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323" r:id="rId3"/>
    <p:sldId id="257" r:id="rId4"/>
    <p:sldId id="260" r:id="rId5"/>
    <p:sldId id="261" r:id="rId6"/>
    <p:sldId id="264" r:id="rId7"/>
    <p:sldId id="279" r:id="rId8"/>
    <p:sldId id="315" r:id="rId9"/>
    <p:sldId id="280" r:id="rId10"/>
    <p:sldId id="281" r:id="rId11"/>
    <p:sldId id="267" r:id="rId12"/>
    <p:sldId id="284" r:id="rId13"/>
    <p:sldId id="285" r:id="rId14"/>
    <p:sldId id="324" r:id="rId15"/>
    <p:sldId id="287" r:id="rId16"/>
    <p:sldId id="288" r:id="rId17"/>
    <p:sldId id="289" r:id="rId18"/>
    <p:sldId id="290" r:id="rId19"/>
    <p:sldId id="291" r:id="rId20"/>
    <p:sldId id="292" r:id="rId21"/>
    <p:sldId id="293" r:id="rId22"/>
    <p:sldId id="296" r:id="rId23"/>
    <p:sldId id="294" r:id="rId24"/>
    <p:sldId id="295" r:id="rId25"/>
    <p:sldId id="297" r:id="rId26"/>
    <p:sldId id="298" r:id="rId27"/>
    <p:sldId id="299" r:id="rId28"/>
    <p:sldId id="301" r:id="rId29"/>
    <p:sldId id="300" r:id="rId30"/>
    <p:sldId id="316" r:id="rId31"/>
    <p:sldId id="302" r:id="rId32"/>
    <p:sldId id="303" r:id="rId33"/>
    <p:sldId id="304" r:id="rId34"/>
    <p:sldId id="313" r:id="rId35"/>
    <p:sldId id="308" r:id="rId36"/>
    <p:sldId id="311" r:id="rId37"/>
    <p:sldId id="312" r:id="rId38"/>
    <p:sldId id="305" r:id="rId39"/>
    <p:sldId id="314" r:id="rId40"/>
    <p:sldId id="317" r:id="rId41"/>
    <p:sldId id="318" r:id="rId42"/>
    <p:sldId id="319" r:id="rId43"/>
    <p:sldId id="320" r:id="rId44"/>
    <p:sldId id="321" r:id="rId45"/>
    <p:sldId id="322"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588F"/>
    <a:srgbClr val="9FB7D6"/>
    <a:srgbClr val="1C36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4A53D6-5303-427D-941C-485CCF044BE2}" v="12" dt="2021-06-23T18:40:01.318"/>
    <p1510:client id="{375FCEC3-1061-41E2-AD8F-168BDFA10AC2}" v="24" dt="2021-06-28T18:23:16.491"/>
    <p1510:client id="{56A87B3C-5094-4161-A0ED-B94BFFA305FA}" v="13" dt="2021-06-29T15:32:51.963"/>
    <p1510:client id="{BC0683F1-499E-4EE3-997B-C39231380C50}" v="1047" dt="2021-06-21T17:01:34.609"/>
    <p1510:client id="{F55BCDC3-619A-44DA-B015-C66F41806E5F}" v="25" dt="2021-06-28T17:34:08.5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74" autoAdjust="0"/>
    <p:restoredTop sz="94660"/>
  </p:normalViewPr>
  <p:slideViewPr>
    <p:cSldViewPr snapToGrid="0">
      <p:cViewPr varScale="1">
        <p:scale>
          <a:sx n="105" d="100"/>
          <a:sy n="105" d="100"/>
        </p:scale>
        <p:origin x="77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C585C2-1AE4-4FB4-B7F7-E9B73A891D8C}" type="datetimeFigureOut">
              <a:rPr lang="en-US" smtClean="0"/>
              <a:t>3/1/2024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58945C-5B92-4449-96A4-D9BCCC1731F0}" type="slidenum">
              <a:rPr lang="en-US" smtClean="0"/>
              <a:t>‹#›</a:t>
            </a:fld>
            <a:endParaRPr lang="en-US"/>
          </a:p>
        </p:txBody>
      </p:sp>
    </p:spTree>
    <p:extLst>
      <p:ext uri="{BB962C8B-B14F-4D97-AF65-F5344CB8AC3E}">
        <p14:creationId xmlns:p14="http://schemas.microsoft.com/office/powerpoint/2010/main" val="3602536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uscis.gov/"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hlinkClick r:id="rId3"/>
              </a:rPr>
              <a:t>Photo credits:</a:t>
            </a:r>
            <a:r>
              <a:rPr lang="en-US" sz="1200" baseline="0" dirty="0">
                <a:hlinkClick r:id="rId3"/>
              </a:rPr>
              <a:t> </a:t>
            </a:r>
            <a:r>
              <a:rPr lang="en-US" sz="1200" dirty="0">
                <a:hlinkClick r:id="rId3"/>
              </a:rPr>
              <a:t>uscis.gov</a:t>
            </a:r>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a:t>
            </a:fld>
            <a:endParaRPr lang="en-US"/>
          </a:p>
        </p:txBody>
      </p:sp>
    </p:spTree>
    <p:extLst>
      <p:ext uri="{BB962C8B-B14F-4D97-AF65-F5344CB8AC3E}">
        <p14:creationId xmlns:p14="http://schemas.microsoft.com/office/powerpoint/2010/main" val="2326843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14</a:t>
            </a:fld>
            <a:endParaRPr lang="en-US"/>
          </a:p>
        </p:txBody>
      </p:sp>
    </p:spTree>
    <p:extLst>
      <p:ext uri="{BB962C8B-B14F-4D97-AF65-F5344CB8AC3E}">
        <p14:creationId xmlns:p14="http://schemas.microsoft.com/office/powerpoint/2010/main" val="38508219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15</a:t>
            </a:fld>
            <a:endParaRPr lang="en-US"/>
          </a:p>
        </p:txBody>
      </p:sp>
    </p:spTree>
    <p:extLst>
      <p:ext uri="{BB962C8B-B14F-4D97-AF65-F5344CB8AC3E}">
        <p14:creationId xmlns:p14="http://schemas.microsoft.com/office/powerpoint/2010/main" val="3845882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16</a:t>
            </a:fld>
            <a:endParaRPr lang="en-US"/>
          </a:p>
        </p:txBody>
      </p:sp>
    </p:spTree>
    <p:extLst>
      <p:ext uri="{BB962C8B-B14F-4D97-AF65-F5344CB8AC3E}">
        <p14:creationId xmlns:p14="http://schemas.microsoft.com/office/powerpoint/2010/main" val="25812134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17</a:t>
            </a:fld>
            <a:endParaRPr lang="en-US"/>
          </a:p>
        </p:txBody>
      </p:sp>
    </p:spTree>
    <p:extLst>
      <p:ext uri="{BB962C8B-B14F-4D97-AF65-F5344CB8AC3E}">
        <p14:creationId xmlns:p14="http://schemas.microsoft.com/office/powerpoint/2010/main" val="10340711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18</a:t>
            </a:fld>
            <a:endParaRPr lang="en-US"/>
          </a:p>
        </p:txBody>
      </p:sp>
    </p:spTree>
    <p:extLst>
      <p:ext uri="{BB962C8B-B14F-4D97-AF65-F5344CB8AC3E}">
        <p14:creationId xmlns:p14="http://schemas.microsoft.com/office/powerpoint/2010/main" val="31881612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19</a:t>
            </a:fld>
            <a:endParaRPr lang="en-US"/>
          </a:p>
        </p:txBody>
      </p:sp>
    </p:spTree>
    <p:extLst>
      <p:ext uri="{BB962C8B-B14F-4D97-AF65-F5344CB8AC3E}">
        <p14:creationId xmlns:p14="http://schemas.microsoft.com/office/powerpoint/2010/main" val="40133313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20</a:t>
            </a:fld>
            <a:endParaRPr lang="en-US"/>
          </a:p>
        </p:txBody>
      </p:sp>
    </p:spTree>
    <p:extLst>
      <p:ext uri="{BB962C8B-B14F-4D97-AF65-F5344CB8AC3E}">
        <p14:creationId xmlns:p14="http://schemas.microsoft.com/office/powerpoint/2010/main" val="3481548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21</a:t>
            </a:fld>
            <a:endParaRPr lang="en-US"/>
          </a:p>
        </p:txBody>
      </p:sp>
    </p:spTree>
    <p:extLst>
      <p:ext uri="{BB962C8B-B14F-4D97-AF65-F5344CB8AC3E}">
        <p14:creationId xmlns:p14="http://schemas.microsoft.com/office/powerpoint/2010/main" val="6459810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22</a:t>
            </a:fld>
            <a:endParaRPr lang="en-US"/>
          </a:p>
        </p:txBody>
      </p:sp>
    </p:spTree>
    <p:extLst>
      <p:ext uri="{BB962C8B-B14F-4D97-AF65-F5344CB8AC3E}">
        <p14:creationId xmlns:p14="http://schemas.microsoft.com/office/powerpoint/2010/main" val="29332966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23</a:t>
            </a:fld>
            <a:endParaRPr lang="en-US"/>
          </a:p>
        </p:txBody>
      </p:sp>
    </p:spTree>
    <p:extLst>
      <p:ext uri="{BB962C8B-B14F-4D97-AF65-F5344CB8AC3E}">
        <p14:creationId xmlns:p14="http://schemas.microsoft.com/office/powerpoint/2010/main" val="4108622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a:t>
            </a:fld>
            <a:endParaRPr lang="en-US"/>
          </a:p>
        </p:txBody>
      </p:sp>
    </p:spTree>
    <p:extLst>
      <p:ext uri="{BB962C8B-B14F-4D97-AF65-F5344CB8AC3E}">
        <p14:creationId xmlns:p14="http://schemas.microsoft.com/office/powerpoint/2010/main" val="4962097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24</a:t>
            </a:fld>
            <a:endParaRPr lang="en-US"/>
          </a:p>
        </p:txBody>
      </p:sp>
    </p:spTree>
    <p:extLst>
      <p:ext uri="{BB962C8B-B14F-4D97-AF65-F5344CB8AC3E}">
        <p14:creationId xmlns:p14="http://schemas.microsoft.com/office/powerpoint/2010/main" val="450525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25</a:t>
            </a:fld>
            <a:endParaRPr lang="en-US"/>
          </a:p>
        </p:txBody>
      </p:sp>
    </p:spTree>
    <p:extLst>
      <p:ext uri="{BB962C8B-B14F-4D97-AF65-F5344CB8AC3E}">
        <p14:creationId xmlns:p14="http://schemas.microsoft.com/office/powerpoint/2010/main" val="12485027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26</a:t>
            </a:fld>
            <a:endParaRPr lang="en-US"/>
          </a:p>
        </p:txBody>
      </p:sp>
    </p:spTree>
    <p:extLst>
      <p:ext uri="{BB962C8B-B14F-4D97-AF65-F5344CB8AC3E}">
        <p14:creationId xmlns:p14="http://schemas.microsoft.com/office/powerpoint/2010/main" val="27698802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27</a:t>
            </a:fld>
            <a:endParaRPr lang="en-US"/>
          </a:p>
        </p:txBody>
      </p:sp>
    </p:spTree>
    <p:extLst>
      <p:ext uri="{BB962C8B-B14F-4D97-AF65-F5344CB8AC3E}">
        <p14:creationId xmlns:p14="http://schemas.microsoft.com/office/powerpoint/2010/main" val="24648568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28</a:t>
            </a:fld>
            <a:endParaRPr lang="en-US"/>
          </a:p>
        </p:txBody>
      </p:sp>
    </p:spTree>
    <p:extLst>
      <p:ext uri="{BB962C8B-B14F-4D97-AF65-F5344CB8AC3E}">
        <p14:creationId xmlns:p14="http://schemas.microsoft.com/office/powerpoint/2010/main" val="15320703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29</a:t>
            </a:fld>
            <a:endParaRPr lang="en-US"/>
          </a:p>
        </p:txBody>
      </p:sp>
    </p:spTree>
    <p:extLst>
      <p:ext uri="{BB962C8B-B14F-4D97-AF65-F5344CB8AC3E}">
        <p14:creationId xmlns:p14="http://schemas.microsoft.com/office/powerpoint/2010/main" val="39687264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30</a:t>
            </a:fld>
            <a:endParaRPr lang="en-US"/>
          </a:p>
        </p:txBody>
      </p:sp>
    </p:spTree>
    <p:extLst>
      <p:ext uri="{BB962C8B-B14F-4D97-AF65-F5344CB8AC3E}">
        <p14:creationId xmlns:p14="http://schemas.microsoft.com/office/powerpoint/2010/main" val="15393399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31</a:t>
            </a:fld>
            <a:endParaRPr lang="en-US"/>
          </a:p>
        </p:txBody>
      </p:sp>
    </p:spTree>
    <p:extLst>
      <p:ext uri="{BB962C8B-B14F-4D97-AF65-F5344CB8AC3E}">
        <p14:creationId xmlns:p14="http://schemas.microsoft.com/office/powerpoint/2010/main" val="21259888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32</a:t>
            </a:fld>
            <a:endParaRPr lang="en-US"/>
          </a:p>
        </p:txBody>
      </p:sp>
    </p:spTree>
    <p:extLst>
      <p:ext uri="{BB962C8B-B14F-4D97-AF65-F5344CB8AC3E}">
        <p14:creationId xmlns:p14="http://schemas.microsoft.com/office/powerpoint/2010/main" val="24214045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33</a:t>
            </a:fld>
            <a:endParaRPr lang="en-US"/>
          </a:p>
        </p:txBody>
      </p:sp>
    </p:spTree>
    <p:extLst>
      <p:ext uri="{BB962C8B-B14F-4D97-AF65-F5344CB8AC3E}">
        <p14:creationId xmlns:p14="http://schemas.microsoft.com/office/powerpoint/2010/main" val="3305820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7</a:t>
            </a:fld>
            <a:endParaRPr lang="en-US"/>
          </a:p>
        </p:txBody>
      </p:sp>
    </p:spTree>
    <p:extLst>
      <p:ext uri="{BB962C8B-B14F-4D97-AF65-F5344CB8AC3E}">
        <p14:creationId xmlns:p14="http://schemas.microsoft.com/office/powerpoint/2010/main" val="17640465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34</a:t>
            </a:fld>
            <a:endParaRPr lang="en-US"/>
          </a:p>
        </p:txBody>
      </p:sp>
    </p:spTree>
    <p:extLst>
      <p:ext uri="{BB962C8B-B14F-4D97-AF65-F5344CB8AC3E}">
        <p14:creationId xmlns:p14="http://schemas.microsoft.com/office/powerpoint/2010/main" val="18364196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35</a:t>
            </a:fld>
            <a:endParaRPr lang="en-US"/>
          </a:p>
        </p:txBody>
      </p:sp>
    </p:spTree>
    <p:extLst>
      <p:ext uri="{BB962C8B-B14F-4D97-AF65-F5344CB8AC3E}">
        <p14:creationId xmlns:p14="http://schemas.microsoft.com/office/powerpoint/2010/main" val="8141266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36</a:t>
            </a:fld>
            <a:endParaRPr lang="en-US"/>
          </a:p>
        </p:txBody>
      </p:sp>
    </p:spTree>
    <p:extLst>
      <p:ext uri="{BB962C8B-B14F-4D97-AF65-F5344CB8AC3E}">
        <p14:creationId xmlns:p14="http://schemas.microsoft.com/office/powerpoint/2010/main" val="21701405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37</a:t>
            </a:fld>
            <a:endParaRPr lang="en-US"/>
          </a:p>
        </p:txBody>
      </p:sp>
    </p:spTree>
    <p:extLst>
      <p:ext uri="{BB962C8B-B14F-4D97-AF65-F5344CB8AC3E}">
        <p14:creationId xmlns:p14="http://schemas.microsoft.com/office/powerpoint/2010/main" val="1691365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38</a:t>
            </a:fld>
            <a:endParaRPr lang="en-US"/>
          </a:p>
        </p:txBody>
      </p:sp>
    </p:spTree>
    <p:extLst>
      <p:ext uri="{BB962C8B-B14F-4D97-AF65-F5344CB8AC3E}">
        <p14:creationId xmlns:p14="http://schemas.microsoft.com/office/powerpoint/2010/main" val="23686673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39</a:t>
            </a:fld>
            <a:endParaRPr lang="en-US"/>
          </a:p>
        </p:txBody>
      </p:sp>
    </p:spTree>
    <p:extLst>
      <p:ext uri="{BB962C8B-B14F-4D97-AF65-F5344CB8AC3E}">
        <p14:creationId xmlns:p14="http://schemas.microsoft.com/office/powerpoint/2010/main" val="5987647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8945C-5B92-4449-96A4-D9BCCC1731F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64080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8945C-5B92-4449-96A4-D9BCCC1731F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337305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8945C-5B92-4449-96A4-D9BCCC1731F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01213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8945C-5B92-4449-96A4-D9BCCC1731F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3531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8</a:t>
            </a:fld>
            <a:endParaRPr lang="en-US"/>
          </a:p>
        </p:txBody>
      </p:sp>
    </p:spTree>
    <p:extLst>
      <p:ext uri="{BB962C8B-B14F-4D97-AF65-F5344CB8AC3E}">
        <p14:creationId xmlns:p14="http://schemas.microsoft.com/office/powerpoint/2010/main" val="1114771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8945C-5B92-4449-96A4-D9BCCC1731F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64338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8945C-5B92-4449-96A4-D9BCCC1731F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6901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9</a:t>
            </a:fld>
            <a:endParaRPr lang="en-US"/>
          </a:p>
        </p:txBody>
      </p:sp>
    </p:spTree>
    <p:extLst>
      <p:ext uri="{BB962C8B-B14F-4D97-AF65-F5344CB8AC3E}">
        <p14:creationId xmlns:p14="http://schemas.microsoft.com/office/powerpoint/2010/main" val="1532675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10</a:t>
            </a:fld>
            <a:endParaRPr lang="en-US"/>
          </a:p>
        </p:txBody>
      </p:sp>
    </p:spTree>
    <p:extLst>
      <p:ext uri="{BB962C8B-B14F-4D97-AF65-F5344CB8AC3E}">
        <p14:creationId xmlns:p14="http://schemas.microsoft.com/office/powerpoint/2010/main" val="511344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11</a:t>
            </a:fld>
            <a:endParaRPr lang="en-US"/>
          </a:p>
        </p:txBody>
      </p:sp>
    </p:spTree>
    <p:extLst>
      <p:ext uri="{BB962C8B-B14F-4D97-AF65-F5344CB8AC3E}">
        <p14:creationId xmlns:p14="http://schemas.microsoft.com/office/powerpoint/2010/main" val="2719209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12</a:t>
            </a:fld>
            <a:endParaRPr lang="en-US"/>
          </a:p>
        </p:txBody>
      </p:sp>
    </p:spTree>
    <p:extLst>
      <p:ext uri="{BB962C8B-B14F-4D97-AF65-F5344CB8AC3E}">
        <p14:creationId xmlns:p14="http://schemas.microsoft.com/office/powerpoint/2010/main" val="23513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13</a:t>
            </a:fld>
            <a:endParaRPr lang="en-US"/>
          </a:p>
        </p:txBody>
      </p:sp>
    </p:spTree>
    <p:extLst>
      <p:ext uri="{BB962C8B-B14F-4D97-AF65-F5344CB8AC3E}">
        <p14:creationId xmlns:p14="http://schemas.microsoft.com/office/powerpoint/2010/main" val="1065241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E2D7B8F-DAE5-41E7-9E46-F958D50295DA}" type="datetimeFigureOut">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516975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1071448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110084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963367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E2D7B8F-DAE5-41E7-9E46-F958D50295DA}" type="datetimeFigureOut">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582051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E2D7B8F-DAE5-41E7-9E46-F958D50295DA}" type="datetimeFigureOut">
              <a:rPr lang="en-US" smtClean="0"/>
              <a:t>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675861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E2D7B8F-DAE5-41E7-9E46-F958D50295DA}" type="datetimeFigureOut">
              <a:rPr lang="en-US" smtClean="0"/>
              <a:t>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216643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E2D7B8F-DAE5-41E7-9E46-F958D50295DA}" type="datetimeFigureOut">
              <a:rPr lang="en-US" smtClean="0"/>
              <a:t>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251340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2D7B8F-DAE5-41E7-9E46-F958D50295DA}" type="datetimeFigureOut">
              <a:rPr lang="en-US" smtClean="0"/>
              <a:t>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461451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2D7B8F-DAE5-41E7-9E46-F958D50295DA}" type="datetimeFigureOut">
              <a:rPr lang="en-US" smtClean="0"/>
              <a:t>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199754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2D7B8F-DAE5-41E7-9E46-F958D50295DA}" type="datetimeFigureOut">
              <a:rPr lang="en-US" smtClean="0"/>
              <a:t>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016211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2D7B8F-DAE5-41E7-9E46-F958D50295DA}" type="datetimeFigureOut">
              <a:rPr lang="en-US" smtClean="0"/>
              <a:t>3/1/2024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197B6D-FDD2-41F0-8FCD-9778E3B12859}" type="slidenum">
              <a:rPr lang="en-US" smtClean="0"/>
              <a:t>‹#›</a:t>
            </a:fld>
            <a:endParaRPr lang="en-US"/>
          </a:p>
        </p:txBody>
      </p:sp>
    </p:spTree>
    <p:extLst>
      <p:ext uri="{BB962C8B-B14F-4D97-AF65-F5344CB8AC3E}">
        <p14:creationId xmlns:p14="http://schemas.microsoft.com/office/powerpoint/2010/main" val="1998150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i94.cbp.dhs.gov/I94/#/home"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i94.cbp.dhs.gov/I94/#/home"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3" Type="http://schemas.openxmlformats.org/officeDocument/2006/relationships/hyperlink" Target="https://studyinthestates.dhs.gov/stem-opt-hub/additional-resources/eligible-cip-codes-for-the-stem-opt-extension"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my.uscis.gov/"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enrollment.byu.edu/"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ist.byu.edu/istart/controllers/start/start.cfm"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ist.byu.edu/istart/controllers/start/start.cfm"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4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821" y="0"/>
            <a:ext cx="12733106" cy="6858000"/>
          </a:xfrm>
          <a:prstGeom prst="rect">
            <a:avLst/>
          </a:prstGeom>
        </p:spPr>
      </p:pic>
      <p:sp>
        <p:nvSpPr>
          <p:cNvPr id="8" name="Rectangle 7"/>
          <p:cNvSpPr/>
          <p:nvPr/>
        </p:nvSpPr>
        <p:spPr>
          <a:xfrm>
            <a:off x="3993931" y="1122363"/>
            <a:ext cx="7966841" cy="4479651"/>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599246" y="557804"/>
            <a:ext cx="8811522" cy="2387600"/>
          </a:xfrm>
        </p:spPr>
        <p:txBody>
          <a:bodyPr/>
          <a:lstStyle/>
          <a:p>
            <a:r>
              <a:rPr lang="en-US" dirty="0">
                <a:solidFill>
                  <a:schemeClr val="bg1"/>
                </a:solidFill>
              </a:rPr>
              <a:t>Online STEM</a:t>
            </a:r>
            <a:br>
              <a:rPr lang="en-US" dirty="0">
                <a:solidFill>
                  <a:schemeClr val="bg1"/>
                </a:solidFill>
              </a:rPr>
            </a:br>
            <a:r>
              <a:rPr lang="en-US" dirty="0">
                <a:solidFill>
                  <a:schemeClr val="bg1"/>
                </a:solidFill>
              </a:rPr>
              <a:t>OPT Template</a:t>
            </a:r>
          </a:p>
        </p:txBody>
      </p:sp>
      <p:sp>
        <p:nvSpPr>
          <p:cNvPr id="3" name="Subtitle 2"/>
          <p:cNvSpPr>
            <a:spLocks noGrp="1"/>
          </p:cNvSpPr>
          <p:nvPr>
            <p:ph type="subTitle" idx="1"/>
          </p:nvPr>
        </p:nvSpPr>
        <p:spPr>
          <a:xfrm>
            <a:off x="4475971" y="3495698"/>
            <a:ext cx="7058072" cy="2618157"/>
          </a:xfrm>
        </p:spPr>
        <p:txBody>
          <a:bodyPr>
            <a:normAutofit/>
          </a:bodyPr>
          <a:lstStyle/>
          <a:p>
            <a:r>
              <a:rPr lang="en-US" dirty="0">
                <a:solidFill>
                  <a:schemeClr val="bg1"/>
                </a:solidFill>
              </a:rPr>
              <a:t>Disclaimer: Our office provides these instructions as a courtesy. Your answers may be different depending on your current circumstances. Please read through all of the steps carefully in the online application as you are ultimately responsible for the accuracy of the information provided.</a:t>
            </a:r>
          </a:p>
        </p:txBody>
      </p:sp>
      <p:sp>
        <p:nvSpPr>
          <p:cNvPr id="4" name="AutoShape 2" descr="Home | USCIS"/>
          <p:cNvSpPr>
            <a:spLocks noChangeAspect="1" noChangeArrowheads="1"/>
          </p:cNvSpPr>
          <p:nvPr/>
        </p:nvSpPr>
        <p:spPr bwMode="auto">
          <a:xfrm>
            <a:off x="155575" y="-738188"/>
            <a:ext cx="2962275" cy="15525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Home | USCIS"/>
          <p:cNvSpPr>
            <a:spLocks noChangeAspect="1" noChangeArrowheads="1"/>
          </p:cNvSpPr>
          <p:nvPr/>
        </p:nvSpPr>
        <p:spPr bwMode="auto">
          <a:xfrm>
            <a:off x="307975" y="-585788"/>
            <a:ext cx="2962275" cy="15525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10" name="Straight Connector 9"/>
          <p:cNvCxnSpPr/>
          <p:nvPr/>
        </p:nvCxnSpPr>
        <p:spPr>
          <a:xfrm>
            <a:off x="4427295" y="3184636"/>
            <a:ext cx="718907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2694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04024" y="3267307"/>
            <a:ext cx="4343399" cy="3590692"/>
          </a:xfrm>
        </p:spPr>
        <p:txBody>
          <a:bodyPr/>
          <a:lstStyle/>
          <a:p>
            <a:pPr marL="0" indent="0">
              <a:buNone/>
            </a:pPr>
            <a:r>
              <a:rPr lang="en-US" dirty="0"/>
              <a:t>You should select “</a:t>
            </a:r>
            <a:r>
              <a:rPr lang="en-US" b="1" dirty="0"/>
              <a:t>No</a:t>
            </a:r>
            <a:r>
              <a:rPr lang="en-US" dirty="0"/>
              <a:t>” unless you have hired someone to assist you in filling out the application. </a:t>
            </a:r>
          </a:p>
        </p:txBody>
      </p:sp>
      <p:sp>
        <p:nvSpPr>
          <p:cNvPr id="8" name="Title 1"/>
          <p:cNvSpPr>
            <a:spLocks noGrp="1"/>
          </p:cNvSpPr>
          <p:nvPr>
            <p:ph type="title"/>
          </p:nvPr>
        </p:nvSpPr>
        <p:spPr>
          <a:xfrm>
            <a:off x="604024" y="362699"/>
            <a:ext cx="4926982" cy="3038423"/>
          </a:xfrm>
        </p:spPr>
        <p:txBody>
          <a:bodyPr/>
          <a:lstStyle/>
          <a:p>
            <a:r>
              <a:rPr lang="en-US" b="1" dirty="0"/>
              <a:t>Preparer and interpreter information</a:t>
            </a:r>
          </a:p>
        </p:txBody>
      </p:sp>
      <p:pic>
        <p:nvPicPr>
          <p:cNvPr id="6" name="Content Placeholder 3"/>
          <p:cNvPicPr>
            <a:picLocks noChangeAspect="1"/>
          </p:cNvPicPr>
          <p:nvPr/>
        </p:nvPicPr>
        <p:blipFill rotWithShape="1">
          <a:blip r:embed="rId3">
            <a:extLst>
              <a:ext uri="{28A0092B-C50C-407E-A947-70E740481C1C}">
                <a14:useLocalDpi xmlns:a14="http://schemas.microsoft.com/office/drawing/2010/main" val="0"/>
              </a:ext>
            </a:extLst>
          </a:blip>
          <a:srcRect l="8417" r="7910"/>
          <a:stretch/>
        </p:blipFill>
        <p:spPr>
          <a:xfrm>
            <a:off x="5046999" y="1253331"/>
            <a:ext cx="6746487" cy="4351338"/>
          </a:xfrm>
          <a:prstGeom prst="rect">
            <a:avLst/>
          </a:prstGeom>
        </p:spPr>
      </p:pic>
      <p:grpSp>
        <p:nvGrpSpPr>
          <p:cNvPr id="20" name="Group 19"/>
          <p:cNvGrpSpPr/>
          <p:nvPr/>
        </p:nvGrpSpPr>
        <p:grpSpPr>
          <a:xfrm>
            <a:off x="933" y="6256421"/>
            <a:ext cx="12191068" cy="605952"/>
            <a:chOff x="933" y="6256421"/>
            <a:chExt cx="12191068" cy="605952"/>
          </a:xfrm>
        </p:grpSpPr>
        <p:sp>
          <p:nvSpPr>
            <p:cNvPr id="21" name="Rectangle 20"/>
            <p:cNvSpPr/>
            <p:nvPr/>
          </p:nvSpPr>
          <p:spPr>
            <a:xfrm>
              <a:off x="933" y="6256421"/>
              <a:ext cx="2401224" cy="601579"/>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26956" y="6372544"/>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58214" y="6467706"/>
              <a:ext cx="2467208"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5654" y="6469046"/>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3566" y="6488668"/>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0070" y="6467707"/>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797278" y="6472080"/>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395654" y="6486481"/>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5422" y="6490855"/>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797279" y="6473422"/>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7" name="Rectangle 16"/>
          <p:cNvSpPr/>
          <p:nvPr/>
        </p:nvSpPr>
        <p:spPr>
          <a:xfrm>
            <a:off x="7541862" y="3000606"/>
            <a:ext cx="763938" cy="32044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083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l="5991" r="1860" b="3374"/>
          <a:stretch/>
        </p:blipFill>
        <p:spPr>
          <a:xfrm>
            <a:off x="6417142" y="442983"/>
            <a:ext cx="5278990" cy="3761707"/>
          </a:xfrm>
        </p:spPr>
      </p:pic>
      <p:pic>
        <p:nvPicPr>
          <p:cNvPr id="5" name="Content Placeholder 3"/>
          <p:cNvPicPr>
            <a:picLocks noChangeAspect="1"/>
          </p:cNvPicPr>
          <p:nvPr/>
        </p:nvPicPr>
        <p:blipFill rotWithShape="1">
          <a:blip r:embed="rId4">
            <a:extLst>
              <a:ext uri="{28A0092B-C50C-407E-A947-70E740481C1C}">
                <a14:useLocalDpi xmlns:a14="http://schemas.microsoft.com/office/drawing/2010/main" val="0"/>
              </a:ext>
            </a:extLst>
          </a:blip>
          <a:srcRect t="33132" b="25273"/>
          <a:stretch/>
        </p:blipFill>
        <p:spPr>
          <a:xfrm>
            <a:off x="6408723" y="4204691"/>
            <a:ext cx="5294127" cy="1809944"/>
          </a:xfrm>
          <a:prstGeom prst="rect">
            <a:avLst/>
          </a:prstGeom>
        </p:spPr>
      </p:pic>
      <p:grpSp>
        <p:nvGrpSpPr>
          <p:cNvPr id="28" name="Group 27"/>
          <p:cNvGrpSpPr/>
          <p:nvPr/>
        </p:nvGrpSpPr>
        <p:grpSpPr>
          <a:xfrm>
            <a:off x="0" y="6262171"/>
            <a:ext cx="12195716" cy="609477"/>
            <a:chOff x="0" y="6248523"/>
            <a:chExt cx="12195716" cy="609477"/>
          </a:xfrm>
        </p:grpSpPr>
        <p:sp>
          <p:nvSpPr>
            <p:cNvPr id="29" name="Rectangle 28"/>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1" name="Rectangle 30"/>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4" name="Rectangle 33"/>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37" name="TextBox 36"/>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8" name="TextBox 37"/>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40" name="Title 1"/>
          <p:cNvSpPr>
            <a:spLocks noGrp="1"/>
          </p:cNvSpPr>
          <p:nvPr>
            <p:ph type="title"/>
          </p:nvPr>
        </p:nvSpPr>
        <p:spPr>
          <a:xfrm>
            <a:off x="596670" y="214576"/>
            <a:ext cx="4592444" cy="1945602"/>
          </a:xfrm>
        </p:spPr>
        <p:txBody>
          <a:bodyPr/>
          <a:lstStyle/>
          <a:p>
            <a:r>
              <a:rPr lang="en-US" b="1" dirty="0"/>
              <a:t>Your name</a:t>
            </a:r>
          </a:p>
        </p:txBody>
      </p:sp>
      <p:sp>
        <p:nvSpPr>
          <p:cNvPr id="41" name="Content Placeholder 2"/>
          <p:cNvSpPr txBox="1">
            <a:spLocks/>
          </p:cNvSpPr>
          <p:nvPr/>
        </p:nvSpPr>
        <p:spPr>
          <a:xfrm>
            <a:off x="605089" y="1780083"/>
            <a:ext cx="4592444" cy="458632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US" dirty="0"/>
              <a:t>Use your legal name as listed in your passport</a:t>
            </a:r>
          </a:p>
          <a:p>
            <a:pPr marL="514350" indent="-514350">
              <a:buFont typeface="+mj-lt"/>
              <a:buAutoNum type="arabicPeriod"/>
            </a:pPr>
            <a:r>
              <a:rPr lang="en-US" dirty="0"/>
              <a:t>Be sure to list any other names you go by, such as your American name, nickname, maiden name if you are married.</a:t>
            </a:r>
          </a:p>
          <a:p>
            <a:pPr marL="514350" indent="-514350">
              <a:buFont typeface="+mj-lt"/>
              <a:buAutoNum type="arabicPeriod"/>
            </a:pPr>
            <a:r>
              <a:rPr lang="en-US" dirty="0"/>
              <a:t>If you do not have any other names, you can choose “</a:t>
            </a:r>
            <a:r>
              <a:rPr lang="en-US" b="1" dirty="0"/>
              <a:t>No</a:t>
            </a:r>
            <a:r>
              <a:rPr lang="en-US" dirty="0"/>
              <a:t>.”</a:t>
            </a:r>
          </a:p>
        </p:txBody>
      </p:sp>
    </p:spTree>
    <p:extLst>
      <p:ext uri="{BB962C8B-B14F-4D97-AF65-F5344CB8AC3E}">
        <p14:creationId xmlns:p14="http://schemas.microsoft.com/office/powerpoint/2010/main" val="1442591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90343" y="2265690"/>
            <a:ext cx="4592444" cy="1945602"/>
          </a:xfrm>
        </p:spPr>
        <p:txBody>
          <a:bodyPr/>
          <a:lstStyle/>
          <a:p>
            <a:r>
              <a:rPr lang="en-US" b="1" dirty="0"/>
              <a:t>Your contact information</a:t>
            </a:r>
          </a:p>
        </p:txBody>
      </p:sp>
      <p:pic>
        <p:nvPicPr>
          <p:cNvPr id="21" name="Content Placeholder 5"/>
          <p:cNvPicPr>
            <a:picLocks noChangeAspect="1"/>
          </p:cNvPicPr>
          <p:nvPr/>
        </p:nvPicPr>
        <p:blipFill rotWithShape="1">
          <a:blip r:embed="rId3">
            <a:extLst>
              <a:ext uri="{28A0092B-C50C-407E-A947-70E740481C1C}">
                <a14:useLocalDpi xmlns:a14="http://schemas.microsoft.com/office/drawing/2010/main" val="0"/>
              </a:ext>
            </a:extLst>
          </a:blip>
          <a:srcRect l="36377" r="9712"/>
          <a:stretch/>
        </p:blipFill>
        <p:spPr>
          <a:xfrm>
            <a:off x="6663963" y="1253331"/>
            <a:ext cx="4763070" cy="4351338"/>
          </a:xfrm>
          <a:prstGeom prst="rect">
            <a:avLst/>
          </a:prstGeom>
        </p:spPr>
      </p:pic>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Tree>
    <p:extLst>
      <p:ext uri="{BB962C8B-B14F-4D97-AF65-F5344CB8AC3E}">
        <p14:creationId xmlns:p14="http://schemas.microsoft.com/office/powerpoint/2010/main" val="281510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current mailing address</a:t>
            </a:r>
          </a:p>
        </p:txBody>
      </p:sp>
      <p:sp>
        <p:nvSpPr>
          <p:cNvPr id="20" name="Content Placeholder 2"/>
          <p:cNvSpPr txBox="1">
            <a:spLocks/>
          </p:cNvSpPr>
          <p:nvPr/>
        </p:nvSpPr>
        <p:spPr>
          <a:xfrm>
            <a:off x="596670" y="2003738"/>
            <a:ext cx="4592444" cy="42062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If you want a more secure mailing address or plan on moving while your OPT application is pending, we encourage you to use the </a:t>
            </a:r>
            <a:r>
              <a:rPr lang="en-US" b="1" dirty="0"/>
              <a:t>office’s address </a:t>
            </a:r>
            <a:r>
              <a:rPr lang="en-US" dirty="0"/>
              <a:t>as listed on the right.</a:t>
            </a:r>
          </a:p>
          <a:p>
            <a:r>
              <a:rPr lang="en-US" dirty="0"/>
              <a:t>If you feel like your mailing address is secure, feel free to use your own address.</a:t>
            </a:r>
          </a:p>
        </p:txBody>
      </p:sp>
      <p:pic>
        <p:nvPicPr>
          <p:cNvPr id="3" name="Picture 2" descr="A screenshot of a contact form&#10;&#10;Description automatically generated">
            <a:extLst>
              <a:ext uri="{FF2B5EF4-FFF2-40B4-BE49-F238E27FC236}">
                <a16:creationId xmlns:a16="http://schemas.microsoft.com/office/drawing/2014/main" id="{17FC3597-8E3B-46F4-4C5F-E5B45B3429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0551" y="214575"/>
            <a:ext cx="5060889" cy="5994105"/>
          </a:xfrm>
          <a:prstGeom prst="rect">
            <a:avLst/>
          </a:prstGeom>
        </p:spPr>
      </p:pic>
    </p:spTree>
    <p:extLst>
      <p:ext uri="{BB962C8B-B14F-4D97-AF65-F5344CB8AC3E}">
        <p14:creationId xmlns:p14="http://schemas.microsoft.com/office/powerpoint/2010/main" val="3159242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current mailing address</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t>If</a:t>
            </a:r>
            <a:r>
              <a:rPr lang="en-US" dirty="0"/>
              <a:t> this box pops up on your screen, please choose the “</a:t>
            </a:r>
            <a:r>
              <a:rPr lang="en-US" b="1" dirty="0"/>
              <a:t>Recommended address</a:t>
            </a:r>
            <a:r>
              <a:rPr lang="en-US" dirty="0"/>
              <a:t>.”</a:t>
            </a:r>
          </a:p>
          <a:p>
            <a:pPr marL="0" indent="0">
              <a:buNone/>
            </a:pPr>
            <a:endParaRPr lang="en-US" dirty="0"/>
          </a:p>
        </p:txBody>
      </p:sp>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l="39356" t="7766" r="12612" b="27378"/>
          <a:stretch/>
        </p:blipFill>
        <p:spPr>
          <a:xfrm>
            <a:off x="6675277" y="1371600"/>
            <a:ext cx="4740442" cy="4114800"/>
          </a:xfrm>
          <a:prstGeom prst="rect">
            <a:avLst/>
          </a:prstGeom>
        </p:spPr>
      </p:pic>
      <p:sp>
        <p:nvSpPr>
          <p:cNvPr id="2" name="TextBox 1">
            <a:extLst>
              <a:ext uri="{FF2B5EF4-FFF2-40B4-BE49-F238E27FC236}">
                <a16:creationId xmlns:a16="http://schemas.microsoft.com/office/drawing/2014/main" id="{7575A0F1-68EF-A7D1-47CC-6E1ED26F920E}"/>
              </a:ext>
            </a:extLst>
          </p:cNvPr>
          <p:cNvSpPr txBox="1"/>
          <p:nvPr/>
        </p:nvSpPr>
        <p:spPr>
          <a:xfrm>
            <a:off x="7472499" y="2934331"/>
            <a:ext cx="996696" cy="276999"/>
          </a:xfrm>
          <a:prstGeom prst="rect">
            <a:avLst/>
          </a:prstGeom>
          <a:solidFill>
            <a:schemeClr val="bg1"/>
          </a:solidFill>
        </p:spPr>
        <p:txBody>
          <a:bodyPr wrap="square" rtlCol="0">
            <a:spAutoFit/>
          </a:bodyPr>
          <a:lstStyle/>
          <a:p>
            <a:r>
              <a:rPr lang="en-US" sz="1200" dirty="0"/>
              <a:t>2400 WSC</a:t>
            </a:r>
          </a:p>
        </p:txBody>
      </p:sp>
      <p:sp>
        <p:nvSpPr>
          <p:cNvPr id="7" name="TextBox 6">
            <a:extLst>
              <a:ext uri="{FF2B5EF4-FFF2-40B4-BE49-F238E27FC236}">
                <a16:creationId xmlns:a16="http://schemas.microsoft.com/office/drawing/2014/main" id="{05526E4E-C5F8-8CF7-16D7-DFC2301015FB}"/>
              </a:ext>
            </a:extLst>
          </p:cNvPr>
          <p:cNvSpPr txBox="1"/>
          <p:nvPr/>
        </p:nvSpPr>
        <p:spPr>
          <a:xfrm>
            <a:off x="7463355" y="3979532"/>
            <a:ext cx="1014984" cy="276999"/>
          </a:xfrm>
          <a:prstGeom prst="rect">
            <a:avLst/>
          </a:prstGeom>
          <a:solidFill>
            <a:schemeClr val="bg1"/>
          </a:solidFill>
        </p:spPr>
        <p:txBody>
          <a:bodyPr wrap="square" rtlCol="0">
            <a:spAutoFit/>
          </a:bodyPr>
          <a:lstStyle/>
          <a:p>
            <a:r>
              <a:rPr lang="en-US" sz="1200" dirty="0"/>
              <a:t>2400 WSC</a:t>
            </a:r>
          </a:p>
        </p:txBody>
      </p:sp>
    </p:spTree>
    <p:extLst>
      <p:ext uri="{BB962C8B-B14F-4D97-AF65-F5344CB8AC3E}">
        <p14:creationId xmlns:p14="http://schemas.microsoft.com/office/powerpoint/2010/main" val="1745593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residential address</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If you used the BYU ISSS office address:</a:t>
            </a:r>
          </a:p>
          <a:p>
            <a:r>
              <a:rPr lang="en-US" dirty="0"/>
              <a:t>Select “No”</a:t>
            </a:r>
          </a:p>
          <a:p>
            <a:r>
              <a:rPr lang="en-US" dirty="0"/>
              <a:t>Provide the address where you currently live</a:t>
            </a:r>
          </a:p>
          <a:p>
            <a:pPr marL="514350" indent="-514350">
              <a:buFont typeface="+mj-lt"/>
              <a:buAutoNum type="arabicPeriod"/>
            </a:pPr>
            <a:endParaRPr lang="en-US" dirty="0"/>
          </a:p>
          <a:p>
            <a:pPr marL="0" indent="0">
              <a:buNone/>
            </a:pPr>
            <a:r>
              <a:rPr lang="en-US" dirty="0"/>
              <a:t>If you used your personal address and you also live there:</a:t>
            </a:r>
          </a:p>
          <a:p>
            <a:r>
              <a:rPr lang="en-US" dirty="0"/>
              <a:t>Select “Yes”</a:t>
            </a:r>
          </a:p>
        </p:txBody>
      </p:sp>
      <p:pic>
        <p:nvPicPr>
          <p:cNvPr id="18"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618538" y="865269"/>
            <a:ext cx="4853920" cy="5127462"/>
          </a:xfrm>
        </p:spPr>
      </p:pic>
    </p:spTree>
    <p:extLst>
      <p:ext uri="{BB962C8B-B14F-4D97-AF65-F5344CB8AC3E}">
        <p14:creationId xmlns:p14="http://schemas.microsoft.com/office/powerpoint/2010/main" val="2820847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21"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6715" y="1152435"/>
            <a:ext cx="6089740" cy="4553129"/>
          </a:xfrm>
          <a:prstGeom prst="rect">
            <a:avLst/>
          </a:prstGeom>
        </p:spPr>
      </p:pic>
      <p:sp>
        <p:nvSpPr>
          <p:cNvPr id="22" name="Title 1"/>
          <p:cNvSpPr>
            <a:spLocks noGrp="1"/>
          </p:cNvSpPr>
          <p:nvPr>
            <p:ph type="title"/>
          </p:nvPr>
        </p:nvSpPr>
        <p:spPr>
          <a:xfrm>
            <a:off x="790343" y="2265690"/>
            <a:ext cx="4592444" cy="1945602"/>
          </a:xfrm>
        </p:spPr>
        <p:txBody>
          <a:bodyPr/>
          <a:lstStyle/>
          <a:p>
            <a:r>
              <a:rPr lang="en-US" b="1" dirty="0"/>
              <a:t>Describe yourself</a:t>
            </a:r>
          </a:p>
        </p:txBody>
      </p:sp>
    </p:spTree>
    <p:extLst>
      <p:ext uri="{BB962C8B-B14F-4D97-AF65-F5344CB8AC3E}">
        <p14:creationId xmlns:p14="http://schemas.microsoft.com/office/powerpoint/2010/main" val="9902362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22" name="Title 1"/>
          <p:cNvSpPr>
            <a:spLocks noGrp="1"/>
          </p:cNvSpPr>
          <p:nvPr>
            <p:ph type="title"/>
          </p:nvPr>
        </p:nvSpPr>
        <p:spPr>
          <a:xfrm>
            <a:off x="790343" y="2265690"/>
            <a:ext cx="4592444" cy="1945602"/>
          </a:xfrm>
        </p:spPr>
        <p:txBody>
          <a:bodyPr/>
          <a:lstStyle/>
          <a:p>
            <a:r>
              <a:rPr lang="en-US" b="1" dirty="0"/>
              <a:t>When and where you were born</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922" r="3033"/>
          <a:stretch/>
        </p:blipFill>
        <p:spPr>
          <a:xfrm>
            <a:off x="5481289" y="350912"/>
            <a:ext cx="6172200" cy="5775158"/>
          </a:xfrm>
          <a:prstGeom prst="rect">
            <a:avLst/>
          </a:prstGeom>
        </p:spPr>
      </p:pic>
    </p:spTree>
    <p:extLst>
      <p:ext uri="{BB962C8B-B14F-4D97-AF65-F5344CB8AC3E}">
        <p14:creationId xmlns:p14="http://schemas.microsoft.com/office/powerpoint/2010/main" val="25880547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a:t>
            </a:r>
          </a:p>
        </p:txBody>
      </p:sp>
      <p:sp>
        <p:nvSpPr>
          <p:cNvPr id="20" name="Content Placeholder 2"/>
          <p:cNvSpPr txBox="1">
            <a:spLocks/>
          </p:cNvSpPr>
          <p:nvPr/>
        </p:nvSpPr>
        <p:spPr>
          <a:xfrm>
            <a:off x="596670" y="2122895"/>
            <a:ext cx="4592444" cy="399026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Form I-94 can be found at </a:t>
            </a:r>
            <a:r>
              <a:rPr lang="en-US" dirty="0">
                <a:hlinkClick r:id="rId3"/>
              </a:rPr>
              <a:t>i94.cbp.dhs.gov</a:t>
            </a:r>
            <a:endParaRPr lang="en-US" dirty="0"/>
          </a:p>
          <a:p>
            <a:r>
              <a:rPr lang="en-US" dirty="0"/>
              <a:t>Select “Get Most Recent I-94” and fill out the required information</a:t>
            </a:r>
          </a:p>
          <a:p>
            <a:r>
              <a:rPr lang="en-US" dirty="0"/>
              <a:t>The I-94 number can be found at the top of your I-94 record</a:t>
            </a:r>
          </a:p>
          <a:p>
            <a:r>
              <a:rPr lang="en-US" dirty="0"/>
              <a:t>Please save a copy of the I-94 record to your computer. You will need to upload this document later.</a:t>
            </a:r>
          </a:p>
          <a:p>
            <a:pPr marL="0" indent="0">
              <a:buNone/>
            </a:pPr>
            <a:endParaRPr lang="en-US"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0311" y="1107506"/>
            <a:ext cx="6434156" cy="4642988"/>
          </a:xfrm>
          <a:prstGeom prst="rect">
            <a:avLst/>
          </a:prstGeom>
        </p:spPr>
      </p:pic>
    </p:spTree>
    <p:extLst>
      <p:ext uri="{BB962C8B-B14F-4D97-AF65-F5344CB8AC3E}">
        <p14:creationId xmlns:p14="http://schemas.microsoft.com/office/powerpoint/2010/main" val="33558877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Be sure to put the correct status of your last arrival. This may be different (i.e. F-2, J-2) than your current F-1 status.</a:t>
            </a:r>
          </a:p>
          <a:p>
            <a:pPr marL="0" indent="0">
              <a:buNone/>
            </a:pPr>
            <a:endParaRPr lang="en-US" dirty="0"/>
          </a:p>
          <a:p>
            <a:pPr marL="0" indent="0">
              <a:buNone/>
            </a:pPr>
            <a:r>
              <a:rPr lang="en-US" dirty="0"/>
              <a:t>It is uncommon for students to have a travel document number, but if you do, you would know that you have one.</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4546" y="304080"/>
            <a:ext cx="5501903" cy="5863106"/>
          </a:xfrm>
          <a:prstGeom prst="rect">
            <a:avLst/>
          </a:prstGeom>
        </p:spPr>
      </p:pic>
    </p:spTree>
    <p:extLst>
      <p:ext uri="{BB962C8B-B14F-4D97-AF65-F5344CB8AC3E}">
        <p14:creationId xmlns:p14="http://schemas.microsoft.com/office/powerpoint/2010/main" val="1176545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0" y="0"/>
            <a:ext cx="12192000" cy="1906859"/>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69" y="248029"/>
            <a:ext cx="8926472"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rPr>
              <a:t>STEM OPT FILING DEADLINES!</a:t>
            </a:r>
            <a:endParaRPr lang="en-US" dirty="0">
              <a:solidFill>
                <a:schemeClr val="bg1"/>
              </a:solidFill>
            </a:endParaRPr>
          </a:p>
        </p:txBody>
      </p:sp>
      <p:sp>
        <p:nvSpPr>
          <p:cNvPr id="20" name="Content Placeholder 2"/>
          <p:cNvSpPr txBox="1">
            <a:spLocks/>
          </p:cNvSpPr>
          <p:nvPr/>
        </p:nvSpPr>
        <p:spPr>
          <a:xfrm>
            <a:off x="963690" y="2441660"/>
            <a:ext cx="10264619"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USCIS must receive your 24-month STEM OPT application:</a:t>
            </a:r>
          </a:p>
          <a:p>
            <a:r>
              <a:rPr lang="en-US" dirty="0"/>
              <a:t>Before the expiration of your current post-completion OPT, but no sooner than 90 days before that date; and</a:t>
            </a:r>
          </a:p>
          <a:p>
            <a:r>
              <a:rPr lang="en-US" dirty="0"/>
              <a:t>No later than 60 days from the date the DSO recommended the STEM OPT in SEVIS (on your I-20).</a:t>
            </a:r>
            <a:endParaRPr lang="en-US" dirty="0">
              <a:cs typeface="Calibri"/>
            </a:endParaRPr>
          </a:p>
          <a:p>
            <a:endParaRPr lang="en-US" dirty="0">
              <a:cs typeface="Calibri"/>
            </a:endParaRPr>
          </a:p>
          <a:p>
            <a:endParaRPr lang="en-US" dirty="0">
              <a:cs typeface="Calibri"/>
            </a:endParaRPr>
          </a:p>
          <a:p>
            <a:pPr marL="0" indent="0">
              <a:buNone/>
            </a:pPr>
            <a:r>
              <a:rPr lang="en-US" dirty="0">
                <a:ea typeface="+mn-lt"/>
                <a:cs typeface="+mn-lt"/>
              </a:rPr>
              <a:t>If you have any questions about the timing, please contact our office.</a:t>
            </a:r>
          </a:p>
          <a:p>
            <a:pPr marL="0" indent="0">
              <a:buNone/>
            </a:pPr>
            <a:endParaRPr lang="en-US" dirty="0">
              <a:cs typeface="Calibri" panose="020F0502020204030204"/>
            </a:endParaRPr>
          </a:p>
        </p:txBody>
      </p:sp>
    </p:spTree>
    <p:extLst>
      <p:ext uri="{BB962C8B-B14F-4D97-AF65-F5344CB8AC3E}">
        <p14:creationId xmlns:p14="http://schemas.microsoft.com/office/powerpoint/2010/main" val="18539245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The SEVIS Number can be found at the top of your Form I-20. It starts with the letter N.</a:t>
            </a:r>
          </a:p>
          <a:p>
            <a:pPr marL="0" indent="0">
              <a:buNone/>
            </a:pP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2847" y="300345"/>
            <a:ext cx="4205302" cy="5870575"/>
          </a:xfrm>
          <a:prstGeom prst="rect">
            <a:avLst/>
          </a:prstGeom>
        </p:spPr>
      </p:pic>
    </p:spTree>
    <p:extLst>
      <p:ext uri="{BB962C8B-B14F-4D97-AF65-F5344CB8AC3E}">
        <p14:creationId xmlns:p14="http://schemas.microsoft.com/office/powerpoint/2010/main" val="18203217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2022533"/>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A-Number</a:t>
            </a:r>
          </a:p>
          <a:p>
            <a:r>
              <a:rPr lang="en-US" dirty="0"/>
              <a:t>If you have previously applied for OPT, the A-Number is listed on your EAD card as USCIS#</a:t>
            </a:r>
          </a:p>
          <a:p>
            <a:r>
              <a:rPr lang="en-US" dirty="0"/>
              <a:t>If you do not have an EAD card or do not know of an A-Number, check the box.</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6098" t="7899" r="3223" b="56925"/>
          <a:stretch/>
        </p:blipFill>
        <p:spPr>
          <a:xfrm>
            <a:off x="6413809" y="2160178"/>
            <a:ext cx="5263378" cy="2181712"/>
          </a:xfrm>
          <a:prstGeom prst="rect">
            <a:avLst/>
          </a:prstGeom>
        </p:spPr>
      </p:pic>
    </p:spTree>
    <p:extLst>
      <p:ext uri="{BB962C8B-B14F-4D97-AF65-F5344CB8AC3E}">
        <p14:creationId xmlns:p14="http://schemas.microsoft.com/office/powerpoint/2010/main" val="26452270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1777206"/>
            <a:ext cx="4592444" cy="386767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You will only have a USCIS Online Account Number if you have previously filed a form online. Your number will then automatically appear here.</a:t>
            </a:r>
          </a:p>
          <a:p>
            <a:r>
              <a:rPr lang="en-US" dirty="0"/>
              <a:t>If you do not have or know your my USCIS Online Account Number, please check the box.</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5941" t="46153" r="3223"/>
          <a:stretch/>
        </p:blipFill>
        <p:spPr>
          <a:xfrm>
            <a:off x="6496051" y="1815464"/>
            <a:ext cx="5098894" cy="3227072"/>
          </a:xfrm>
          <a:prstGeom prst="rect">
            <a:avLst/>
          </a:prstGeom>
        </p:spPr>
      </p:pic>
    </p:spTree>
    <p:extLst>
      <p:ext uri="{BB962C8B-B14F-4D97-AF65-F5344CB8AC3E}">
        <p14:creationId xmlns:p14="http://schemas.microsoft.com/office/powerpoint/2010/main" val="26410827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If you already have a Social Security Card:</a:t>
            </a:r>
          </a:p>
          <a:p>
            <a:pPr marL="514350" indent="-514350">
              <a:buFont typeface="+mj-lt"/>
              <a:buAutoNum type="arabicPeriod"/>
            </a:pPr>
            <a:r>
              <a:rPr lang="en-US" dirty="0"/>
              <a:t>Select “Yes” for being issued one</a:t>
            </a:r>
          </a:p>
          <a:p>
            <a:pPr marL="514350" indent="-514350">
              <a:buFont typeface="+mj-lt"/>
              <a:buAutoNum type="arabicPeriod"/>
            </a:pPr>
            <a:r>
              <a:rPr lang="en-US" dirty="0"/>
              <a:t>Enter your SSN</a:t>
            </a:r>
          </a:p>
          <a:p>
            <a:pPr marL="514350" indent="-514350">
              <a:buFont typeface="+mj-lt"/>
              <a:buAutoNum type="arabicPeriod"/>
            </a:pPr>
            <a:r>
              <a:rPr lang="en-US" dirty="0">
                <a:solidFill>
                  <a:srgbClr val="FF0000"/>
                </a:solidFill>
              </a:rPr>
              <a:t>Select “No” for being issued a new one</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15388"/>
          <a:stretch/>
        </p:blipFill>
        <p:spPr>
          <a:xfrm>
            <a:off x="5497551" y="702252"/>
            <a:ext cx="6158339" cy="5303629"/>
          </a:xfrm>
          <a:prstGeom prst="rect">
            <a:avLst/>
          </a:prstGeom>
        </p:spPr>
      </p:pic>
    </p:spTree>
    <p:extLst>
      <p:ext uri="{BB962C8B-B14F-4D97-AF65-F5344CB8AC3E}">
        <p14:creationId xmlns:p14="http://schemas.microsoft.com/office/powerpoint/2010/main" val="7205976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If you do not have a Social Security card: </a:t>
            </a:r>
          </a:p>
          <a:p>
            <a:pPr marL="514350" indent="-514350">
              <a:buFont typeface="+mj-lt"/>
              <a:buAutoNum type="arabicPeriod"/>
            </a:pPr>
            <a:r>
              <a:rPr lang="en-US" dirty="0"/>
              <a:t>Select “No” for having been issued one</a:t>
            </a:r>
          </a:p>
          <a:p>
            <a:pPr marL="514350" indent="-514350">
              <a:buFont typeface="+mj-lt"/>
              <a:buAutoNum type="arabicPeriod"/>
            </a:pPr>
            <a:r>
              <a:rPr lang="en-US" dirty="0"/>
              <a:t>Select “Yes” to be issued a Social Security card</a:t>
            </a:r>
          </a:p>
          <a:p>
            <a:pPr marL="514350" indent="-514350">
              <a:buFont typeface="+mj-lt"/>
              <a:buAutoNum type="arabicPeriod"/>
            </a:pPr>
            <a:r>
              <a:rPr lang="en-US" dirty="0"/>
              <a:t>Fill out the following boxes that show up</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2621"/>
          <a:stretch/>
        </p:blipFill>
        <p:spPr>
          <a:xfrm>
            <a:off x="6769254" y="1187378"/>
            <a:ext cx="4552487" cy="4254418"/>
          </a:xfrm>
          <a:prstGeom prst="rect">
            <a:avLst/>
          </a:prstGeom>
        </p:spPr>
      </p:pic>
    </p:spTree>
    <p:extLst>
      <p:ext uri="{BB962C8B-B14F-4D97-AF65-F5344CB8AC3E}">
        <p14:creationId xmlns:p14="http://schemas.microsoft.com/office/powerpoint/2010/main" val="42695692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2 x 2 photo of you</a:t>
            </a:r>
          </a:p>
        </p:txBody>
      </p:sp>
      <p:sp>
        <p:nvSpPr>
          <p:cNvPr id="20" name="Content Placeholder 2"/>
          <p:cNvSpPr txBox="1">
            <a:spLocks/>
          </p:cNvSpPr>
          <p:nvPr/>
        </p:nvSpPr>
        <p:spPr>
          <a:xfrm>
            <a:off x="816746" y="1633491"/>
            <a:ext cx="4126031" cy="4399320"/>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Multiple community places provide passport pictures. Please call to inquire about hours and costs:</a:t>
            </a:r>
          </a:p>
          <a:p>
            <a:r>
              <a:rPr lang="en-US" dirty="0"/>
              <a:t>CVS Pharmacy</a:t>
            </a:r>
          </a:p>
          <a:p>
            <a:pPr lvl="1"/>
            <a:r>
              <a:rPr lang="en-US" dirty="0"/>
              <a:t>1273 N University Ave, Provo, UT  	801-377-3280</a:t>
            </a:r>
          </a:p>
          <a:p>
            <a:r>
              <a:rPr lang="en-US" dirty="0">
                <a:cs typeface="Calibri"/>
              </a:rPr>
              <a:t>Staples</a:t>
            </a:r>
          </a:p>
          <a:p>
            <a:pPr lvl="1"/>
            <a:r>
              <a:rPr lang="en-US" dirty="0">
                <a:cs typeface="Calibri"/>
              </a:rPr>
              <a:t>971 S University Ave, Provo, UT 	801-370-0170</a:t>
            </a:r>
          </a:p>
          <a:p>
            <a:r>
              <a:rPr lang="en-US" dirty="0">
                <a:cs typeface="Calibri"/>
              </a:rPr>
              <a:t>Walgreens</a:t>
            </a:r>
          </a:p>
          <a:p>
            <a:pPr lvl="1"/>
            <a:r>
              <a:rPr lang="en-US" dirty="0">
                <a:cs typeface="Calibri"/>
              </a:rPr>
              <a:t>1315 N State St Provo, UT     		801-616-5223</a:t>
            </a:r>
          </a:p>
          <a:p>
            <a:r>
              <a:rPr lang="en-US" dirty="0">
                <a:cs typeface="Calibri"/>
              </a:rPr>
              <a:t>The UPS Store</a:t>
            </a:r>
          </a:p>
          <a:p>
            <a:pPr lvl="1"/>
            <a:r>
              <a:rPr lang="en-US" dirty="0">
                <a:cs typeface="Calibri"/>
              </a:rPr>
              <a:t>223 W Cougar Blvd Provo, UT 		801-379-6120</a:t>
            </a:r>
          </a:p>
          <a:p>
            <a:pPr marL="0" indent="0" fontAlgn="base">
              <a:buNone/>
            </a:pPr>
            <a:r>
              <a:rPr lang="en-US" b="1" dirty="0"/>
              <a:t>Ask them to send you the scanned copy </a:t>
            </a:r>
            <a:r>
              <a:rPr lang="en-US" dirty="0"/>
              <a:t>of these photos to upload in your application. </a:t>
            </a:r>
          </a:p>
        </p:txBody>
      </p:sp>
      <p:grpSp>
        <p:nvGrpSpPr>
          <p:cNvPr id="18" name="Group 17"/>
          <p:cNvGrpSpPr/>
          <p:nvPr/>
        </p:nvGrpSpPr>
        <p:grpSpPr>
          <a:xfrm>
            <a:off x="0" y="6242983"/>
            <a:ext cx="12195716" cy="615017"/>
            <a:chOff x="0" y="6242983"/>
            <a:chExt cx="12195716" cy="615017"/>
          </a:xfrm>
        </p:grpSpPr>
        <p:sp>
          <p:nvSpPr>
            <p:cNvPr id="21" name="Rectangle 20"/>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61929" y="6242983"/>
              <a:ext cx="2473715" cy="6150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4492" y="6357266"/>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3442" y="783489"/>
            <a:ext cx="6367893" cy="4890642"/>
          </a:xfrm>
          <a:prstGeom prst="rect">
            <a:avLst/>
          </a:prstGeom>
        </p:spPr>
      </p:pic>
    </p:spTree>
    <p:extLst>
      <p:ext uri="{BB962C8B-B14F-4D97-AF65-F5344CB8AC3E}">
        <p14:creationId xmlns:p14="http://schemas.microsoft.com/office/powerpoint/2010/main" val="32772564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Form I-94</a:t>
            </a:r>
          </a:p>
        </p:txBody>
      </p:sp>
      <p:sp>
        <p:nvSpPr>
          <p:cNvPr id="20" name="Content Placeholder 2"/>
          <p:cNvSpPr txBox="1">
            <a:spLocks/>
          </p:cNvSpPr>
          <p:nvPr/>
        </p:nvSpPr>
        <p:spPr>
          <a:xfrm>
            <a:off x="596670" y="2033029"/>
            <a:ext cx="4592444" cy="4082825"/>
          </a:xfrm>
          <a:prstGeom prst="rect">
            <a:avLst/>
          </a:prstGeom>
        </p:spPr>
        <p:txBody>
          <a:bodyPr vert="horz" lIns="91440" tIns="45720" rIns="91440" bIns="45720" rtlCol="0" anchor="t">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t>You will upload your I-94 record here.</a:t>
            </a:r>
            <a:endParaRPr lang="en-US">
              <a:cs typeface="Calibri"/>
            </a:endParaRPr>
          </a:p>
          <a:p>
            <a:pPr>
              <a:buFont typeface="Arial"/>
              <a:buChar char="•"/>
            </a:pPr>
            <a:r>
              <a:rPr lang="en-US">
                <a:ea typeface="+mn-lt"/>
                <a:cs typeface="+mn-lt"/>
              </a:rPr>
              <a:t>Form I-94 can be found at </a:t>
            </a:r>
            <a:r>
              <a:rPr lang="en-US" dirty="0">
                <a:ea typeface="+mn-lt"/>
                <a:cs typeface="+mn-lt"/>
                <a:hlinkClick r:id="rId3"/>
              </a:rPr>
              <a:t>i94.cbp.dhs.gov</a:t>
            </a:r>
            <a:endParaRPr lang="en-US">
              <a:ea typeface="+mn-lt"/>
              <a:cs typeface="+mn-lt"/>
            </a:endParaRPr>
          </a:p>
          <a:p>
            <a:pPr>
              <a:buFont typeface="Arial"/>
              <a:buChar char="•"/>
            </a:pPr>
            <a:r>
              <a:rPr lang="en-US">
                <a:ea typeface="+mn-lt"/>
                <a:cs typeface="+mn-lt"/>
              </a:rPr>
              <a:t>Select “Get Most Recent I-94” and fill out the required information</a:t>
            </a:r>
            <a:endParaRPr lang="en-US"/>
          </a:p>
          <a:p>
            <a:pPr>
              <a:buFont typeface="Arial"/>
              <a:buChar char="•"/>
            </a:pPr>
            <a:r>
              <a:rPr lang="en-US">
                <a:cs typeface="Calibri"/>
              </a:rPr>
              <a:t>Select </a:t>
            </a:r>
            <a:r>
              <a:rPr lang="en-US" b="1">
                <a:cs typeface="Calibri"/>
              </a:rPr>
              <a:t>print </a:t>
            </a:r>
            <a:r>
              <a:rPr lang="en-US">
                <a:cs typeface="Calibri"/>
              </a:rPr>
              <a:t>to save the I-94 and upload it.</a:t>
            </a:r>
            <a:endParaRPr lang="en-US" dirty="0">
              <a:cs typeface="Calibri"/>
            </a:endParaRPr>
          </a:p>
          <a:p>
            <a:pPr>
              <a:buFont typeface="Arial"/>
              <a:buChar char="•"/>
            </a:pPr>
            <a:r>
              <a:rPr lang="en-US">
                <a:cs typeface="Calibri"/>
              </a:rPr>
              <a:t>If you have trouble finding your I-94, refer to the information on the USCIS website.</a:t>
            </a:r>
            <a:endParaRPr lang="en-US" dirty="0">
              <a:cs typeface="Calibri"/>
            </a:endParaRPr>
          </a:p>
          <a:p>
            <a:pPr marL="0" indent="0">
              <a:buNone/>
            </a:pPr>
            <a:endParaRPr lang="en-US" dirty="0">
              <a:cs typeface="Calibri"/>
            </a:endParaRPr>
          </a:p>
        </p:txBody>
      </p:sp>
      <p:grpSp>
        <p:nvGrpSpPr>
          <p:cNvPr id="18" name="Group 17"/>
          <p:cNvGrpSpPr/>
          <p:nvPr/>
        </p:nvGrpSpPr>
        <p:grpSpPr>
          <a:xfrm>
            <a:off x="0" y="6242983"/>
            <a:ext cx="12195716" cy="615017"/>
            <a:chOff x="0" y="6242983"/>
            <a:chExt cx="12195716" cy="615017"/>
          </a:xfrm>
        </p:grpSpPr>
        <p:sp>
          <p:nvSpPr>
            <p:cNvPr id="21" name="Rectangle 20"/>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61929" y="6242983"/>
              <a:ext cx="2473715" cy="6150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4492" y="6357266"/>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86761" y="496634"/>
            <a:ext cx="6021352" cy="5362481"/>
          </a:xfrm>
          <a:prstGeom prst="rect">
            <a:avLst/>
          </a:prstGeom>
        </p:spPr>
      </p:pic>
    </p:spTree>
    <p:extLst>
      <p:ext uri="{BB962C8B-B14F-4D97-AF65-F5344CB8AC3E}">
        <p14:creationId xmlns:p14="http://schemas.microsoft.com/office/powerpoint/2010/main" val="33949375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537305"/>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Employment Authorization Document</a:t>
            </a:r>
          </a:p>
        </p:txBody>
      </p:sp>
      <p:sp>
        <p:nvSpPr>
          <p:cNvPr id="20" name="Content Placeholder 2"/>
          <p:cNvSpPr txBox="1">
            <a:spLocks/>
          </p:cNvSpPr>
          <p:nvPr/>
        </p:nvSpPr>
        <p:spPr>
          <a:xfrm>
            <a:off x="596670" y="2122676"/>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r>
              <a:rPr lang="en-US" dirty="0">
                <a:ea typeface="+mn-lt"/>
                <a:cs typeface="+mn-lt"/>
              </a:rPr>
              <a:t>For STEM OPT, please upload a copy of your </a:t>
            </a:r>
            <a:r>
              <a:rPr lang="en-US" b="1" dirty="0">
                <a:ea typeface="+mn-lt"/>
                <a:cs typeface="+mn-lt"/>
              </a:rPr>
              <a:t>EAD card </a:t>
            </a:r>
            <a:r>
              <a:rPr lang="en-US" dirty="0">
                <a:ea typeface="+mn-lt"/>
                <a:cs typeface="+mn-lt"/>
              </a:rPr>
              <a:t>from your current OPT.</a:t>
            </a:r>
          </a:p>
          <a:p>
            <a:r>
              <a:rPr lang="en-US" dirty="0">
                <a:ea typeface="+mn-lt"/>
                <a:cs typeface="+mn-lt"/>
              </a:rPr>
              <a:t>If you need a scanned copy, you may come to our office or use the scanner in the BYU library.</a:t>
            </a:r>
          </a:p>
        </p:txBody>
      </p:sp>
      <p:grpSp>
        <p:nvGrpSpPr>
          <p:cNvPr id="18" name="Group 17"/>
          <p:cNvGrpSpPr/>
          <p:nvPr/>
        </p:nvGrpSpPr>
        <p:grpSpPr>
          <a:xfrm>
            <a:off x="0" y="6242983"/>
            <a:ext cx="12195716" cy="615017"/>
            <a:chOff x="0" y="6242983"/>
            <a:chExt cx="12195716" cy="615017"/>
          </a:xfrm>
        </p:grpSpPr>
        <p:sp>
          <p:nvSpPr>
            <p:cNvPr id="21" name="Rectangle 20"/>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61929" y="6242983"/>
              <a:ext cx="2473715" cy="6150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4492" y="6357266"/>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2155" y="1143004"/>
            <a:ext cx="6174249" cy="4405715"/>
          </a:xfrm>
          <a:prstGeom prst="rect">
            <a:avLst/>
          </a:prstGeom>
        </p:spPr>
      </p:pic>
      <p:sp>
        <p:nvSpPr>
          <p:cNvPr id="3" name="Rectangle 2">
            <a:extLst>
              <a:ext uri="{FF2B5EF4-FFF2-40B4-BE49-F238E27FC236}">
                <a16:creationId xmlns:a16="http://schemas.microsoft.com/office/drawing/2014/main" id="{58719FA6-0B0B-4136-957F-BBDC84CCB0AD}"/>
              </a:ext>
            </a:extLst>
          </p:cNvPr>
          <p:cNvSpPr/>
          <p:nvPr/>
        </p:nvSpPr>
        <p:spPr>
          <a:xfrm>
            <a:off x="7821332" y="2032747"/>
            <a:ext cx="3147732" cy="96333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5814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Form I-20</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cs typeface="Calibri"/>
            </a:endParaRPr>
          </a:p>
        </p:txBody>
      </p:sp>
      <p:grpSp>
        <p:nvGrpSpPr>
          <p:cNvPr id="18" name="Group 17"/>
          <p:cNvGrpSpPr/>
          <p:nvPr/>
        </p:nvGrpSpPr>
        <p:grpSpPr>
          <a:xfrm>
            <a:off x="0" y="6242983"/>
            <a:ext cx="12195716" cy="615017"/>
            <a:chOff x="0" y="6242983"/>
            <a:chExt cx="12195716" cy="615017"/>
          </a:xfrm>
        </p:grpSpPr>
        <p:sp>
          <p:nvSpPr>
            <p:cNvPr id="21" name="Rectangle 20"/>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61929" y="6242983"/>
              <a:ext cx="2473715" cy="6150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4492" y="6357266"/>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0675" y="5144868"/>
            <a:ext cx="3950407" cy="825196"/>
          </a:xfrm>
          <a:prstGeom prst="rect">
            <a:avLst/>
          </a:prstGeom>
        </p:spPr>
      </p:pic>
      <p:sp>
        <p:nvSpPr>
          <p:cNvPr id="4" name="Rectangle 3">
            <a:extLst>
              <a:ext uri="{FF2B5EF4-FFF2-40B4-BE49-F238E27FC236}">
                <a16:creationId xmlns:a16="http://schemas.microsoft.com/office/drawing/2014/main" id="{127067C0-E9EE-4A7F-8396-0C02DB9B7815}"/>
              </a:ext>
            </a:extLst>
          </p:cNvPr>
          <p:cNvSpPr/>
          <p:nvPr/>
        </p:nvSpPr>
        <p:spPr>
          <a:xfrm>
            <a:off x="6980621" y="5613220"/>
            <a:ext cx="3813759" cy="17426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2"/>
          <p:cNvSpPr txBox="1">
            <a:spLocks/>
          </p:cNvSpPr>
          <p:nvPr/>
        </p:nvSpPr>
        <p:spPr>
          <a:xfrm>
            <a:off x="596670" y="1866528"/>
            <a:ext cx="4592444" cy="415189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Continue in the application and</a:t>
            </a:r>
            <a:r>
              <a:rPr lang="en-US" b="1" dirty="0"/>
              <a:t> come back to this page</a:t>
            </a:r>
            <a:r>
              <a:rPr lang="en-US" dirty="0"/>
              <a:t> after you have received your STEM OPT I-20 from the ISSS office.​</a:t>
            </a:r>
            <a:endParaRPr lang="en-US" dirty="0">
              <a:cs typeface="Calibri"/>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97912" y="453397"/>
            <a:ext cx="6007664" cy="4333295"/>
          </a:xfrm>
          <a:prstGeom prst="rect">
            <a:avLst/>
          </a:prstGeom>
        </p:spPr>
      </p:pic>
    </p:spTree>
    <p:extLst>
      <p:ext uri="{BB962C8B-B14F-4D97-AF65-F5344CB8AC3E}">
        <p14:creationId xmlns:p14="http://schemas.microsoft.com/office/powerpoint/2010/main" val="7871207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474552"/>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College degree</a:t>
            </a:r>
          </a:p>
        </p:txBody>
      </p:sp>
      <p:sp>
        <p:nvSpPr>
          <p:cNvPr id="20" name="Content Placeholder 2"/>
          <p:cNvSpPr txBox="1">
            <a:spLocks/>
          </p:cNvSpPr>
          <p:nvPr/>
        </p:nvSpPr>
        <p:spPr>
          <a:xfrm>
            <a:off x="592954" y="2229815"/>
            <a:ext cx="4592444" cy="3482191"/>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Be sure that your degree is in the </a:t>
            </a:r>
            <a:r>
              <a:rPr lang="en-US" dirty="0">
                <a:hlinkClick r:id="rId3"/>
              </a:rPr>
              <a:t>STEM Degree Program List</a:t>
            </a:r>
            <a:endParaRPr lang="en-US" dirty="0"/>
          </a:p>
          <a:p>
            <a:r>
              <a:rPr lang="en-US" dirty="0"/>
              <a:t>Then, upload a scanned copy of your STEM diploma</a:t>
            </a:r>
          </a:p>
          <a:p>
            <a:r>
              <a:rPr lang="en-US" dirty="0">
                <a:ea typeface="+mn-lt"/>
                <a:cs typeface="+mn-lt"/>
              </a:rPr>
              <a:t>If you need a scanned copy, you may come to our office or use the scanner in the BYU library.</a:t>
            </a:r>
            <a:endParaRPr lang="en-US" dirty="0"/>
          </a:p>
          <a:p>
            <a:pPr marL="0" indent="0">
              <a:buNone/>
            </a:pPr>
            <a:endParaRPr lang="en-US" dirty="0">
              <a:cs typeface="Calibri"/>
            </a:endParaRPr>
          </a:p>
        </p:txBody>
      </p:sp>
      <p:grpSp>
        <p:nvGrpSpPr>
          <p:cNvPr id="18" name="Group 17"/>
          <p:cNvGrpSpPr/>
          <p:nvPr/>
        </p:nvGrpSpPr>
        <p:grpSpPr>
          <a:xfrm>
            <a:off x="0" y="6242983"/>
            <a:ext cx="12195716" cy="615017"/>
            <a:chOff x="0" y="6242983"/>
            <a:chExt cx="12195716" cy="615017"/>
          </a:xfrm>
        </p:grpSpPr>
        <p:sp>
          <p:nvSpPr>
            <p:cNvPr id="21" name="Rectangle 20"/>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61929" y="6242983"/>
              <a:ext cx="2473715" cy="6150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4492" y="6357266"/>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1366" y="1387247"/>
            <a:ext cx="6140796" cy="4083505"/>
          </a:xfrm>
          <a:prstGeom prst="rect">
            <a:avLst/>
          </a:prstGeom>
        </p:spPr>
      </p:pic>
    </p:spTree>
    <p:extLst>
      <p:ext uri="{BB962C8B-B14F-4D97-AF65-F5344CB8AC3E}">
        <p14:creationId xmlns:p14="http://schemas.microsoft.com/office/powerpoint/2010/main" val="2214569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993931" y="0"/>
            <a:ext cx="8198069" cy="6857999"/>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45938" y="0"/>
            <a:ext cx="3081033" cy="6858000"/>
          </a:xfrm>
        </p:spPr>
        <p:txBody>
          <a:bodyPr anchor="ctr">
            <a:noAutofit/>
          </a:bodyPr>
          <a:lstStyle/>
          <a:p>
            <a:pPr marL="0" indent="0">
              <a:buNone/>
            </a:pPr>
            <a:r>
              <a:rPr lang="en-US" sz="2000" b="1" dirty="0"/>
              <a:t>If you DO NOT have an account: </a:t>
            </a:r>
          </a:p>
          <a:p>
            <a:pPr marL="457200" indent="-457200">
              <a:buFont typeface="+mj-lt"/>
              <a:buAutoNum type="arabicPeriod"/>
            </a:pPr>
            <a:r>
              <a:rPr lang="en-US" sz="2000" dirty="0"/>
              <a:t>Create an account at </a:t>
            </a:r>
            <a:r>
              <a:rPr lang="en-US" sz="2000" dirty="0">
                <a:hlinkClick r:id="rId2"/>
              </a:rPr>
              <a:t>my.uscis.gov</a:t>
            </a:r>
            <a:r>
              <a:rPr lang="en-US" sz="2000" dirty="0"/>
              <a:t> until you reach this page.</a:t>
            </a:r>
          </a:p>
          <a:p>
            <a:pPr marL="457200" indent="-457200">
              <a:buFont typeface="+mj-lt"/>
              <a:buAutoNum type="arabicPeriod"/>
            </a:pPr>
            <a:r>
              <a:rPr lang="en-US" sz="2000" dirty="0"/>
              <a:t>Click on “File a form online”</a:t>
            </a:r>
          </a:p>
          <a:p>
            <a:pPr marL="457200" indent="-457200">
              <a:buFont typeface="+mj-lt"/>
              <a:buAutoNum type="arabicPeriod"/>
            </a:pPr>
            <a:endParaRPr lang="en-US" sz="2000" dirty="0"/>
          </a:p>
          <a:p>
            <a:pPr marL="0" indent="0">
              <a:buNone/>
            </a:pPr>
            <a:r>
              <a:rPr lang="en-US" sz="2000" b="1" dirty="0"/>
              <a:t>If you already have an account:</a:t>
            </a:r>
          </a:p>
          <a:p>
            <a:pPr marL="457200" indent="-457200">
              <a:buFont typeface="+mj-lt"/>
              <a:buAutoNum type="arabicPeriod"/>
            </a:pPr>
            <a:r>
              <a:rPr lang="en-US" sz="2000" dirty="0"/>
              <a:t>Login at </a:t>
            </a:r>
            <a:r>
              <a:rPr lang="en-US" sz="2000" dirty="0">
                <a:hlinkClick r:id="rId2"/>
              </a:rPr>
              <a:t>my.uscis.gov</a:t>
            </a:r>
            <a:r>
              <a:rPr lang="en-US" sz="2000" dirty="0"/>
              <a:t> </a:t>
            </a:r>
          </a:p>
          <a:p>
            <a:pPr marL="457200" indent="-457200">
              <a:buFont typeface="+mj-lt"/>
              <a:buAutoNum type="arabicPeriod"/>
            </a:pPr>
            <a:r>
              <a:rPr lang="en-US" sz="2000" dirty="0"/>
              <a:t>Click on “File a form online”</a:t>
            </a:r>
          </a:p>
        </p:txBody>
      </p:sp>
      <p:pic>
        <p:nvPicPr>
          <p:cNvPr id="19"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8318" y="1470527"/>
            <a:ext cx="6989294" cy="3916943"/>
          </a:xfrm>
          <a:prstGeom prst="rect">
            <a:avLst/>
          </a:prstGeom>
        </p:spPr>
      </p:pic>
      <p:sp>
        <p:nvSpPr>
          <p:cNvPr id="21" name="Rectangle 20"/>
          <p:cNvSpPr/>
          <p:nvPr/>
        </p:nvSpPr>
        <p:spPr>
          <a:xfrm>
            <a:off x="6634976" y="3600450"/>
            <a:ext cx="1428369" cy="143394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78874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474552"/>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Institution accreditation</a:t>
            </a:r>
          </a:p>
        </p:txBody>
      </p:sp>
      <p:sp>
        <p:nvSpPr>
          <p:cNvPr id="20" name="Content Placeholder 2"/>
          <p:cNvSpPr txBox="1">
            <a:spLocks/>
          </p:cNvSpPr>
          <p:nvPr/>
        </p:nvSpPr>
        <p:spPr>
          <a:xfrm>
            <a:off x="592954" y="2229815"/>
            <a:ext cx="4592444" cy="3881766"/>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If you are applying for a STEM OPT based on the degree you most recently graduated from, you do not need to upload evidence of institution accreditation.</a:t>
            </a:r>
          </a:p>
          <a:p>
            <a:pPr marL="0" indent="0">
              <a:buNone/>
            </a:pPr>
            <a:endParaRPr lang="en-US" dirty="0"/>
          </a:p>
          <a:p>
            <a:pPr marL="0" indent="0">
              <a:buNone/>
            </a:pPr>
            <a:r>
              <a:rPr lang="en-US" dirty="0"/>
              <a:t>If it is based on a previous STEM degree you have earned, you will need to upload evidence. This can be done through </a:t>
            </a:r>
            <a:r>
              <a:rPr lang="en-US" dirty="0">
                <a:hlinkClick r:id="rId3"/>
              </a:rPr>
              <a:t>Enrollment Services Office</a:t>
            </a:r>
            <a:r>
              <a:rPr lang="en-US" dirty="0"/>
              <a:t>.</a:t>
            </a:r>
          </a:p>
          <a:p>
            <a:pPr marL="0" indent="0">
              <a:buNone/>
            </a:pPr>
            <a:endParaRPr lang="en-US" dirty="0"/>
          </a:p>
          <a:p>
            <a:pPr marL="0" indent="0">
              <a:buNone/>
            </a:pPr>
            <a:endParaRPr lang="en-US" dirty="0">
              <a:cs typeface="Calibri"/>
            </a:endParaRPr>
          </a:p>
        </p:txBody>
      </p:sp>
      <p:grpSp>
        <p:nvGrpSpPr>
          <p:cNvPr id="18" name="Group 17"/>
          <p:cNvGrpSpPr/>
          <p:nvPr/>
        </p:nvGrpSpPr>
        <p:grpSpPr>
          <a:xfrm>
            <a:off x="0" y="6242983"/>
            <a:ext cx="12195716" cy="615017"/>
            <a:chOff x="0" y="6242983"/>
            <a:chExt cx="12195716" cy="615017"/>
          </a:xfrm>
        </p:grpSpPr>
        <p:sp>
          <p:nvSpPr>
            <p:cNvPr id="21" name="Rectangle 20"/>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61929" y="6242983"/>
              <a:ext cx="2473715" cy="6150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4492" y="6357266"/>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9063" y="1306314"/>
            <a:ext cx="6211178" cy="4245371"/>
          </a:xfrm>
          <a:prstGeom prst="rect">
            <a:avLst/>
          </a:prstGeom>
        </p:spPr>
      </p:pic>
    </p:spTree>
    <p:extLst>
      <p:ext uri="{BB962C8B-B14F-4D97-AF65-F5344CB8AC3E}">
        <p14:creationId xmlns:p14="http://schemas.microsoft.com/office/powerpoint/2010/main" val="32799552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Additional information</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Here you can add additional information for your application depending on your personal circumstances and anything that could affect your OPT.</a:t>
            </a:r>
            <a:endParaRPr lang="en-US"/>
          </a:p>
          <a:p>
            <a:r>
              <a:rPr lang="en-US" dirty="0">
                <a:ea typeface="+mn-lt"/>
                <a:cs typeface="+mn-lt"/>
              </a:rPr>
              <a:t>For example, if you entered the U.S. on a previous passport or if your F-1 visa is in the previous passport, we recommend adding your previous passport here.</a:t>
            </a:r>
            <a:endParaRPr lang="en-US" dirty="0">
              <a:cs typeface="Calibri" panose="020F0502020204030204"/>
            </a:endParaRPr>
          </a:p>
          <a:p>
            <a:r>
              <a:rPr lang="en-US" dirty="0"/>
              <a:t>We recommend talking to the ISSS office about the information you want to put here; however, the majority of students do not need to put anything here.</a:t>
            </a:r>
          </a:p>
        </p:txBody>
      </p:sp>
      <p:grpSp>
        <p:nvGrpSpPr>
          <p:cNvPr id="3" name="Group 2"/>
          <p:cNvGrpSpPr/>
          <p:nvPr/>
        </p:nvGrpSpPr>
        <p:grpSpPr>
          <a:xfrm>
            <a:off x="0" y="6247356"/>
            <a:ext cx="12195716" cy="610644"/>
            <a:chOff x="0" y="6247356"/>
            <a:chExt cx="12195716" cy="610644"/>
          </a:xfrm>
        </p:grpSpPr>
        <p:sp>
          <p:nvSpPr>
            <p:cNvPr id="17" name="Rectangle 16"/>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1" name="Rectangle 20"/>
            <p:cNvSpPr/>
            <p:nvPr/>
          </p:nvSpPr>
          <p:spPr>
            <a:xfrm>
              <a:off x="4861929" y="6484295"/>
              <a:ext cx="2473715" cy="373705"/>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p:cNvSpPr txBox="1"/>
            <p:nvPr/>
          </p:nvSpPr>
          <p:spPr>
            <a:xfrm>
              <a:off x="4877728" y="6485143"/>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4" name="Rectangle 23"/>
            <p:cNvSpPr/>
            <p:nvPr/>
          </p:nvSpPr>
          <p:spPr>
            <a:xfrm>
              <a:off x="7333785" y="6247356"/>
              <a:ext cx="2467208" cy="606271"/>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7" name="TextBox 26"/>
            <p:cNvSpPr txBox="1"/>
            <p:nvPr/>
          </p:nvSpPr>
          <p:spPr>
            <a:xfrm>
              <a:off x="7337039" y="6365825"/>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28" name="TextBox 27"/>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29" name="Picture 28"/>
          <p:cNvPicPr>
            <a:picLocks noChangeAspect="1"/>
          </p:cNvPicPr>
          <p:nvPr/>
        </p:nvPicPr>
        <p:blipFill rotWithShape="1">
          <a:blip r:embed="rId3">
            <a:extLst>
              <a:ext uri="{28A0092B-C50C-407E-A947-70E740481C1C}">
                <a14:useLocalDpi xmlns:a14="http://schemas.microsoft.com/office/drawing/2010/main" val="0"/>
              </a:ext>
            </a:extLst>
          </a:blip>
          <a:srcRect l="35309" r="9338"/>
          <a:stretch/>
        </p:blipFill>
        <p:spPr>
          <a:xfrm>
            <a:off x="6668430" y="1815090"/>
            <a:ext cx="4817326" cy="3224880"/>
          </a:xfrm>
          <a:prstGeom prst="rect">
            <a:avLst/>
          </a:prstGeom>
        </p:spPr>
      </p:pic>
    </p:spTree>
    <p:extLst>
      <p:ext uri="{BB962C8B-B14F-4D97-AF65-F5344CB8AC3E}">
        <p14:creationId xmlns:p14="http://schemas.microsoft.com/office/powerpoint/2010/main" val="12313679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Review your application</a:t>
            </a:r>
          </a:p>
        </p:txBody>
      </p:sp>
      <p:sp>
        <p:nvSpPr>
          <p:cNvPr id="20" name="Content Placeholder 2"/>
          <p:cNvSpPr txBox="1">
            <a:spLocks/>
          </p:cNvSpPr>
          <p:nvPr/>
        </p:nvSpPr>
        <p:spPr>
          <a:xfrm>
            <a:off x="596670" y="2044835"/>
            <a:ext cx="4532891"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Read over all of the information provided on this page of the application.</a:t>
            </a:r>
          </a:p>
          <a:p>
            <a:r>
              <a:rPr lang="en-US" dirty="0"/>
              <a:t>If there are alerts or warnings, be sure to go back and fix those.</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146" r="7142"/>
          <a:stretch/>
        </p:blipFill>
        <p:spPr>
          <a:xfrm>
            <a:off x="5740177" y="506620"/>
            <a:ext cx="5932449" cy="5352585"/>
          </a:xfrm>
          <a:prstGeom prst="rect">
            <a:avLst/>
          </a:prstGeom>
        </p:spPr>
      </p:pic>
      <p:grpSp>
        <p:nvGrpSpPr>
          <p:cNvPr id="29" name="Group 28"/>
          <p:cNvGrpSpPr/>
          <p:nvPr/>
        </p:nvGrpSpPr>
        <p:grpSpPr>
          <a:xfrm>
            <a:off x="0" y="6249543"/>
            <a:ext cx="12202222" cy="611888"/>
            <a:chOff x="0" y="6249543"/>
            <a:chExt cx="12202222" cy="611888"/>
          </a:xfrm>
        </p:grpSpPr>
        <p:sp>
          <p:nvSpPr>
            <p:cNvPr id="30" name="Rectangle 29"/>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2" name="Rectangle 31"/>
            <p:cNvSpPr/>
            <p:nvPr/>
          </p:nvSpPr>
          <p:spPr>
            <a:xfrm>
              <a:off x="4861929" y="6484295"/>
              <a:ext cx="2473715" cy="373705"/>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p:cNvSpPr txBox="1"/>
            <p:nvPr/>
          </p:nvSpPr>
          <p:spPr>
            <a:xfrm>
              <a:off x="4877728" y="6485143"/>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5" name="Rectangle 34"/>
            <p:cNvSpPr/>
            <p:nvPr/>
          </p:nvSpPr>
          <p:spPr>
            <a:xfrm>
              <a:off x="7333785" y="6478187"/>
              <a:ext cx="2467208" cy="37544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9800993" y="6249543"/>
              <a:ext cx="2394722" cy="608458"/>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38" name="TextBox 37"/>
            <p:cNvSpPr txBox="1"/>
            <p:nvPr/>
          </p:nvSpPr>
          <p:spPr>
            <a:xfrm>
              <a:off x="7348653" y="6492099"/>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9" name="TextBox 38"/>
            <p:cNvSpPr txBox="1"/>
            <p:nvPr/>
          </p:nvSpPr>
          <p:spPr>
            <a:xfrm>
              <a:off x="9807500" y="6365825"/>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Tree>
    <p:extLst>
      <p:ext uri="{BB962C8B-B14F-4D97-AF65-F5344CB8AC3E}">
        <p14:creationId xmlns:p14="http://schemas.microsoft.com/office/powerpoint/2010/main" val="14311428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application summary</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Please review your responses to your I-765</a:t>
            </a:r>
          </a:p>
          <a:p>
            <a:r>
              <a:rPr lang="en-US" dirty="0"/>
              <a:t>If you would like, click on “View draft snapshot”</a:t>
            </a:r>
          </a:p>
          <a:p>
            <a:r>
              <a:rPr lang="en-US" dirty="0"/>
              <a:t>This will download a version of the I-765 that you should submit with your </a:t>
            </a:r>
            <a:r>
              <a:rPr lang="en-US" dirty="0">
                <a:hlinkClick r:id="rId3"/>
              </a:rPr>
              <a:t>E-form</a:t>
            </a:r>
            <a:r>
              <a:rPr lang="en-US" dirty="0"/>
              <a:t> for your STEM OPT I-20.</a:t>
            </a:r>
          </a:p>
        </p:txBody>
      </p:sp>
      <p:grpSp>
        <p:nvGrpSpPr>
          <p:cNvPr id="29" name="Group 28"/>
          <p:cNvGrpSpPr/>
          <p:nvPr/>
        </p:nvGrpSpPr>
        <p:grpSpPr>
          <a:xfrm>
            <a:off x="0" y="6249543"/>
            <a:ext cx="12202222" cy="611888"/>
            <a:chOff x="0" y="6249543"/>
            <a:chExt cx="12202222" cy="611888"/>
          </a:xfrm>
        </p:grpSpPr>
        <p:sp>
          <p:nvSpPr>
            <p:cNvPr id="30" name="Rectangle 29"/>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2" name="Rectangle 31"/>
            <p:cNvSpPr/>
            <p:nvPr/>
          </p:nvSpPr>
          <p:spPr>
            <a:xfrm>
              <a:off x="4861929" y="6484295"/>
              <a:ext cx="2473715" cy="373705"/>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p:cNvSpPr txBox="1"/>
            <p:nvPr/>
          </p:nvSpPr>
          <p:spPr>
            <a:xfrm>
              <a:off x="4877728" y="6485143"/>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5" name="Rectangle 34"/>
            <p:cNvSpPr/>
            <p:nvPr/>
          </p:nvSpPr>
          <p:spPr>
            <a:xfrm>
              <a:off x="7333785" y="6478187"/>
              <a:ext cx="2467208" cy="37544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9800993" y="6249543"/>
              <a:ext cx="2394722" cy="608458"/>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38" name="TextBox 37"/>
            <p:cNvSpPr txBox="1"/>
            <p:nvPr/>
          </p:nvSpPr>
          <p:spPr>
            <a:xfrm>
              <a:off x="7348653" y="6492099"/>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9" name="TextBox 38"/>
            <p:cNvSpPr txBox="1"/>
            <p:nvPr/>
          </p:nvSpPr>
          <p:spPr>
            <a:xfrm>
              <a:off x="9807500" y="6365825"/>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grpSp>
        <p:nvGrpSpPr>
          <p:cNvPr id="2" name="Group 1"/>
          <p:cNvGrpSpPr/>
          <p:nvPr/>
        </p:nvGrpSpPr>
        <p:grpSpPr>
          <a:xfrm>
            <a:off x="5363736" y="1604188"/>
            <a:ext cx="6462597" cy="3246592"/>
            <a:chOff x="5425534" y="1626490"/>
            <a:chExt cx="6322741" cy="2934359"/>
          </a:xfrm>
        </p:grpSpPr>
        <p:pic>
          <p:nvPicPr>
            <p:cNvPr id="40" name="Picture 39"/>
            <p:cNvPicPr>
              <a:picLocks noChangeAspect="1"/>
            </p:cNvPicPr>
            <p:nvPr/>
          </p:nvPicPr>
          <p:blipFill rotWithShape="1">
            <a:blip r:embed="rId4">
              <a:extLst>
                <a:ext uri="{28A0092B-C50C-407E-A947-70E740481C1C}">
                  <a14:useLocalDpi xmlns:a14="http://schemas.microsoft.com/office/drawing/2010/main" val="0"/>
                </a:ext>
              </a:extLst>
            </a:blip>
            <a:srcRect l="2645" r="5555" b="14865"/>
            <a:stretch/>
          </p:blipFill>
          <p:spPr>
            <a:xfrm>
              <a:off x="5425534" y="1626490"/>
              <a:ext cx="6322741" cy="2934359"/>
            </a:xfrm>
            <a:prstGeom prst="rect">
              <a:avLst/>
            </a:prstGeom>
          </p:spPr>
        </p:pic>
        <p:sp>
          <p:nvSpPr>
            <p:cNvPr id="17" name="Rectangle 16">
              <a:extLst>
                <a:ext uri="{FF2B5EF4-FFF2-40B4-BE49-F238E27FC236}">
                  <a16:creationId xmlns:a16="http://schemas.microsoft.com/office/drawing/2014/main" id="{58719FA6-0B0B-4136-957F-BBDC84CCB0AD}"/>
                </a:ext>
              </a:extLst>
            </p:cNvPr>
            <p:cNvSpPr/>
            <p:nvPr/>
          </p:nvSpPr>
          <p:spPr>
            <a:xfrm>
              <a:off x="7343210" y="3559126"/>
              <a:ext cx="1205258" cy="21805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675886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15277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952539" y="2470738"/>
            <a:ext cx="10286921"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u="sng" dirty="0"/>
              <a:t>STOP! Do not continue the online application until you have received your STEM OPT I-20</a:t>
            </a:r>
          </a:p>
        </p:txBody>
      </p:sp>
      <p:sp>
        <p:nvSpPr>
          <p:cNvPr id="20" name="Content Placeholder 2"/>
          <p:cNvSpPr txBox="1">
            <a:spLocks/>
          </p:cNvSpPr>
          <p:nvPr/>
        </p:nvSpPr>
        <p:spPr>
          <a:xfrm>
            <a:off x="596669" y="2441660"/>
            <a:ext cx="10264619"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p>
        </p:txBody>
      </p:sp>
      <p:sp>
        <p:nvSpPr>
          <p:cNvPr id="6" name="Rectangle 5"/>
          <p:cNvSpPr/>
          <p:nvPr/>
        </p:nvSpPr>
        <p:spPr>
          <a:xfrm>
            <a:off x="0" y="5330283"/>
            <a:ext cx="12192000" cy="15277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503330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0" y="0"/>
            <a:ext cx="12192000" cy="1906859"/>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69" y="248029"/>
            <a:ext cx="8926472"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rPr>
              <a:t>Submit the STEM OPT I-20 E-form</a:t>
            </a:r>
          </a:p>
        </p:txBody>
      </p:sp>
      <p:sp>
        <p:nvSpPr>
          <p:cNvPr id="20" name="Content Placeholder 2"/>
          <p:cNvSpPr txBox="1">
            <a:spLocks/>
          </p:cNvSpPr>
          <p:nvPr/>
        </p:nvSpPr>
        <p:spPr>
          <a:xfrm>
            <a:off x="963690" y="2441660"/>
            <a:ext cx="10264619"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You will need to upload the following on the </a:t>
            </a:r>
            <a:r>
              <a:rPr lang="en-US" u="sng" dirty="0">
                <a:hlinkClick r:id="rId3"/>
              </a:rPr>
              <a:t>E-forms</a:t>
            </a:r>
            <a:r>
              <a:rPr lang="en-US" dirty="0"/>
              <a:t> website under "OPT STEM Extension I-20 Request”:</a:t>
            </a:r>
            <a:endParaRPr lang="en-US"/>
          </a:p>
          <a:p>
            <a:r>
              <a:rPr lang="en-US" dirty="0"/>
              <a:t>I-765 draft for us to review</a:t>
            </a:r>
          </a:p>
          <a:p>
            <a:r>
              <a:rPr lang="en-US" dirty="0"/>
              <a:t>Completed I-983 Training Plan</a:t>
            </a:r>
          </a:p>
        </p:txBody>
      </p:sp>
    </p:spTree>
    <p:extLst>
      <p:ext uri="{BB962C8B-B14F-4D97-AF65-F5344CB8AC3E}">
        <p14:creationId xmlns:p14="http://schemas.microsoft.com/office/powerpoint/2010/main" val="4651246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1906859"/>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68" y="248029"/>
            <a:ext cx="9662453"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rPr>
              <a:t>After you receive your STEM OPT I-20…</a:t>
            </a:r>
          </a:p>
        </p:txBody>
      </p:sp>
      <p:sp>
        <p:nvSpPr>
          <p:cNvPr id="20" name="Content Placeholder 2"/>
          <p:cNvSpPr txBox="1">
            <a:spLocks/>
          </p:cNvSpPr>
          <p:nvPr/>
        </p:nvSpPr>
        <p:spPr>
          <a:xfrm>
            <a:off x="963690" y="2441660"/>
            <a:ext cx="10264619"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Submit your I-765 application soon so that </a:t>
            </a:r>
            <a:r>
              <a:rPr lang="en-US" b="1" dirty="0"/>
              <a:t>USCIS receives your application within 60 days of your STEM OPT I-20 being issued</a:t>
            </a:r>
            <a:r>
              <a:rPr lang="en-US" dirty="0"/>
              <a:t> by your advisor. </a:t>
            </a:r>
          </a:p>
          <a:p>
            <a:pPr marL="0" indent="0">
              <a:buNone/>
            </a:pPr>
            <a:r>
              <a:rPr lang="en-US" dirty="0"/>
              <a:t>Also, make sure to return to the following page in your I-765 application BEFORE submitting…(next slide)</a:t>
            </a:r>
          </a:p>
          <a:p>
            <a:pPr marL="0" indent="0">
              <a:buNone/>
            </a:pPr>
            <a:endParaRPr lang="en-US" dirty="0"/>
          </a:p>
        </p:txBody>
      </p:sp>
    </p:spTree>
    <p:extLst>
      <p:ext uri="{BB962C8B-B14F-4D97-AF65-F5344CB8AC3E}">
        <p14:creationId xmlns:p14="http://schemas.microsoft.com/office/powerpoint/2010/main" val="11123298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Form I-20</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cs typeface="Calibri"/>
            </a:endParaRPr>
          </a:p>
        </p:txBody>
      </p:sp>
      <p:grpSp>
        <p:nvGrpSpPr>
          <p:cNvPr id="18" name="Group 17"/>
          <p:cNvGrpSpPr/>
          <p:nvPr/>
        </p:nvGrpSpPr>
        <p:grpSpPr>
          <a:xfrm>
            <a:off x="0" y="6242983"/>
            <a:ext cx="12195716" cy="615017"/>
            <a:chOff x="0" y="6242983"/>
            <a:chExt cx="12195716" cy="615017"/>
          </a:xfrm>
        </p:grpSpPr>
        <p:sp>
          <p:nvSpPr>
            <p:cNvPr id="21" name="Rectangle 20"/>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61929" y="6242983"/>
              <a:ext cx="2473715" cy="6150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4492" y="6357266"/>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2" name="Picture 2" descr="Graphical user interface, text, application&#10;&#10;Description automatically generated">
            <a:extLst>
              <a:ext uri="{FF2B5EF4-FFF2-40B4-BE49-F238E27FC236}">
                <a16:creationId xmlns:a16="http://schemas.microsoft.com/office/drawing/2014/main" id="{0E59CBEC-1C49-4CC9-BD8D-9E87884CA36B}"/>
              </a:ext>
            </a:extLst>
          </p:cNvPr>
          <p:cNvPicPr>
            <a:picLocks noChangeAspect="1"/>
          </p:cNvPicPr>
          <p:nvPr/>
        </p:nvPicPr>
        <p:blipFill>
          <a:blip r:embed="rId3"/>
          <a:stretch>
            <a:fillRect/>
          </a:stretch>
        </p:blipFill>
        <p:spPr>
          <a:xfrm>
            <a:off x="5602942" y="488248"/>
            <a:ext cx="6006352" cy="4258893"/>
          </a:xfrm>
          <a:prstGeom prst="rect">
            <a:avLst/>
          </a:prstGeom>
        </p:spPr>
      </p:pic>
      <p:sp>
        <p:nvSpPr>
          <p:cNvPr id="31" name="Content Placeholder 2"/>
          <p:cNvSpPr txBox="1">
            <a:spLocks/>
          </p:cNvSpPr>
          <p:nvPr/>
        </p:nvSpPr>
        <p:spPr>
          <a:xfrm>
            <a:off x="596670" y="1866528"/>
            <a:ext cx="4592444" cy="415189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u="sng" dirty="0"/>
              <a:t>Return to this page!</a:t>
            </a:r>
          </a:p>
          <a:p>
            <a:r>
              <a:rPr lang="en-US" dirty="0"/>
              <a:t>Make sure the I-20 you upload has a REQUESTED STEM OPT on page 2 under the Employment Authorizations section (see image to the right).</a:t>
            </a:r>
          </a:p>
          <a:p>
            <a:r>
              <a:rPr lang="en-US" dirty="0">
                <a:cs typeface="Calibri"/>
              </a:rPr>
              <a:t>Be sure to sign your I-20.</a:t>
            </a:r>
          </a:p>
        </p:txBody>
      </p:sp>
      <p:pic>
        <p:nvPicPr>
          <p:cNvPr id="32" name="Picture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0675" y="5144868"/>
            <a:ext cx="3950407" cy="825196"/>
          </a:xfrm>
          <a:prstGeom prst="rect">
            <a:avLst/>
          </a:prstGeom>
        </p:spPr>
      </p:pic>
      <p:sp>
        <p:nvSpPr>
          <p:cNvPr id="33" name="Rectangle 32">
            <a:extLst>
              <a:ext uri="{FF2B5EF4-FFF2-40B4-BE49-F238E27FC236}">
                <a16:creationId xmlns:a16="http://schemas.microsoft.com/office/drawing/2014/main" id="{127067C0-E9EE-4A7F-8396-0C02DB9B7815}"/>
              </a:ext>
            </a:extLst>
          </p:cNvPr>
          <p:cNvSpPr/>
          <p:nvPr/>
        </p:nvSpPr>
        <p:spPr>
          <a:xfrm>
            <a:off x="6980621" y="5613220"/>
            <a:ext cx="3813759" cy="17426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36036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statement</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Please read this statement and check the box if you agree with it.</a:t>
            </a:r>
          </a:p>
        </p:txBody>
      </p:sp>
      <p:grpSp>
        <p:nvGrpSpPr>
          <p:cNvPr id="29" name="Group 28"/>
          <p:cNvGrpSpPr/>
          <p:nvPr/>
        </p:nvGrpSpPr>
        <p:grpSpPr>
          <a:xfrm>
            <a:off x="0" y="6249543"/>
            <a:ext cx="12202222" cy="611888"/>
            <a:chOff x="0" y="6249543"/>
            <a:chExt cx="12202222" cy="611888"/>
          </a:xfrm>
        </p:grpSpPr>
        <p:sp>
          <p:nvSpPr>
            <p:cNvPr id="30" name="Rectangle 29"/>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2" name="Rectangle 31"/>
            <p:cNvSpPr/>
            <p:nvPr/>
          </p:nvSpPr>
          <p:spPr>
            <a:xfrm>
              <a:off x="4861929" y="6484295"/>
              <a:ext cx="2473715" cy="373705"/>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p:cNvSpPr txBox="1"/>
            <p:nvPr/>
          </p:nvSpPr>
          <p:spPr>
            <a:xfrm>
              <a:off x="4877728" y="6485143"/>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5" name="Rectangle 34"/>
            <p:cNvSpPr/>
            <p:nvPr/>
          </p:nvSpPr>
          <p:spPr>
            <a:xfrm>
              <a:off x="7333785" y="6478187"/>
              <a:ext cx="2467208" cy="37544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9800993" y="6249543"/>
              <a:ext cx="2394722" cy="608458"/>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38" name="TextBox 37"/>
            <p:cNvSpPr txBox="1"/>
            <p:nvPr/>
          </p:nvSpPr>
          <p:spPr>
            <a:xfrm>
              <a:off x="7348653" y="6492099"/>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9" name="TextBox 38"/>
            <p:cNvSpPr txBox="1"/>
            <p:nvPr/>
          </p:nvSpPr>
          <p:spPr>
            <a:xfrm>
              <a:off x="9807500" y="6365825"/>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35011" r="4972"/>
          <a:stretch/>
        </p:blipFill>
        <p:spPr>
          <a:xfrm>
            <a:off x="6601522" y="1371856"/>
            <a:ext cx="4884234" cy="4073222"/>
          </a:xfrm>
          <a:prstGeom prst="rect">
            <a:avLst/>
          </a:prstGeom>
        </p:spPr>
      </p:pic>
    </p:spTree>
    <p:extLst>
      <p:ext uri="{BB962C8B-B14F-4D97-AF65-F5344CB8AC3E}">
        <p14:creationId xmlns:p14="http://schemas.microsoft.com/office/powerpoint/2010/main" val="13336412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signature</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Please read through all of this information before signing your application.</a:t>
            </a:r>
          </a:p>
          <a:p>
            <a:pPr marL="0" indent="0">
              <a:buNone/>
            </a:pPr>
            <a:endParaRPr lang="en-US" dirty="0"/>
          </a:p>
        </p:txBody>
      </p:sp>
      <p:grpSp>
        <p:nvGrpSpPr>
          <p:cNvPr id="29" name="Group 28"/>
          <p:cNvGrpSpPr/>
          <p:nvPr/>
        </p:nvGrpSpPr>
        <p:grpSpPr>
          <a:xfrm>
            <a:off x="0" y="6249543"/>
            <a:ext cx="12202222" cy="611888"/>
            <a:chOff x="0" y="6249543"/>
            <a:chExt cx="12202222" cy="611888"/>
          </a:xfrm>
        </p:grpSpPr>
        <p:sp>
          <p:nvSpPr>
            <p:cNvPr id="30" name="Rectangle 29"/>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2" name="Rectangle 31"/>
            <p:cNvSpPr/>
            <p:nvPr/>
          </p:nvSpPr>
          <p:spPr>
            <a:xfrm>
              <a:off x="4861929" y="6484295"/>
              <a:ext cx="2473715" cy="373705"/>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p:cNvSpPr txBox="1"/>
            <p:nvPr/>
          </p:nvSpPr>
          <p:spPr>
            <a:xfrm>
              <a:off x="4877728" y="6485143"/>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5" name="Rectangle 34"/>
            <p:cNvSpPr/>
            <p:nvPr/>
          </p:nvSpPr>
          <p:spPr>
            <a:xfrm>
              <a:off x="7333785" y="6478187"/>
              <a:ext cx="2467208" cy="37544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9800993" y="6249543"/>
              <a:ext cx="2394722" cy="608458"/>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38" name="TextBox 37"/>
            <p:cNvSpPr txBox="1"/>
            <p:nvPr/>
          </p:nvSpPr>
          <p:spPr>
            <a:xfrm>
              <a:off x="7348653" y="6492099"/>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9" name="TextBox 38"/>
            <p:cNvSpPr txBox="1"/>
            <p:nvPr/>
          </p:nvSpPr>
          <p:spPr>
            <a:xfrm>
              <a:off x="9807500" y="6365825"/>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grpSp>
        <p:nvGrpSpPr>
          <p:cNvPr id="4" name="Group 3"/>
          <p:cNvGrpSpPr/>
          <p:nvPr/>
        </p:nvGrpSpPr>
        <p:grpSpPr>
          <a:xfrm>
            <a:off x="7099300" y="342391"/>
            <a:ext cx="4127500" cy="5705371"/>
            <a:chOff x="6477000" y="-595096"/>
            <a:chExt cx="5173540" cy="7168339"/>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40" r="280" b="19995"/>
            <a:stretch/>
          </p:blipFill>
          <p:spPr>
            <a:xfrm>
              <a:off x="6477000" y="-595096"/>
              <a:ext cx="5172075" cy="3842388"/>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2985" r="6715" b="2983"/>
            <a:stretch/>
          </p:blipFill>
          <p:spPr>
            <a:xfrm>
              <a:off x="6489404" y="3206617"/>
              <a:ext cx="5161136" cy="3366626"/>
            </a:xfrm>
            <a:prstGeom prst="rect">
              <a:avLst/>
            </a:prstGeom>
          </p:spPr>
        </p:pic>
      </p:grpSp>
    </p:spTree>
    <p:extLst>
      <p:ext uri="{BB962C8B-B14F-4D97-AF65-F5344CB8AC3E}">
        <p14:creationId xmlns:p14="http://schemas.microsoft.com/office/powerpoint/2010/main" val="1951800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908885" y="0"/>
            <a:ext cx="7283115" cy="6857999"/>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374263" y="0"/>
            <a:ext cx="4118811" cy="6858000"/>
          </a:xfrm>
        </p:spPr>
        <p:txBody>
          <a:bodyPr anchor="ctr"/>
          <a:lstStyle/>
          <a:p>
            <a:r>
              <a:rPr lang="en-US" dirty="0"/>
              <a:t>Select “</a:t>
            </a:r>
            <a:r>
              <a:rPr lang="en-US" b="1" dirty="0"/>
              <a:t>Application for Employment Authorization (I-765)”</a:t>
            </a:r>
          </a:p>
          <a:p>
            <a:r>
              <a:rPr lang="en-US" dirty="0"/>
              <a:t>Select “</a:t>
            </a:r>
            <a:r>
              <a:rPr lang="en-US" b="1" dirty="0"/>
              <a:t>Start form</a:t>
            </a:r>
            <a:r>
              <a:rPr lang="en-US" dirty="0"/>
              <a:t>”</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4365" y="1199327"/>
            <a:ext cx="6268325" cy="4753638"/>
          </a:xfrm>
          <a:prstGeom prst="rect">
            <a:avLst/>
          </a:prstGeom>
        </p:spPr>
      </p:pic>
      <p:sp>
        <p:nvSpPr>
          <p:cNvPr id="6" name="Rectangle 5"/>
          <p:cNvSpPr/>
          <p:nvPr/>
        </p:nvSpPr>
        <p:spPr>
          <a:xfrm>
            <a:off x="5424365" y="1183465"/>
            <a:ext cx="6268325" cy="233795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624162" y="4824663"/>
            <a:ext cx="1018426" cy="48545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18349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Calibri Light" panose="020F0302020204030204"/>
                <a:ea typeface="+mj-ea"/>
                <a:cs typeface="+mj-cs"/>
              </a:rPr>
              <a:t>Your signature</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29" name="Group 28"/>
          <p:cNvGrpSpPr/>
          <p:nvPr/>
        </p:nvGrpSpPr>
        <p:grpSpPr>
          <a:xfrm>
            <a:off x="0" y="6249543"/>
            <a:ext cx="12202222" cy="611888"/>
            <a:chOff x="0" y="6249543"/>
            <a:chExt cx="12202222" cy="611888"/>
          </a:xfrm>
        </p:grpSpPr>
        <p:sp>
          <p:nvSpPr>
            <p:cNvPr id="30" name="Rectangle 29"/>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1" name="TextBox 30"/>
            <p:cNvSpPr txBox="1"/>
            <p:nvPr/>
          </p:nvSpPr>
          <p:spPr>
            <a:xfrm>
              <a:off x="0" y="6478187"/>
              <a:ext cx="2381708"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Getting Started</a:t>
              </a:r>
            </a:p>
          </p:txBody>
        </p:sp>
        <p:sp>
          <p:nvSpPr>
            <p:cNvPr id="32" name="Rectangle 31"/>
            <p:cNvSpPr/>
            <p:nvPr/>
          </p:nvSpPr>
          <p:spPr>
            <a:xfrm>
              <a:off x="4861929" y="6484295"/>
              <a:ext cx="2473715" cy="373705"/>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Rectangle 32"/>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4" name="TextBox 33"/>
            <p:cNvSpPr txBox="1"/>
            <p:nvPr/>
          </p:nvSpPr>
          <p:spPr>
            <a:xfrm>
              <a:off x="4877728" y="6485143"/>
              <a:ext cx="2471856"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Evidence</a:t>
              </a:r>
            </a:p>
          </p:txBody>
        </p:sp>
        <p:sp>
          <p:nvSpPr>
            <p:cNvPr id="35" name="Rectangle 34"/>
            <p:cNvSpPr/>
            <p:nvPr/>
          </p:nvSpPr>
          <p:spPr>
            <a:xfrm>
              <a:off x="7333785" y="6478187"/>
              <a:ext cx="2467208" cy="37544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6" name="Rectangle 35"/>
            <p:cNvSpPr/>
            <p:nvPr/>
          </p:nvSpPr>
          <p:spPr>
            <a:xfrm>
              <a:off x="9800993" y="6249543"/>
              <a:ext cx="2394722" cy="608458"/>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7" name="TextBox 36"/>
            <p:cNvSpPr txBox="1"/>
            <p:nvPr/>
          </p:nvSpPr>
          <p:spPr>
            <a:xfrm>
              <a:off x="2402623" y="6488668"/>
              <a:ext cx="2462560"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About You</a:t>
              </a:r>
            </a:p>
          </p:txBody>
        </p:sp>
        <p:sp>
          <p:nvSpPr>
            <p:cNvPr id="38" name="TextBox 37"/>
            <p:cNvSpPr txBox="1"/>
            <p:nvPr/>
          </p:nvSpPr>
          <p:spPr>
            <a:xfrm>
              <a:off x="7348653" y="6492099"/>
              <a:ext cx="2476504"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Additional Information</a:t>
              </a:r>
            </a:p>
          </p:txBody>
        </p:sp>
        <p:sp>
          <p:nvSpPr>
            <p:cNvPr id="39" name="TextBox 38"/>
            <p:cNvSpPr txBox="1"/>
            <p:nvPr/>
          </p:nvSpPr>
          <p:spPr>
            <a:xfrm>
              <a:off x="9807500" y="6365825"/>
              <a:ext cx="2394722"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Review and Submit</a:t>
              </a:r>
            </a:p>
          </p:txBody>
        </p:sp>
      </p:grpSp>
      <p:pic>
        <p:nvPicPr>
          <p:cNvPr id="6" name="Picture 6" descr="Graphical user interface, text, application&#10;&#10;Description automatically generated">
            <a:extLst>
              <a:ext uri="{FF2B5EF4-FFF2-40B4-BE49-F238E27FC236}">
                <a16:creationId xmlns:a16="http://schemas.microsoft.com/office/drawing/2014/main" id="{96900C82-B7E3-42CE-9956-6CBBF9661ECC}"/>
              </a:ext>
            </a:extLst>
          </p:cNvPr>
          <p:cNvPicPr>
            <a:picLocks noChangeAspect="1"/>
          </p:cNvPicPr>
          <p:nvPr/>
        </p:nvPicPr>
        <p:blipFill>
          <a:blip r:embed="rId3"/>
          <a:stretch>
            <a:fillRect/>
          </a:stretch>
        </p:blipFill>
        <p:spPr>
          <a:xfrm>
            <a:off x="7019365" y="1840421"/>
            <a:ext cx="4061011" cy="3168194"/>
          </a:xfrm>
          <a:prstGeom prst="rect">
            <a:avLst/>
          </a:prstGeom>
        </p:spPr>
      </p:pic>
      <p:sp>
        <p:nvSpPr>
          <p:cNvPr id="7" name="Content Placeholder 2">
            <a:extLst>
              <a:ext uri="{FF2B5EF4-FFF2-40B4-BE49-F238E27FC236}">
                <a16:creationId xmlns:a16="http://schemas.microsoft.com/office/drawing/2014/main" id="{CF0539D2-B7C2-4205-ABA2-73D8B7AEC83B}"/>
              </a:ext>
            </a:extLst>
          </p:cNvPr>
          <p:cNvSpPr txBox="1">
            <a:spLocks/>
          </p:cNvSpPr>
          <p:nvPr/>
        </p:nvSpPr>
        <p:spPr>
          <a:xfrm>
            <a:off x="749070" y="21972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rPr>
              <a:t>Once you have agreed to the </a:t>
            </a:r>
            <a:r>
              <a:rPr kumimoji="0" lang="en-US" sz="2800" b="0" i="0" u="none" strike="noStrike" kern="1200" cap="none" spc="0" normalizeH="0" baseline="0" noProof="0">
                <a:ln>
                  <a:noFill/>
                </a:ln>
                <a:solidFill>
                  <a:prstClr val="black"/>
                </a:solidFill>
                <a:effectLst/>
                <a:uLnTx/>
                <a:uFillTx/>
                <a:latin typeface="Calibri" panose="020F0502020204030204"/>
                <a:ea typeface="+mn-ea"/>
                <a:cs typeface="Calibri"/>
              </a:rPr>
              <a:t>statement, be sure to type your full legal name as listed in your passport.</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56535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0" normalizeH="0" baseline="0" noProof="0">
                <a:ln>
                  <a:noFill/>
                </a:ln>
                <a:solidFill>
                  <a:prstClr val="black"/>
                </a:solidFill>
                <a:effectLst/>
                <a:uLnTx/>
                <a:uFillTx/>
                <a:latin typeface="Calibri Light" panose="020F0302020204030204"/>
                <a:ea typeface="+mj-ea"/>
                <a:cs typeface="+mj-cs"/>
              </a:rPr>
              <a:t>Pay and submit</a:t>
            </a:r>
            <a:endParaRPr kumimoji="0" lang="en-US" sz="4400" b="0" i="0" u="none" strike="noStrike" kern="1200" cap="none" spc="0" normalizeH="0" baseline="0" noProof="0">
              <a:ln>
                <a:noFill/>
              </a:ln>
              <a:solidFill>
                <a:prstClr val="black"/>
              </a:solidFill>
              <a:effectLst/>
              <a:uLnTx/>
              <a:uFillTx/>
              <a:latin typeface="Calibri Light" panose="020F0302020204030204"/>
              <a:ea typeface="+mj-ea"/>
              <a:cs typeface="+mj-cs"/>
            </a:endParaRP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Please read through all of this </a:t>
            </a:r>
            <a:r>
              <a:rPr kumimoji="0" lang="en-US" sz="2800" b="0" i="0" u="none" strike="noStrike" kern="1200" cap="none" spc="0" normalizeH="0" baseline="0" noProof="0">
                <a:ln>
                  <a:noFill/>
                </a:ln>
                <a:solidFill>
                  <a:prstClr val="black"/>
                </a:solidFill>
                <a:effectLst/>
                <a:uLnTx/>
                <a:uFillTx/>
                <a:latin typeface="Calibri" panose="020F0502020204030204"/>
                <a:ea typeface="+mn-ea"/>
                <a:cs typeface="+mn-cs"/>
              </a:rPr>
              <a:t>information to understand the payment process.</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rPr>
              <a:t>When you are ready to pay, </a:t>
            </a:r>
            <a:r>
              <a:rPr kumimoji="0" lang="en-US" sz="2800" b="0" i="0" u="none" strike="noStrike" kern="1200" cap="none" spc="0" normalizeH="0" baseline="0" noProof="0">
                <a:ln>
                  <a:noFill/>
                </a:ln>
                <a:solidFill>
                  <a:prstClr val="black"/>
                </a:solidFill>
                <a:effectLst/>
                <a:uLnTx/>
                <a:uFillTx/>
                <a:latin typeface="Calibri" panose="020F0502020204030204"/>
                <a:ea typeface="+mn-ea"/>
                <a:cs typeface="Calibri"/>
              </a:rPr>
              <a:t>click on the button at the bottom of the page.</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endParaRPr>
          </a:p>
        </p:txBody>
      </p:sp>
      <p:grpSp>
        <p:nvGrpSpPr>
          <p:cNvPr id="29" name="Group 28"/>
          <p:cNvGrpSpPr/>
          <p:nvPr/>
        </p:nvGrpSpPr>
        <p:grpSpPr>
          <a:xfrm>
            <a:off x="0" y="6249543"/>
            <a:ext cx="12202222" cy="611888"/>
            <a:chOff x="0" y="6249543"/>
            <a:chExt cx="12202222" cy="611888"/>
          </a:xfrm>
        </p:grpSpPr>
        <p:sp>
          <p:nvSpPr>
            <p:cNvPr id="30" name="Rectangle 29"/>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1" name="TextBox 30"/>
            <p:cNvSpPr txBox="1"/>
            <p:nvPr/>
          </p:nvSpPr>
          <p:spPr>
            <a:xfrm>
              <a:off x="0" y="6478187"/>
              <a:ext cx="2381708"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Getting Started</a:t>
              </a:r>
            </a:p>
          </p:txBody>
        </p:sp>
        <p:sp>
          <p:nvSpPr>
            <p:cNvPr id="32" name="Rectangle 31"/>
            <p:cNvSpPr/>
            <p:nvPr/>
          </p:nvSpPr>
          <p:spPr>
            <a:xfrm>
              <a:off x="4861929" y="6484295"/>
              <a:ext cx="2473715" cy="373705"/>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Rectangle 32"/>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4" name="TextBox 33"/>
            <p:cNvSpPr txBox="1"/>
            <p:nvPr/>
          </p:nvSpPr>
          <p:spPr>
            <a:xfrm>
              <a:off x="4877728" y="6485143"/>
              <a:ext cx="2471856"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Evidence</a:t>
              </a:r>
            </a:p>
          </p:txBody>
        </p:sp>
        <p:sp>
          <p:nvSpPr>
            <p:cNvPr id="35" name="Rectangle 34"/>
            <p:cNvSpPr/>
            <p:nvPr/>
          </p:nvSpPr>
          <p:spPr>
            <a:xfrm>
              <a:off x="7333785" y="6478187"/>
              <a:ext cx="2467208" cy="37544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6" name="Rectangle 35"/>
            <p:cNvSpPr/>
            <p:nvPr/>
          </p:nvSpPr>
          <p:spPr>
            <a:xfrm>
              <a:off x="9800993" y="6249543"/>
              <a:ext cx="2394722" cy="608458"/>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7" name="TextBox 36"/>
            <p:cNvSpPr txBox="1"/>
            <p:nvPr/>
          </p:nvSpPr>
          <p:spPr>
            <a:xfrm>
              <a:off x="2402623" y="6488668"/>
              <a:ext cx="2462560"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About You</a:t>
              </a:r>
            </a:p>
          </p:txBody>
        </p:sp>
        <p:sp>
          <p:nvSpPr>
            <p:cNvPr id="38" name="TextBox 37"/>
            <p:cNvSpPr txBox="1"/>
            <p:nvPr/>
          </p:nvSpPr>
          <p:spPr>
            <a:xfrm>
              <a:off x="7348653" y="6492099"/>
              <a:ext cx="2476504"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Additional Information</a:t>
              </a:r>
            </a:p>
          </p:txBody>
        </p:sp>
        <p:sp>
          <p:nvSpPr>
            <p:cNvPr id="39" name="TextBox 38"/>
            <p:cNvSpPr txBox="1"/>
            <p:nvPr/>
          </p:nvSpPr>
          <p:spPr>
            <a:xfrm>
              <a:off x="9807500" y="6365825"/>
              <a:ext cx="2394722"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Review and Submit</a:t>
              </a:r>
            </a:p>
          </p:txBody>
        </p:sp>
      </p:grpSp>
      <p:grpSp>
        <p:nvGrpSpPr>
          <p:cNvPr id="4" name="Group 3">
            <a:extLst>
              <a:ext uri="{FF2B5EF4-FFF2-40B4-BE49-F238E27FC236}">
                <a16:creationId xmlns:a16="http://schemas.microsoft.com/office/drawing/2014/main" id="{DEBBB027-2A5C-472E-BB8C-0330569133B1}"/>
              </a:ext>
            </a:extLst>
          </p:cNvPr>
          <p:cNvGrpSpPr/>
          <p:nvPr/>
        </p:nvGrpSpPr>
        <p:grpSpPr>
          <a:xfrm>
            <a:off x="7512423" y="380175"/>
            <a:ext cx="3137660" cy="5625309"/>
            <a:chOff x="7351059" y="254669"/>
            <a:chExt cx="3388671" cy="6073544"/>
          </a:xfrm>
        </p:grpSpPr>
        <p:pic>
          <p:nvPicPr>
            <p:cNvPr id="2" name="Picture 2" descr="Graphical user interface, application&#10;&#10;Description automatically generated">
              <a:extLst>
                <a:ext uri="{FF2B5EF4-FFF2-40B4-BE49-F238E27FC236}">
                  <a16:creationId xmlns:a16="http://schemas.microsoft.com/office/drawing/2014/main" id="{7B0B6F70-20D6-442F-BCFA-A9473F943969}"/>
                </a:ext>
              </a:extLst>
            </p:cNvPr>
            <p:cNvPicPr>
              <a:picLocks noChangeAspect="1"/>
            </p:cNvPicPr>
            <p:nvPr/>
          </p:nvPicPr>
          <p:blipFill rotWithShape="1">
            <a:blip r:embed="rId3"/>
            <a:srcRect l="33080" t="3871" r="3232" b="47097"/>
            <a:stretch/>
          </p:blipFill>
          <p:spPr>
            <a:xfrm>
              <a:off x="7351059" y="254669"/>
              <a:ext cx="3388671" cy="2304752"/>
            </a:xfrm>
            <a:prstGeom prst="rect">
              <a:avLst/>
            </a:prstGeom>
          </p:spPr>
        </p:pic>
        <p:pic>
          <p:nvPicPr>
            <p:cNvPr id="3" name="Picture 3" descr="Graphical user interface, application, Word&#10;&#10;Description automatically generated">
              <a:extLst>
                <a:ext uri="{FF2B5EF4-FFF2-40B4-BE49-F238E27FC236}">
                  <a16:creationId xmlns:a16="http://schemas.microsoft.com/office/drawing/2014/main" id="{5EC8EEBD-09BA-43CD-8BF5-56831C7EC3EB}"/>
                </a:ext>
              </a:extLst>
            </p:cNvPr>
            <p:cNvPicPr>
              <a:picLocks noChangeAspect="1"/>
            </p:cNvPicPr>
            <p:nvPr/>
          </p:nvPicPr>
          <p:blipFill rotWithShape="1">
            <a:blip r:embed="rId4"/>
            <a:srcRect l="32680" r="6100" b="440"/>
            <a:stretch/>
          </p:blipFill>
          <p:spPr>
            <a:xfrm>
              <a:off x="7351061" y="2237577"/>
              <a:ext cx="3388660" cy="4090636"/>
            </a:xfrm>
            <a:prstGeom prst="rect">
              <a:avLst/>
            </a:prstGeom>
          </p:spPr>
        </p:pic>
      </p:grpSp>
      <p:sp>
        <p:nvSpPr>
          <p:cNvPr id="6" name="Rectangle 5">
            <a:extLst>
              <a:ext uri="{FF2B5EF4-FFF2-40B4-BE49-F238E27FC236}">
                <a16:creationId xmlns:a16="http://schemas.microsoft.com/office/drawing/2014/main" id="{B629DF0E-49BB-49A5-8FE1-837B788E9666}"/>
              </a:ext>
            </a:extLst>
          </p:cNvPr>
          <p:cNvSpPr/>
          <p:nvPr/>
        </p:nvSpPr>
        <p:spPr>
          <a:xfrm>
            <a:off x="8099236" y="5260040"/>
            <a:ext cx="1946462" cy="26408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84308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0" normalizeH="0" baseline="0" noProof="0">
                <a:ln>
                  <a:noFill/>
                </a:ln>
                <a:solidFill>
                  <a:prstClr val="black"/>
                </a:solidFill>
                <a:effectLst/>
                <a:uLnTx/>
                <a:uFillTx/>
                <a:latin typeface="Calibri Light" panose="020F0302020204030204"/>
                <a:ea typeface="+mj-ea"/>
                <a:cs typeface="+mj-cs"/>
              </a:rPr>
              <a:t>Pay and submit</a:t>
            </a:r>
            <a:endParaRPr kumimoji="0" lang="en-US" sz="4400" b="0" i="0" u="none" strike="noStrike" kern="1200" cap="none" spc="0" normalizeH="0" baseline="0" noProof="0">
              <a:ln>
                <a:noFill/>
              </a:ln>
              <a:solidFill>
                <a:prstClr val="black"/>
              </a:solidFill>
              <a:effectLst/>
              <a:uLnTx/>
              <a:uFillTx/>
              <a:latin typeface="Calibri Light" panose="020F0302020204030204"/>
              <a:ea typeface="+mj-ea"/>
              <a:cs typeface="+mj-cs"/>
            </a:endParaRP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rPr>
              <a:t>After you click on "Pay and submit," you will be brought </a:t>
            </a:r>
            <a:r>
              <a:rPr kumimoji="0" lang="en-US" sz="2800" b="0" i="0" u="none" strike="noStrike" kern="1200" cap="none" spc="0" normalizeH="0" baseline="0" noProof="0">
                <a:ln>
                  <a:noFill/>
                </a:ln>
                <a:solidFill>
                  <a:prstClr val="black"/>
                </a:solidFill>
                <a:effectLst/>
                <a:uLnTx/>
                <a:uFillTx/>
                <a:latin typeface="Calibri" panose="020F0502020204030204"/>
                <a:ea typeface="+mn-ea"/>
                <a:cs typeface="Calibri"/>
              </a:rPr>
              <a:t>to a page that looks like this:</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endParaRP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rPr>
              <a:t>Choose the method you would like to use to pay for your I-765 application and </a:t>
            </a:r>
            <a:r>
              <a:rPr kumimoji="0" lang="en-US" sz="2800" b="0" i="0" u="none" strike="noStrike" kern="1200" cap="none" spc="0" normalizeH="0" baseline="0" noProof="0">
                <a:ln>
                  <a:noFill/>
                </a:ln>
                <a:solidFill>
                  <a:prstClr val="black"/>
                </a:solidFill>
                <a:effectLst/>
                <a:uLnTx/>
                <a:uFillTx/>
                <a:latin typeface="Calibri" panose="020F0502020204030204"/>
                <a:ea typeface="+mn-ea"/>
                <a:cs typeface="Calibri"/>
              </a:rPr>
              <a:t>follow the instructions.</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endParaRP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prstClr val="black"/>
                </a:solidFill>
                <a:effectLst/>
                <a:uLnTx/>
                <a:uFillTx/>
                <a:latin typeface="Calibri" panose="020F0502020204030204"/>
                <a:ea typeface="+mn-ea"/>
                <a:cs typeface="Calibri"/>
              </a:rPr>
              <a:t>The billing address should be your personal address.</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endParaRPr>
          </a:p>
        </p:txBody>
      </p:sp>
      <p:grpSp>
        <p:nvGrpSpPr>
          <p:cNvPr id="29" name="Group 28"/>
          <p:cNvGrpSpPr/>
          <p:nvPr/>
        </p:nvGrpSpPr>
        <p:grpSpPr>
          <a:xfrm>
            <a:off x="0" y="6249543"/>
            <a:ext cx="12202222" cy="611888"/>
            <a:chOff x="0" y="6249543"/>
            <a:chExt cx="12202222" cy="611888"/>
          </a:xfrm>
        </p:grpSpPr>
        <p:sp>
          <p:nvSpPr>
            <p:cNvPr id="30" name="Rectangle 29"/>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1" name="TextBox 30"/>
            <p:cNvSpPr txBox="1"/>
            <p:nvPr/>
          </p:nvSpPr>
          <p:spPr>
            <a:xfrm>
              <a:off x="0" y="6478187"/>
              <a:ext cx="2381708"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Getting Started</a:t>
              </a:r>
            </a:p>
          </p:txBody>
        </p:sp>
        <p:sp>
          <p:nvSpPr>
            <p:cNvPr id="32" name="Rectangle 31"/>
            <p:cNvSpPr/>
            <p:nvPr/>
          </p:nvSpPr>
          <p:spPr>
            <a:xfrm>
              <a:off x="4861929" y="6484295"/>
              <a:ext cx="2473715" cy="373705"/>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Rectangle 32"/>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4" name="TextBox 33"/>
            <p:cNvSpPr txBox="1"/>
            <p:nvPr/>
          </p:nvSpPr>
          <p:spPr>
            <a:xfrm>
              <a:off x="4877728" y="6485143"/>
              <a:ext cx="2471856"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Evidence</a:t>
              </a:r>
            </a:p>
          </p:txBody>
        </p:sp>
        <p:sp>
          <p:nvSpPr>
            <p:cNvPr id="35" name="Rectangle 34"/>
            <p:cNvSpPr/>
            <p:nvPr/>
          </p:nvSpPr>
          <p:spPr>
            <a:xfrm>
              <a:off x="7333785" y="6478187"/>
              <a:ext cx="2467208" cy="37544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6" name="Rectangle 35"/>
            <p:cNvSpPr/>
            <p:nvPr/>
          </p:nvSpPr>
          <p:spPr>
            <a:xfrm>
              <a:off x="9800993" y="6249543"/>
              <a:ext cx="2394722" cy="608458"/>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7" name="TextBox 36"/>
            <p:cNvSpPr txBox="1"/>
            <p:nvPr/>
          </p:nvSpPr>
          <p:spPr>
            <a:xfrm>
              <a:off x="2402623" y="6488668"/>
              <a:ext cx="2462560"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About You</a:t>
              </a:r>
            </a:p>
          </p:txBody>
        </p:sp>
        <p:sp>
          <p:nvSpPr>
            <p:cNvPr id="38" name="TextBox 37"/>
            <p:cNvSpPr txBox="1"/>
            <p:nvPr/>
          </p:nvSpPr>
          <p:spPr>
            <a:xfrm>
              <a:off x="7348653" y="6492099"/>
              <a:ext cx="2476504"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Additional Information</a:t>
              </a:r>
            </a:p>
          </p:txBody>
        </p:sp>
        <p:sp>
          <p:nvSpPr>
            <p:cNvPr id="39" name="TextBox 38"/>
            <p:cNvSpPr txBox="1"/>
            <p:nvPr/>
          </p:nvSpPr>
          <p:spPr>
            <a:xfrm>
              <a:off x="9807500" y="6365825"/>
              <a:ext cx="2394722"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Review and Submit</a:t>
              </a:r>
            </a:p>
          </p:txBody>
        </p:sp>
      </p:grpSp>
      <p:pic>
        <p:nvPicPr>
          <p:cNvPr id="4" name="Picture 5" descr="Graphical user interface, text, application&#10;&#10;Description automatically generated">
            <a:extLst>
              <a:ext uri="{FF2B5EF4-FFF2-40B4-BE49-F238E27FC236}">
                <a16:creationId xmlns:a16="http://schemas.microsoft.com/office/drawing/2014/main" id="{8F10ADF4-8780-4E22-BF0D-1FF9B2759004}"/>
              </a:ext>
            </a:extLst>
          </p:cNvPr>
          <p:cNvPicPr>
            <a:picLocks noChangeAspect="1"/>
          </p:cNvPicPr>
          <p:nvPr/>
        </p:nvPicPr>
        <p:blipFill>
          <a:blip r:embed="rId3"/>
          <a:stretch>
            <a:fillRect/>
          </a:stretch>
        </p:blipFill>
        <p:spPr>
          <a:xfrm>
            <a:off x="8376607" y="1066800"/>
            <a:ext cx="2736056" cy="4114800"/>
          </a:xfrm>
          <a:prstGeom prst="rect">
            <a:avLst/>
          </a:prstGeom>
        </p:spPr>
      </p:pic>
    </p:spTree>
    <p:extLst>
      <p:ext uri="{BB962C8B-B14F-4D97-AF65-F5344CB8AC3E}">
        <p14:creationId xmlns:p14="http://schemas.microsoft.com/office/powerpoint/2010/main" val="7048513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2957A00-D0D8-4C3D-B87E-D21A3D3F2275}"/>
              </a:ext>
            </a:extLst>
          </p:cNvPr>
          <p:cNvSpPr/>
          <p:nvPr/>
        </p:nvSpPr>
        <p:spPr>
          <a:xfrm>
            <a:off x="5898776" y="0"/>
            <a:ext cx="6293224" cy="6855376"/>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0" normalizeH="0" baseline="0" noProof="0">
                <a:ln>
                  <a:noFill/>
                </a:ln>
                <a:solidFill>
                  <a:prstClr val="black"/>
                </a:solidFill>
                <a:effectLst/>
                <a:uLnTx/>
                <a:uFillTx/>
                <a:latin typeface="Calibri Light" panose="020F0302020204030204"/>
                <a:ea typeface="+mj-ea"/>
                <a:cs typeface="+mj-cs"/>
              </a:rPr>
              <a:t>Congratulations!</a:t>
            </a:r>
            <a:endParaRPr kumimoji="0" lang="en-US" sz="4400" b="0" i="0" u="none" strike="noStrike" kern="1200" cap="none" spc="0" normalizeH="0" baseline="0" noProof="0">
              <a:ln>
                <a:noFill/>
              </a:ln>
              <a:solidFill>
                <a:prstClr val="black"/>
              </a:solidFill>
              <a:effectLst/>
              <a:uLnTx/>
              <a:uFillTx/>
              <a:latin typeface="Calibri Light" panose="020F0302020204030204"/>
              <a:ea typeface="+mj-ea"/>
              <a:cs typeface="+mj-cs"/>
            </a:endParaRP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Once you have paid, you will should be brought back to this </a:t>
            </a:r>
            <a:r>
              <a:rPr kumimoji="0" lang="en-US" sz="2800" b="0" i="0" u="none" strike="noStrike" kern="1200" cap="none" spc="0" normalizeH="0" baseline="0" noProof="0">
                <a:ln>
                  <a:noFill/>
                </a:ln>
                <a:solidFill>
                  <a:prstClr val="black"/>
                </a:solidFill>
                <a:effectLst/>
                <a:uLnTx/>
                <a:uFillTx/>
                <a:latin typeface="Calibri" panose="020F0502020204030204"/>
                <a:ea typeface="+mn-ea"/>
                <a:cs typeface="+mn-cs"/>
              </a:rPr>
              <a:t>page and have successfully submitted your I-765!</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 name="Picture 2" descr="Graphical user interface, text, application&#10;&#10;Description automatically generated">
            <a:extLst>
              <a:ext uri="{FF2B5EF4-FFF2-40B4-BE49-F238E27FC236}">
                <a16:creationId xmlns:a16="http://schemas.microsoft.com/office/drawing/2014/main" id="{5F8E0B65-29D2-4A20-A823-86FC20270503}"/>
              </a:ext>
            </a:extLst>
          </p:cNvPr>
          <p:cNvPicPr>
            <a:picLocks noChangeAspect="1"/>
          </p:cNvPicPr>
          <p:nvPr/>
        </p:nvPicPr>
        <p:blipFill>
          <a:blip r:embed="rId3"/>
          <a:stretch>
            <a:fillRect/>
          </a:stretch>
        </p:blipFill>
        <p:spPr>
          <a:xfrm>
            <a:off x="6535271" y="2506398"/>
            <a:ext cx="5082988" cy="1854168"/>
          </a:xfrm>
          <a:prstGeom prst="rect">
            <a:avLst/>
          </a:prstGeom>
        </p:spPr>
      </p:pic>
    </p:spTree>
    <p:extLst>
      <p:ext uri="{BB962C8B-B14F-4D97-AF65-F5344CB8AC3E}">
        <p14:creationId xmlns:p14="http://schemas.microsoft.com/office/powerpoint/2010/main" val="19792944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0" normalizeH="0" baseline="0" noProof="0">
                <a:ln>
                  <a:noFill/>
                </a:ln>
                <a:solidFill>
                  <a:prstClr val="black"/>
                </a:solidFill>
                <a:effectLst/>
                <a:uLnTx/>
                <a:uFillTx/>
                <a:latin typeface="Calibri Light" panose="020F0302020204030204"/>
                <a:ea typeface="+mj-ea"/>
                <a:cs typeface="+mj-cs"/>
              </a:rPr>
              <a:t>Your cases</a:t>
            </a:r>
            <a:endParaRPr kumimoji="0" lang="en-US" sz="4400" b="0" i="0" u="none" strike="noStrike" kern="1200" cap="none" spc="0" normalizeH="0" baseline="0" noProof="0">
              <a:ln>
                <a:noFill/>
              </a:ln>
              <a:solidFill>
                <a:prstClr val="black"/>
              </a:solidFill>
              <a:effectLst/>
              <a:uLnTx/>
              <a:uFillTx/>
              <a:latin typeface="Calibri Light" panose="020F0302020204030204"/>
              <a:ea typeface="+mj-ea"/>
              <a:cs typeface="+mj-cs"/>
            </a:endParaRP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 name="Picture 3" descr="Graphical user interface, text, application, email&#10;&#10;Description automatically generated">
            <a:extLst>
              <a:ext uri="{FF2B5EF4-FFF2-40B4-BE49-F238E27FC236}">
                <a16:creationId xmlns:a16="http://schemas.microsoft.com/office/drawing/2014/main" id="{DADD7582-3043-4CB1-86FB-77010C5553FE}"/>
              </a:ext>
            </a:extLst>
          </p:cNvPr>
          <p:cNvPicPr>
            <a:picLocks noChangeAspect="1"/>
          </p:cNvPicPr>
          <p:nvPr/>
        </p:nvPicPr>
        <p:blipFill>
          <a:blip r:embed="rId3"/>
          <a:stretch>
            <a:fillRect/>
          </a:stretch>
        </p:blipFill>
        <p:spPr>
          <a:xfrm>
            <a:off x="6427695" y="2064124"/>
            <a:ext cx="5244352" cy="2720788"/>
          </a:xfrm>
          <a:prstGeom prst="rect">
            <a:avLst/>
          </a:prstGeom>
        </p:spPr>
      </p:pic>
      <p:sp>
        <p:nvSpPr>
          <p:cNvPr id="4" name="Content Placeholder 2">
            <a:extLst>
              <a:ext uri="{FF2B5EF4-FFF2-40B4-BE49-F238E27FC236}">
                <a16:creationId xmlns:a16="http://schemas.microsoft.com/office/drawing/2014/main" id="{2C96F4B9-A634-47C5-A764-83EC1833E8B9}"/>
              </a:ext>
            </a:extLst>
          </p:cNvPr>
          <p:cNvSpPr txBox="1">
            <a:spLocks/>
          </p:cNvSpPr>
          <p:nvPr/>
        </p:nvSpPr>
        <p:spPr>
          <a:xfrm>
            <a:off x="749070" y="21972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rPr>
              <a:t>You can view the status of </a:t>
            </a:r>
            <a:r>
              <a:rPr kumimoji="0" lang="en-US" sz="2800" b="0" i="0" u="none" strike="noStrike" kern="1200" cap="none" spc="0" normalizeH="0" baseline="0" noProof="0">
                <a:ln>
                  <a:noFill/>
                </a:ln>
                <a:solidFill>
                  <a:prstClr val="black"/>
                </a:solidFill>
                <a:effectLst/>
                <a:uLnTx/>
                <a:uFillTx/>
                <a:latin typeface="Calibri" panose="020F0502020204030204"/>
                <a:ea typeface="+mn-ea"/>
                <a:cs typeface="Calibri"/>
              </a:rPr>
              <a:t>your case on the homepage of your USCIS account.</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endParaRPr>
          </a:p>
        </p:txBody>
      </p:sp>
      <p:sp>
        <p:nvSpPr>
          <p:cNvPr id="7" name="Rectangle 6">
            <a:extLst>
              <a:ext uri="{FF2B5EF4-FFF2-40B4-BE49-F238E27FC236}">
                <a16:creationId xmlns:a16="http://schemas.microsoft.com/office/drawing/2014/main" id="{7C32D4B3-B637-4DC3-87E0-6DFA2EAFF372}"/>
              </a:ext>
            </a:extLst>
          </p:cNvPr>
          <p:cNvSpPr/>
          <p:nvPr/>
        </p:nvSpPr>
        <p:spPr>
          <a:xfrm>
            <a:off x="8032596" y="2707340"/>
            <a:ext cx="439052" cy="107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EEE91F8C-2778-4915-A08F-6ABBE21CB698}"/>
              </a:ext>
            </a:extLst>
          </p:cNvPr>
          <p:cNvSpPr/>
          <p:nvPr/>
        </p:nvSpPr>
        <p:spPr>
          <a:xfrm>
            <a:off x="6885676" y="3751447"/>
            <a:ext cx="501804" cy="107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37475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0" normalizeH="0" baseline="0" noProof="0">
                <a:ln>
                  <a:noFill/>
                </a:ln>
                <a:solidFill>
                  <a:prstClr val="black"/>
                </a:solidFill>
                <a:effectLst/>
                <a:uLnTx/>
                <a:uFillTx/>
                <a:latin typeface="Calibri Light" panose="020F0302020204030204"/>
                <a:ea typeface="+mj-ea"/>
                <a:cs typeface="+mj-cs"/>
              </a:rPr>
              <a:t>Upload Evidence</a:t>
            </a:r>
            <a:endParaRPr kumimoji="0" lang="en-US" sz="4400" b="0" i="0" u="none" strike="noStrike" kern="1200" cap="none" spc="0" normalizeH="0" baseline="0" noProof="0">
              <a:ln>
                <a:noFill/>
              </a:ln>
              <a:solidFill>
                <a:prstClr val="black"/>
              </a:solidFill>
              <a:effectLst/>
              <a:uLnTx/>
              <a:uFillTx/>
              <a:latin typeface="Calibri Light" panose="020F0302020204030204"/>
              <a:ea typeface="+mj-ea"/>
              <a:cs typeface="+mj-cs"/>
            </a:endParaRP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rPr>
              <a:t>If USCIS requests additional evidence, you may upload </a:t>
            </a:r>
            <a:r>
              <a:rPr kumimoji="0" lang="en-US" sz="2800" b="0" i="0" u="none" strike="noStrike" kern="1200" cap="none" spc="0" normalizeH="0" baseline="0" noProof="0">
                <a:ln>
                  <a:noFill/>
                </a:ln>
                <a:solidFill>
                  <a:prstClr val="black"/>
                </a:solidFill>
                <a:effectLst/>
                <a:uLnTx/>
                <a:uFillTx/>
                <a:latin typeface="Calibri" panose="020F0502020204030204"/>
                <a:ea typeface="+mn-ea"/>
                <a:cs typeface="Calibri"/>
              </a:rPr>
              <a:t>those documents here.</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a:ln>
                  <a:noFill/>
                </a:ln>
                <a:solidFill>
                  <a:prstClr val="black"/>
                </a:solidFill>
                <a:effectLst/>
                <a:uLnTx/>
                <a:uFillTx/>
                <a:latin typeface="Calibri" panose="020F0502020204030204"/>
                <a:ea typeface="+mn-ea"/>
                <a:cs typeface="Calibri"/>
              </a:rPr>
              <a:t>If needed, please </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Calibri"/>
              </a:rPr>
              <a:t>read and follow the instructions provided on their website.</a:t>
            </a:r>
            <a:endParaRPr kumimoji="0" lang="en-US" sz="2800" b="0" i="0" u="none" strike="noStrike" kern="1200" cap="none" spc="0" normalizeH="0" baseline="0" noProof="0">
              <a:ln>
                <a:noFill/>
              </a:ln>
              <a:solidFill>
                <a:prstClr val="black"/>
              </a:solidFill>
              <a:effectLst/>
              <a:uLnTx/>
              <a:uFillTx/>
              <a:latin typeface="Calibri" panose="020F0502020204030204"/>
              <a:ea typeface="+mn-ea"/>
              <a:cs typeface="Calibri"/>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7" name="Group 6">
            <a:extLst>
              <a:ext uri="{FF2B5EF4-FFF2-40B4-BE49-F238E27FC236}">
                <a16:creationId xmlns:a16="http://schemas.microsoft.com/office/drawing/2014/main" id="{62CFE849-A8E0-4567-B32D-FB7DAF1FD755}"/>
              </a:ext>
            </a:extLst>
          </p:cNvPr>
          <p:cNvGrpSpPr/>
          <p:nvPr/>
        </p:nvGrpSpPr>
        <p:grpSpPr>
          <a:xfrm>
            <a:off x="7165602" y="361955"/>
            <a:ext cx="3730998" cy="2463605"/>
            <a:chOff x="6660777" y="1981205"/>
            <a:chExt cx="4769223" cy="3254180"/>
          </a:xfrm>
        </p:grpSpPr>
        <p:pic>
          <p:nvPicPr>
            <p:cNvPr id="2" name="Picture 3" descr="Graphical user interface, text, application&#10;&#10;Description automatically generated">
              <a:extLst>
                <a:ext uri="{FF2B5EF4-FFF2-40B4-BE49-F238E27FC236}">
                  <a16:creationId xmlns:a16="http://schemas.microsoft.com/office/drawing/2014/main" id="{D778BF36-0B02-48EC-BC03-BC9D2BFC0017}"/>
                </a:ext>
              </a:extLst>
            </p:cNvPr>
            <p:cNvPicPr>
              <a:picLocks noChangeAspect="1"/>
            </p:cNvPicPr>
            <p:nvPr/>
          </p:nvPicPr>
          <p:blipFill>
            <a:blip r:embed="rId3"/>
            <a:stretch>
              <a:fillRect/>
            </a:stretch>
          </p:blipFill>
          <p:spPr>
            <a:xfrm>
              <a:off x="6660777" y="1981205"/>
              <a:ext cx="4769223" cy="3254180"/>
            </a:xfrm>
            <a:prstGeom prst="rect">
              <a:avLst/>
            </a:prstGeom>
          </p:spPr>
        </p:pic>
        <p:sp>
          <p:nvSpPr>
            <p:cNvPr id="3" name="Rectangle 2">
              <a:extLst>
                <a:ext uri="{FF2B5EF4-FFF2-40B4-BE49-F238E27FC236}">
                  <a16:creationId xmlns:a16="http://schemas.microsoft.com/office/drawing/2014/main" id="{A7AD980F-CC2E-4843-9A4F-A7A8476C8882}"/>
                </a:ext>
              </a:extLst>
            </p:cNvPr>
            <p:cNvSpPr/>
            <p:nvPr/>
          </p:nvSpPr>
          <p:spPr>
            <a:xfrm>
              <a:off x="7266676" y="4084822"/>
              <a:ext cx="720879" cy="117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4" name="Picture 3" descr="Graphical user interface, text, application&#10;&#10;Description automatically generated">
            <a:extLst>
              <a:ext uri="{FF2B5EF4-FFF2-40B4-BE49-F238E27FC236}">
                <a16:creationId xmlns:a16="http://schemas.microsoft.com/office/drawing/2014/main" id="{6946694E-1CF1-4A02-A6D6-87F97EBEF18F}"/>
              </a:ext>
            </a:extLst>
          </p:cNvPr>
          <p:cNvPicPr>
            <a:picLocks noChangeAspect="1"/>
          </p:cNvPicPr>
          <p:nvPr/>
        </p:nvPicPr>
        <p:blipFill>
          <a:blip r:embed="rId4"/>
          <a:stretch>
            <a:fillRect/>
          </a:stretch>
        </p:blipFill>
        <p:spPr>
          <a:xfrm>
            <a:off x="7164482" y="3118364"/>
            <a:ext cx="3731558" cy="3357749"/>
          </a:xfrm>
          <a:prstGeom prst="rect">
            <a:avLst/>
          </a:prstGeom>
        </p:spPr>
      </p:pic>
    </p:spTree>
    <p:extLst>
      <p:ext uri="{BB962C8B-B14F-4D97-AF65-F5344CB8AC3E}">
        <p14:creationId xmlns:p14="http://schemas.microsoft.com/office/powerpoint/2010/main" val="3375916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98634" y="0"/>
            <a:ext cx="6393366" cy="6858000"/>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04024" y="362700"/>
            <a:ext cx="10515600" cy="1325563"/>
          </a:xfrm>
        </p:spPr>
        <p:txBody>
          <a:bodyPr/>
          <a:lstStyle/>
          <a:p>
            <a:r>
              <a:rPr lang="en-US" b="1" dirty="0"/>
              <a:t>IMPORTANT!</a:t>
            </a:r>
          </a:p>
        </p:txBody>
      </p:sp>
      <p:sp>
        <p:nvSpPr>
          <p:cNvPr id="3" name="Content Placeholder 2"/>
          <p:cNvSpPr>
            <a:spLocks noGrp="1"/>
          </p:cNvSpPr>
          <p:nvPr>
            <p:ph idx="1"/>
          </p:nvPr>
        </p:nvSpPr>
        <p:spPr>
          <a:xfrm>
            <a:off x="604024" y="1825625"/>
            <a:ext cx="5083098" cy="4586326"/>
          </a:xfrm>
        </p:spPr>
        <p:txBody>
          <a:bodyPr/>
          <a:lstStyle/>
          <a:p>
            <a:pPr marL="0" indent="0">
              <a:buNone/>
            </a:pPr>
            <a:r>
              <a:rPr lang="en-US" dirty="0"/>
              <a:t>Please read through ALL of the information listed on the page that comes up. </a:t>
            </a:r>
          </a:p>
          <a:p>
            <a:pPr marL="0" indent="0">
              <a:buNone/>
            </a:pPr>
            <a:endParaRPr lang="en-US" dirty="0"/>
          </a:p>
          <a:p>
            <a:pPr marL="0" indent="0">
              <a:buNone/>
            </a:pPr>
            <a:r>
              <a:rPr lang="en-US" dirty="0"/>
              <a:t>AFTER you have read through all of this information, click the “</a:t>
            </a:r>
            <a:r>
              <a:rPr lang="en-US" b="1" dirty="0"/>
              <a:t>Next</a:t>
            </a:r>
            <a:r>
              <a:rPr lang="en-US" dirty="0"/>
              <a:t>” button at the bottom of the page.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8319" y="914024"/>
            <a:ext cx="5593996" cy="5029951"/>
          </a:xfrm>
          <a:prstGeom prst="rect">
            <a:avLst/>
          </a:prstGeom>
        </p:spPr>
      </p:pic>
    </p:spTree>
    <p:extLst>
      <p:ext uri="{BB962C8B-B14F-4D97-AF65-F5344CB8AC3E}">
        <p14:creationId xmlns:p14="http://schemas.microsoft.com/office/powerpoint/2010/main" val="104790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98634" y="0"/>
            <a:ext cx="6393366" cy="6858000"/>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04024" y="0"/>
            <a:ext cx="5083098" cy="6858000"/>
          </a:xfrm>
        </p:spPr>
        <p:txBody>
          <a:bodyPr anchor="ctr"/>
          <a:lstStyle/>
          <a:p>
            <a:pPr marL="0" indent="0">
              <a:buNone/>
            </a:pPr>
            <a:r>
              <a:rPr lang="en-US" dirty="0"/>
              <a:t>Please continue to read the information on this page as well. This will provide you with information related to filing an online form.</a:t>
            </a:r>
          </a:p>
          <a:p>
            <a:pPr marL="0" indent="0">
              <a:buNone/>
            </a:pPr>
            <a:endParaRPr lang="en-US" dirty="0"/>
          </a:p>
          <a:p>
            <a:pPr marL="0" indent="0">
              <a:buNone/>
            </a:pPr>
            <a:r>
              <a:rPr lang="en-US" dirty="0"/>
              <a:t>Once you have read through this information, please click the “</a:t>
            </a:r>
            <a:r>
              <a:rPr lang="en-US" b="1" dirty="0"/>
              <a:t>Start</a:t>
            </a:r>
            <a:r>
              <a:rPr lang="en-US" dirty="0"/>
              <a:t>” button at the bottom of the page.</a:t>
            </a:r>
          </a:p>
        </p:txBody>
      </p:sp>
      <p:pic>
        <p:nvPicPr>
          <p:cNvPr id="6" name="Content Placeholder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8319" y="698848"/>
            <a:ext cx="5593995" cy="5460303"/>
          </a:xfrm>
          <a:prstGeom prst="rect">
            <a:avLst/>
          </a:prstGeom>
        </p:spPr>
      </p:pic>
    </p:spTree>
    <p:extLst>
      <p:ext uri="{BB962C8B-B14F-4D97-AF65-F5344CB8AC3E}">
        <p14:creationId xmlns:p14="http://schemas.microsoft.com/office/powerpoint/2010/main" val="4809079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04024" y="362700"/>
            <a:ext cx="4592444" cy="1945602"/>
          </a:xfrm>
        </p:spPr>
        <p:txBody>
          <a:bodyPr/>
          <a:lstStyle/>
          <a:p>
            <a:r>
              <a:rPr lang="en-US" b="1" dirty="0"/>
              <a:t>Basis of eligibility</a:t>
            </a:r>
          </a:p>
        </p:txBody>
      </p:sp>
      <p:sp>
        <p:nvSpPr>
          <p:cNvPr id="3" name="Content Placeholder 2"/>
          <p:cNvSpPr>
            <a:spLocks noGrp="1"/>
          </p:cNvSpPr>
          <p:nvPr>
            <p:ph idx="1"/>
          </p:nvPr>
        </p:nvSpPr>
        <p:spPr>
          <a:xfrm>
            <a:off x="604024" y="2271674"/>
            <a:ext cx="4592444" cy="4586326"/>
          </a:xfrm>
        </p:spPr>
        <p:txBody>
          <a:bodyPr/>
          <a:lstStyle/>
          <a:p>
            <a:pPr marL="0" indent="0">
              <a:buNone/>
            </a:pPr>
            <a:r>
              <a:rPr lang="en-US" dirty="0"/>
              <a:t>For STEM OPT extension, your eligibility category is </a:t>
            </a:r>
            <a:r>
              <a:rPr lang="en-US" b="1" dirty="0"/>
              <a:t>c(3)(C) STEM Extension</a:t>
            </a:r>
          </a:p>
        </p:txBody>
      </p:sp>
      <p:grpSp>
        <p:nvGrpSpPr>
          <p:cNvPr id="18" name="Group 17"/>
          <p:cNvGrpSpPr/>
          <p:nvPr/>
        </p:nvGrpSpPr>
        <p:grpSpPr>
          <a:xfrm>
            <a:off x="933" y="6256421"/>
            <a:ext cx="12191068" cy="605952"/>
            <a:chOff x="933" y="6256421"/>
            <a:chExt cx="12191068" cy="605952"/>
          </a:xfrm>
        </p:grpSpPr>
        <p:sp>
          <p:nvSpPr>
            <p:cNvPr id="8" name="Rectangle 7"/>
            <p:cNvSpPr/>
            <p:nvPr/>
          </p:nvSpPr>
          <p:spPr>
            <a:xfrm>
              <a:off x="933" y="6256421"/>
              <a:ext cx="2401224" cy="601579"/>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26956" y="6372544"/>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9" name="Rectangle 8"/>
            <p:cNvSpPr/>
            <p:nvPr/>
          </p:nvSpPr>
          <p:spPr>
            <a:xfrm>
              <a:off x="4858214" y="6467706"/>
              <a:ext cx="2467208"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2395654" y="6469046"/>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4853566" y="6488668"/>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12" name="Rectangle 11"/>
            <p:cNvSpPr/>
            <p:nvPr/>
          </p:nvSpPr>
          <p:spPr>
            <a:xfrm>
              <a:off x="7330070" y="6467707"/>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9797278" y="6472080"/>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2395654" y="6486481"/>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16" name="TextBox 15"/>
            <p:cNvSpPr txBox="1"/>
            <p:nvPr/>
          </p:nvSpPr>
          <p:spPr>
            <a:xfrm>
              <a:off x="7325422" y="6490855"/>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17" name="TextBox 16"/>
            <p:cNvSpPr txBox="1"/>
            <p:nvPr/>
          </p:nvSpPr>
          <p:spPr>
            <a:xfrm>
              <a:off x="9797279" y="6473422"/>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7551" y="1403958"/>
            <a:ext cx="6264841" cy="4061128"/>
          </a:xfrm>
          <a:prstGeom prst="rect">
            <a:avLst/>
          </a:prstGeom>
        </p:spPr>
      </p:pic>
      <p:sp>
        <p:nvSpPr>
          <p:cNvPr id="19" name="Rectangle 18"/>
          <p:cNvSpPr/>
          <p:nvPr/>
        </p:nvSpPr>
        <p:spPr>
          <a:xfrm>
            <a:off x="7962901" y="5012002"/>
            <a:ext cx="3067050" cy="27304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59103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04024" y="362700"/>
            <a:ext cx="4592444" cy="1945602"/>
          </a:xfrm>
        </p:spPr>
        <p:txBody>
          <a:bodyPr/>
          <a:lstStyle/>
          <a:p>
            <a:r>
              <a:rPr lang="en-US" b="1" dirty="0"/>
              <a:t>Basis of eligibility</a:t>
            </a:r>
          </a:p>
        </p:txBody>
      </p:sp>
      <p:sp>
        <p:nvSpPr>
          <p:cNvPr id="3" name="Content Placeholder 2"/>
          <p:cNvSpPr>
            <a:spLocks noGrp="1"/>
          </p:cNvSpPr>
          <p:nvPr>
            <p:ph idx="1"/>
          </p:nvPr>
        </p:nvSpPr>
        <p:spPr>
          <a:xfrm>
            <a:off x="604024" y="1899062"/>
            <a:ext cx="4592444" cy="4586326"/>
          </a:xfrm>
        </p:spPr>
        <p:txBody>
          <a:bodyPr>
            <a:normAutofit/>
          </a:bodyPr>
          <a:lstStyle/>
          <a:p>
            <a:pPr marL="0" indent="0">
              <a:buNone/>
            </a:pPr>
            <a:r>
              <a:rPr lang="en-US" sz="2600" dirty="0"/>
              <a:t>For your degree, be sure to put the type of degree (Bachelor’s, Master’s, etc.) and what it is in.</a:t>
            </a:r>
          </a:p>
          <a:p>
            <a:r>
              <a:rPr lang="en-US" sz="2600" dirty="0"/>
              <a:t>Example: Bachelor’s in Mathematics</a:t>
            </a:r>
          </a:p>
          <a:p>
            <a:pPr marL="0" indent="0">
              <a:buNone/>
            </a:pPr>
            <a:endParaRPr lang="en-US" sz="2600" b="1" dirty="0"/>
          </a:p>
          <a:p>
            <a:pPr marL="0" indent="0">
              <a:buNone/>
            </a:pPr>
            <a:r>
              <a:rPr lang="en-US" sz="2600" dirty="0"/>
              <a:t>You will need to talk to your </a:t>
            </a:r>
            <a:r>
              <a:rPr lang="en-US" sz="2600" b="1" dirty="0"/>
              <a:t>employer</a:t>
            </a:r>
            <a:r>
              <a:rPr lang="en-US" sz="2600" dirty="0"/>
              <a:t> about their name in E-verify and their identification number.</a:t>
            </a:r>
          </a:p>
        </p:txBody>
      </p:sp>
      <p:grpSp>
        <p:nvGrpSpPr>
          <p:cNvPr id="18" name="Group 17"/>
          <p:cNvGrpSpPr/>
          <p:nvPr/>
        </p:nvGrpSpPr>
        <p:grpSpPr>
          <a:xfrm>
            <a:off x="933" y="6256421"/>
            <a:ext cx="12191068" cy="605952"/>
            <a:chOff x="933" y="6256421"/>
            <a:chExt cx="12191068" cy="605952"/>
          </a:xfrm>
        </p:grpSpPr>
        <p:sp>
          <p:nvSpPr>
            <p:cNvPr id="8" name="Rectangle 7"/>
            <p:cNvSpPr/>
            <p:nvPr/>
          </p:nvSpPr>
          <p:spPr>
            <a:xfrm>
              <a:off x="933" y="6256421"/>
              <a:ext cx="2401224" cy="601579"/>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26956" y="6372544"/>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9" name="Rectangle 8"/>
            <p:cNvSpPr/>
            <p:nvPr/>
          </p:nvSpPr>
          <p:spPr>
            <a:xfrm>
              <a:off x="4858214" y="6467706"/>
              <a:ext cx="2467208"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2395654" y="6469046"/>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4853566" y="6488668"/>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12" name="Rectangle 11"/>
            <p:cNvSpPr/>
            <p:nvPr/>
          </p:nvSpPr>
          <p:spPr>
            <a:xfrm>
              <a:off x="7330070" y="6467707"/>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9797278" y="6472080"/>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2395654" y="6486481"/>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16" name="TextBox 15"/>
            <p:cNvSpPr txBox="1"/>
            <p:nvPr/>
          </p:nvSpPr>
          <p:spPr>
            <a:xfrm>
              <a:off x="7325422" y="6490855"/>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17" name="TextBox 16"/>
            <p:cNvSpPr txBox="1"/>
            <p:nvPr/>
          </p:nvSpPr>
          <p:spPr>
            <a:xfrm>
              <a:off x="9797279" y="6473422"/>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5982" y="684419"/>
            <a:ext cx="4479031" cy="5489162"/>
          </a:xfrm>
          <a:prstGeom prst="rect">
            <a:avLst/>
          </a:prstGeom>
        </p:spPr>
      </p:pic>
    </p:spTree>
    <p:extLst>
      <p:ext uri="{BB962C8B-B14F-4D97-AF65-F5344CB8AC3E}">
        <p14:creationId xmlns:p14="http://schemas.microsoft.com/office/powerpoint/2010/main" val="221537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0435" y="1025708"/>
            <a:ext cx="6126477" cy="4821429"/>
          </a:xfrm>
          <a:prstGeom prst="rect">
            <a:avLst/>
          </a:prstGeom>
        </p:spPr>
      </p:pic>
      <p:sp>
        <p:nvSpPr>
          <p:cNvPr id="3" name="Content Placeholder 2"/>
          <p:cNvSpPr>
            <a:spLocks noGrp="1"/>
          </p:cNvSpPr>
          <p:nvPr>
            <p:ph idx="1"/>
          </p:nvPr>
        </p:nvSpPr>
        <p:spPr>
          <a:xfrm>
            <a:off x="604024" y="2009279"/>
            <a:ext cx="4592444" cy="4586326"/>
          </a:xfrm>
        </p:spPr>
        <p:txBody>
          <a:bodyPr/>
          <a:lstStyle/>
          <a:p>
            <a:r>
              <a:rPr lang="en-US" dirty="0"/>
              <a:t>You should choose “</a:t>
            </a:r>
            <a:r>
              <a:rPr lang="en-US" b="1" dirty="0"/>
              <a:t>initial permission to accept employment</a:t>
            </a:r>
            <a:r>
              <a:rPr lang="en-US" dirty="0"/>
              <a:t>” since it is a different eligibility category than your first OPT.</a:t>
            </a:r>
          </a:p>
          <a:p>
            <a:r>
              <a:rPr lang="en-US" dirty="0"/>
              <a:t>Since you are applying for an extension of a previous OPT, select “</a:t>
            </a:r>
            <a:r>
              <a:rPr lang="en-US" b="1" dirty="0"/>
              <a:t>Yes</a:t>
            </a:r>
            <a:r>
              <a:rPr lang="en-US" dirty="0"/>
              <a:t>.” </a:t>
            </a:r>
          </a:p>
        </p:txBody>
      </p:sp>
      <p:sp>
        <p:nvSpPr>
          <p:cNvPr id="8" name="Title 1"/>
          <p:cNvSpPr>
            <a:spLocks noGrp="1"/>
          </p:cNvSpPr>
          <p:nvPr>
            <p:ph type="title"/>
          </p:nvPr>
        </p:nvSpPr>
        <p:spPr>
          <a:xfrm>
            <a:off x="604024" y="362700"/>
            <a:ext cx="4592444" cy="1945602"/>
          </a:xfrm>
        </p:spPr>
        <p:txBody>
          <a:bodyPr/>
          <a:lstStyle/>
          <a:p>
            <a:r>
              <a:rPr lang="en-US" b="1" dirty="0"/>
              <a:t>Reason for applying</a:t>
            </a:r>
          </a:p>
        </p:txBody>
      </p:sp>
      <p:grpSp>
        <p:nvGrpSpPr>
          <p:cNvPr id="20" name="Group 19"/>
          <p:cNvGrpSpPr/>
          <p:nvPr/>
        </p:nvGrpSpPr>
        <p:grpSpPr>
          <a:xfrm>
            <a:off x="933" y="6256421"/>
            <a:ext cx="12191068" cy="605952"/>
            <a:chOff x="933" y="6256421"/>
            <a:chExt cx="12191068" cy="605952"/>
          </a:xfrm>
        </p:grpSpPr>
        <p:sp>
          <p:nvSpPr>
            <p:cNvPr id="21" name="Rectangle 20"/>
            <p:cNvSpPr/>
            <p:nvPr/>
          </p:nvSpPr>
          <p:spPr>
            <a:xfrm>
              <a:off x="933" y="6256421"/>
              <a:ext cx="2401224" cy="601579"/>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26956" y="6372544"/>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58214" y="6467706"/>
              <a:ext cx="2467208"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5654" y="6469046"/>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3566" y="6488668"/>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0070" y="6467707"/>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797278" y="6472080"/>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395654" y="6486481"/>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5422" y="6490855"/>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797279" y="6473422"/>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7" name="Rectangle 16"/>
          <p:cNvSpPr/>
          <p:nvPr/>
        </p:nvSpPr>
        <p:spPr>
          <a:xfrm>
            <a:off x="7875468" y="1926883"/>
            <a:ext cx="2554638" cy="254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875468" y="4159952"/>
            <a:ext cx="655988" cy="254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12505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962</TotalTime>
  <Words>2117</Words>
  <Application>Microsoft Office PowerPoint</Application>
  <PresentationFormat>Widescreen</PresentationFormat>
  <Paragraphs>369</Paragraphs>
  <Slides>45</Slides>
  <Notes>41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45</vt:i4>
      </vt:variant>
    </vt:vector>
  </HeadingPairs>
  <TitlesOfParts>
    <vt:vector size="49" baseType="lpstr">
      <vt:lpstr>Arial</vt:lpstr>
      <vt:lpstr>Calibri</vt:lpstr>
      <vt:lpstr>Calibri Light</vt:lpstr>
      <vt:lpstr>Office Theme</vt:lpstr>
      <vt:lpstr>Online STEM OPT Template</vt:lpstr>
      <vt:lpstr>PowerPoint Presentation</vt:lpstr>
      <vt:lpstr>PowerPoint Presentation</vt:lpstr>
      <vt:lpstr>PowerPoint Presentation</vt:lpstr>
      <vt:lpstr>IMPORTANT!</vt:lpstr>
      <vt:lpstr>PowerPoint Presentation</vt:lpstr>
      <vt:lpstr>Basis of eligibility</vt:lpstr>
      <vt:lpstr>Basis of eligibility</vt:lpstr>
      <vt:lpstr>Reason for applying</vt:lpstr>
      <vt:lpstr>Preparer and interpreter information</vt:lpstr>
      <vt:lpstr>Your name</vt:lpstr>
      <vt:lpstr>Your contact information</vt:lpstr>
      <vt:lpstr>PowerPoint Presentation</vt:lpstr>
      <vt:lpstr>PowerPoint Presentation</vt:lpstr>
      <vt:lpstr>PowerPoint Presentation</vt:lpstr>
      <vt:lpstr>Describe yourself</vt:lpstr>
      <vt:lpstr>When and where you were born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OPT Template</dc:title>
  <dc:creator>Kirstyn Tureman</dc:creator>
  <cp:lastModifiedBy>Vanessa Ocana</cp:lastModifiedBy>
  <cp:revision>217</cp:revision>
  <dcterms:created xsi:type="dcterms:W3CDTF">2021-06-07T16:07:00Z</dcterms:created>
  <dcterms:modified xsi:type="dcterms:W3CDTF">2024-03-01T22:23:33Z</dcterms:modified>
</cp:coreProperties>
</file>