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sldIdLst>
    <p:sldId id="256" r:id="rId2"/>
    <p:sldId id="321" r:id="rId3"/>
    <p:sldId id="257" r:id="rId4"/>
    <p:sldId id="260" r:id="rId5"/>
    <p:sldId id="261" r:id="rId6"/>
    <p:sldId id="264" r:id="rId7"/>
    <p:sldId id="279" r:id="rId8"/>
    <p:sldId id="280" r:id="rId9"/>
    <p:sldId id="281" r:id="rId10"/>
    <p:sldId id="267" r:id="rId11"/>
    <p:sldId id="284" r:id="rId12"/>
    <p:sldId id="285" r:id="rId13"/>
    <p:sldId id="324" r:id="rId14"/>
    <p:sldId id="287" r:id="rId15"/>
    <p:sldId id="288" r:id="rId16"/>
    <p:sldId id="289" r:id="rId17"/>
    <p:sldId id="290" r:id="rId18"/>
    <p:sldId id="291" r:id="rId19"/>
    <p:sldId id="292" r:id="rId20"/>
    <p:sldId id="293" r:id="rId21"/>
    <p:sldId id="296" r:id="rId22"/>
    <p:sldId id="294" r:id="rId23"/>
    <p:sldId id="295" r:id="rId24"/>
    <p:sldId id="297" r:id="rId25"/>
    <p:sldId id="298" r:id="rId26"/>
    <p:sldId id="299" r:id="rId27"/>
    <p:sldId id="300" r:id="rId28"/>
    <p:sldId id="301" r:id="rId29"/>
    <p:sldId id="302" r:id="rId30"/>
    <p:sldId id="303" r:id="rId31"/>
    <p:sldId id="304" r:id="rId32"/>
    <p:sldId id="313" r:id="rId33"/>
    <p:sldId id="308" r:id="rId34"/>
    <p:sldId id="311" r:id="rId35"/>
    <p:sldId id="310" r:id="rId36"/>
    <p:sldId id="312" r:id="rId37"/>
    <p:sldId id="305" r:id="rId38"/>
    <p:sldId id="314" r:id="rId39"/>
    <p:sldId id="315" r:id="rId40"/>
    <p:sldId id="316" r:id="rId41"/>
    <p:sldId id="317" r:id="rId42"/>
    <p:sldId id="318" r:id="rId43"/>
    <p:sldId id="319" r:id="rId44"/>
    <p:sldId id="320" r:id="rId4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8588F"/>
    <a:srgbClr val="9FB7D6"/>
    <a:srgbClr val="1C36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74" autoAdjust="0"/>
    <p:restoredTop sz="94660"/>
  </p:normalViewPr>
  <p:slideViewPr>
    <p:cSldViewPr snapToGrid="0">
      <p:cViewPr varScale="1">
        <p:scale>
          <a:sx n="105" d="100"/>
          <a:sy n="105" d="100"/>
        </p:scale>
        <p:origin x="774"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3C585C2-1AE4-4FB4-B7F7-E9B73A891D8C}" type="datetimeFigureOut">
              <a:rPr lang="en-US" smtClean="0"/>
              <a:t>3/1/2024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E58945C-5B92-4449-96A4-D9BCCC1731F0}" type="slidenum">
              <a:rPr lang="en-US" smtClean="0"/>
              <a:t>‹#›</a:t>
            </a:fld>
            <a:endParaRPr lang="en-US"/>
          </a:p>
        </p:txBody>
      </p:sp>
    </p:spTree>
    <p:extLst>
      <p:ext uri="{BB962C8B-B14F-4D97-AF65-F5344CB8AC3E}">
        <p14:creationId xmlns:p14="http://schemas.microsoft.com/office/powerpoint/2010/main" val="36025363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uscis.gov/"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hlinkClick r:id="rId3"/>
              </a:rPr>
              <a:t>Photo credits:</a:t>
            </a:r>
            <a:r>
              <a:rPr lang="en-US" sz="1200" baseline="0" dirty="0">
                <a:hlinkClick r:id="rId3"/>
              </a:rPr>
              <a:t> </a:t>
            </a:r>
            <a:r>
              <a:rPr lang="en-US" sz="1200" dirty="0">
                <a:hlinkClick r:id="rId3"/>
              </a:rPr>
              <a:t>uscis.gov</a:t>
            </a:r>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a:t>
            </a:fld>
            <a:endParaRPr lang="en-US"/>
          </a:p>
        </p:txBody>
      </p:sp>
    </p:spTree>
    <p:extLst>
      <p:ext uri="{BB962C8B-B14F-4D97-AF65-F5344CB8AC3E}">
        <p14:creationId xmlns:p14="http://schemas.microsoft.com/office/powerpoint/2010/main" val="23268435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14</a:t>
            </a:fld>
            <a:endParaRPr lang="en-US"/>
          </a:p>
        </p:txBody>
      </p:sp>
    </p:spTree>
    <p:extLst>
      <p:ext uri="{BB962C8B-B14F-4D97-AF65-F5344CB8AC3E}">
        <p14:creationId xmlns:p14="http://schemas.microsoft.com/office/powerpoint/2010/main" val="38458827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15</a:t>
            </a:fld>
            <a:endParaRPr lang="en-US"/>
          </a:p>
        </p:txBody>
      </p:sp>
    </p:spTree>
    <p:extLst>
      <p:ext uri="{BB962C8B-B14F-4D97-AF65-F5344CB8AC3E}">
        <p14:creationId xmlns:p14="http://schemas.microsoft.com/office/powerpoint/2010/main" val="25812134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16</a:t>
            </a:fld>
            <a:endParaRPr lang="en-US"/>
          </a:p>
        </p:txBody>
      </p:sp>
    </p:spTree>
    <p:extLst>
      <p:ext uri="{BB962C8B-B14F-4D97-AF65-F5344CB8AC3E}">
        <p14:creationId xmlns:p14="http://schemas.microsoft.com/office/powerpoint/2010/main" val="10340711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17</a:t>
            </a:fld>
            <a:endParaRPr lang="en-US"/>
          </a:p>
        </p:txBody>
      </p:sp>
    </p:spTree>
    <p:extLst>
      <p:ext uri="{BB962C8B-B14F-4D97-AF65-F5344CB8AC3E}">
        <p14:creationId xmlns:p14="http://schemas.microsoft.com/office/powerpoint/2010/main" val="31881612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18</a:t>
            </a:fld>
            <a:endParaRPr lang="en-US"/>
          </a:p>
        </p:txBody>
      </p:sp>
    </p:spTree>
    <p:extLst>
      <p:ext uri="{BB962C8B-B14F-4D97-AF65-F5344CB8AC3E}">
        <p14:creationId xmlns:p14="http://schemas.microsoft.com/office/powerpoint/2010/main" val="40133313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19</a:t>
            </a:fld>
            <a:endParaRPr lang="en-US"/>
          </a:p>
        </p:txBody>
      </p:sp>
    </p:spTree>
    <p:extLst>
      <p:ext uri="{BB962C8B-B14F-4D97-AF65-F5344CB8AC3E}">
        <p14:creationId xmlns:p14="http://schemas.microsoft.com/office/powerpoint/2010/main" val="34815481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20</a:t>
            </a:fld>
            <a:endParaRPr lang="en-US"/>
          </a:p>
        </p:txBody>
      </p:sp>
    </p:spTree>
    <p:extLst>
      <p:ext uri="{BB962C8B-B14F-4D97-AF65-F5344CB8AC3E}">
        <p14:creationId xmlns:p14="http://schemas.microsoft.com/office/powerpoint/2010/main" val="6459810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21</a:t>
            </a:fld>
            <a:endParaRPr lang="en-US"/>
          </a:p>
        </p:txBody>
      </p:sp>
    </p:spTree>
    <p:extLst>
      <p:ext uri="{BB962C8B-B14F-4D97-AF65-F5344CB8AC3E}">
        <p14:creationId xmlns:p14="http://schemas.microsoft.com/office/powerpoint/2010/main" val="29332966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22</a:t>
            </a:fld>
            <a:endParaRPr lang="en-US"/>
          </a:p>
        </p:txBody>
      </p:sp>
    </p:spTree>
    <p:extLst>
      <p:ext uri="{BB962C8B-B14F-4D97-AF65-F5344CB8AC3E}">
        <p14:creationId xmlns:p14="http://schemas.microsoft.com/office/powerpoint/2010/main" val="41086220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23</a:t>
            </a:fld>
            <a:endParaRPr lang="en-US"/>
          </a:p>
        </p:txBody>
      </p:sp>
    </p:spTree>
    <p:extLst>
      <p:ext uri="{BB962C8B-B14F-4D97-AF65-F5344CB8AC3E}">
        <p14:creationId xmlns:p14="http://schemas.microsoft.com/office/powerpoint/2010/main" val="450525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a:t>
            </a:fld>
            <a:endParaRPr lang="en-US"/>
          </a:p>
        </p:txBody>
      </p:sp>
    </p:spTree>
    <p:extLst>
      <p:ext uri="{BB962C8B-B14F-4D97-AF65-F5344CB8AC3E}">
        <p14:creationId xmlns:p14="http://schemas.microsoft.com/office/powerpoint/2010/main" val="38748840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24</a:t>
            </a:fld>
            <a:endParaRPr lang="en-US"/>
          </a:p>
        </p:txBody>
      </p:sp>
    </p:spTree>
    <p:extLst>
      <p:ext uri="{BB962C8B-B14F-4D97-AF65-F5344CB8AC3E}">
        <p14:creationId xmlns:p14="http://schemas.microsoft.com/office/powerpoint/2010/main" val="12485027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25</a:t>
            </a:fld>
            <a:endParaRPr lang="en-US"/>
          </a:p>
        </p:txBody>
      </p:sp>
    </p:spTree>
    <p:extLst>
      <p:ext uri="{BB962C8B-B14F-4D97-AF65-F5344CB8AC3E}">
        <p14:creationId xmlns:p14="http://schemas.microsoft.com/office/powerpoint/2010/main" val="27698802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26</a:t>
            </a:fld>
            <a:endParaRPr lang="en-US"/>
          </a:p>
        </p:txBody>
      </p:sp>
    </p:spTree>
    <p:extLst>
      <p:ext uri="{BB962C8B-B14F-4D97-AF65-F5344CB8AC3E}">
        <p14:creationId xmlns:p14="http://schemas.microsoft.com/office/powerpoint/2010/main" val="24648568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27</a:t>
            </a:fld>
            <a:endParaRPr lang="en-US"/>
          </a:p>
        </p:txBody>
      </p:sp>
    </p:spTree>
    <p:extLst>
      <p:ext uri="{BB962C8B-B14F-4D97-AF65-F5344CB8AC3E}">
        <p14:creationId xmlns:p14="http://schemas.microsoft.com/office/powerpoint/2010/main" val="39687264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28</a:t>
            </a:fld>
            <a:endParaRPr lang="en-US"/>
          </a:p>
        </p:txBody>
      </p:sp>
    </p:spTree>
    <p:extLst>
      <p:ext uri="{BB962C8B-B14F-4D97-AF65-F5344CB8AC3E}">
        <p14:creationId xmlns:p14="http://schemas.microsoft.com/office/powerpoint/2010/main" val="15320703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29</a:t>
            </a:fld>
            <a:endParaRPr lang="en-US"/>
          </a:p>
        </p:txBody>
      </p:sp>
    </p:spTree>
    <p:extLst>
      <p:ext uri="{BB962C8B-B14F-4D97-AF65-F5344CB8AC3E}">
        <p14:creationId xmlns:p14="http://schemas.microsoft.com/office/powerpoint/2010/main" val="21259888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30</a:t>
            </a:fld>
            <a:endParaRPr lang="en-US"/>
          </a:p>
        </p:txBody>
      </p:sp>
    </p:spTree>
    <p:extLst>
      <p:ext uri="{BB962C8B-B14F-4D97-AF65-F5344CB8AC3E}">
        <p14:creationId xmlns:p14="http://schemas.microsoft.com/office/powerpoint/2010/main" val="24214045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31</a:t>
            </a:fld>
            <a:endParaRPr lang="en-US"/>
          </a:p>
        </p:txBody>
      </p:sp>
    </p:spTree>
    <p:extLst>
      <p:ext uri="{BB962C8B-B14F-4D97-AF65-F5344CB8AC3E}">
        <p14:creationId xmlns:p14="http://schemas.microsoft.com/office/powerpoint/2010/main" val="330582062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32</a:t>
            </a:fld>
            <a:endParaRPr lang="en-US"/>
          </a:p>
        </p:txBody>
      </p:sp>
    </p:spTree>
    <p:extLst>
      <p:ext uri="{BB962C8B-B14F-4D97-AF65-F5344CB8AC3E}">
        <p14:creationId xmlns:p14="http://schemas.microsoft.com/office/powerpoint/2010/main" val="183641969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33</a:t>
            </a:fld>
            <a:endParaRPr lang="en-US"/>
          </a:p>
        </p:txBody>
      </p:sp>
    </p:spTree>
    <p:extLst>
      <p:ext uri="{BB962C8B-B14F-4D97-AF65-F5344CB8AC3E}">
        <p14:creationId xmlns:p14="http://schemas.microsoft.com/office/powerpoint/2010/main" val="8141266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7</a:t>
            </a:fld>
            <a:endParaRPr lang="en-US"/>
          </a:p>
        </p:txBody>
      </p:sp>
    </p:spTree>
    <p:extLst>
      <p:ext uri="{BB962C8B-B14F-4D97-AF65-F5344CB8AC3E}">
        <p14:creationId xmlns:p14="http://schemas.microsoft.com/office/powerpoint/2010/main" val="176404655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34</a:t>
            </a:fld>
            <a:endParaRPr lang="en-US"/>
          </a:p>
        </p:txBody>
      </p:sp>
    </p:spTree>
    <p:extLst>
      <p:ext uri="{BB962C8B-B14F-4D97-AF65-F5344CB8AC3E}">
        <p14:creationId xmlns:p14="http://schemas.microsoft.com/office/powerpoint/2010/main" val="217014054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35</a:t>
            </a:fld>
            <a:endParaRPr lang="en-US"/>
          </a:p>
        </p:txBody>
      </p:sp>
    </p:spTree>
    <p:extLst>
      <p:ext uri="{BB962C8B-B14F-4D97-AF65-F5344CB8AC3E}">
        <p14:creationId xmlns:p14="http://schemas.microsoft.com/office/powerpoint/2010/main" val="40091351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36</a:t>
            </a:fld>
            <a:endParaRPr lang="en-US"/>
          </a:p>
        </p:txBody>
      </p:sp>
    </p:spTree>
    <p:extLst>
      <p:ext uri="{BB962C8B-B14F-4D97-AF65-F5344CB8AC3E}">
        <p14:creationId xmlns:p14="http://schemas.microsoft.com/office/powerpoint/2010/main" val="16913655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37</a:t>
            </a:fld>
            <a:endParaRPr lang="en-US"/>
          </a:p>
        </p:txBody>
      </p:sp>
    </p:spTree>
    <p:extLst>
      <p:ext uri="{BB962C8B-B14F-4D97-AF65-F5344CB8AC3E}">
        <p14:creationId xmlns:p14="http://schemas.microsoft.com/office/powerpoint/2010/main" val="236866730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38</a:t>
            </a:fld>
            <a:endParaRPr lang="en-US"/>
          </a:p>
        </p:txBody>
      </p:sp>
    </p:spTree>
    <p:extLst>
      <p:ext uri="{BB962C8B-B14F-4D97-AF65-F5344CB8AC3E}">
        <p14:creationId xmlns:p14="http://schemas.microsoft.com/office/powerpoint/2010/main" val="59876477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39</a:t>
            </a:fld>
            <a:endParaRPr lang="en-US"/>
          </a:p>
        </p:txBody>
      </p:sp>
    </p:spTree>
    <p:extLst>
      <p:ext uri="{BB962C8B-B14F-4D97-AF65-F5344CB8AC3E}">
        <p14:creationId xmlns:p14="http://schemas.microsoft.com/office/powerpoint/2010/main" val="107882678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40</a:t>
            </a:fld>
            <a:endParaRPr lang="en-US"/>
          </a:p>
        </p:txBody>
      </p:sp>
    </p:spTree>
    <p:extLst>
      <p:ext uri="{BB962C8B-B14F-4D97-AF65-F5344CB8AC3E}">
        <p14:creationId xmlns:p14="http://schemas.microsoft.com/office/powerpoint/2010/main" val="289605587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41</a:t>
            </a:fld>
            <a:endParaRPr lang="en-US"/>
          </a:p>
        </p:txBody>
      </p:sp>
    </p:spTree>
    <p:extLst>
      <p:ext uri="{BB962C8B-B14F-4D97-AF65-F5344CB8AC3E}">
        <p14:creationId xmlns:p14="http://schemas.microsoft.com/office/powerpoint/2010/main" val="27355576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42</a:t>
            </a:fld>
            <a:endParaRPr lang="en-US"/>
          </a:p>
        </p:txBody>
      </p:sp>
    </p:spTree>
    <p:extLst>
      <p:ext uri="{BB962C8B-B14F-4D97-AF65-F5344CB8AC3E}">
        <p14:creationId xmlns:p14="http://schemas.microsoft.com/office/powerpoint/2010/main" val="118025431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43</a:t>
            </a:fld>
            <a:endParaRPr lang="en-US"/>
          </a:p>
        </p:txBody>
      </p:sp>
    </p:spTree>
    <p:extLst>
      <p:ext uri="{BB962C8B-B14F-4D97-AF65-F5344CB8AC3E}">
        <p14:creationId xmlns:p14="http://schemas.microsoft.com/office/powerpoint/2010/main" val="28411055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8</a:t>
            </a:fld>
            <a:endParaRPr lang="en-US"/>
          </a:p>
        </p:txBody>
      </p:sp>
    </p:spTree>
    <p:extLst>
      <p:ext uri="{BB962C8B-B14F-4D97-AF65-F5344CB8AC3E}">
        <p14:creationId xmlns:p14="http://schemas.microsoft.com/office/powerpoint/2010/main" val="153267515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44</a:t>
            </a:fld>
            <a:endParaRPr lang="en-US"/>
          </a:p>
        </p:txBody>
      </p:sp>
    </p:spTree>
    <p:extLst>
      <p:ext uri="{BB962C8B-B14F-4D97-AF65-F5344CB8AC3E}">
        <p14:creationId xmlns:p14="http://schemas.microsoft.com/office/powerpoint/2010/main" val="18340126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9</a:t>
            </a:fld>
            <a:endParaRPr lang="en-US"/>
          </a:p>
        </p:txBody>
      </p:sp>
    </p:spTree>
    <p:extLst>
      <p:ext uri="{BB962C8B-B14F-4D97-AF65-F5344CB8AC3E}">
        <p14:creationId xmlns:p14="http://schemas.microsoft.com/office/powerpoint/2010/main" val="5113448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10</a:t>
            </a:fld>
            <a:endParaRPr lang="en-US"/>
          </a:p>
        </p:txBody>
      </p:sp>
    </p:spTree>
    <p:extLst>
      <p:ext uri="{BB962C8B-B14F-4D97-AF65-F5344CB8AC3E}">
        <p14:creationId xmlns:p14="http://schemas.microsoft.com/office/powerpoint/2010/main" val="27192090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11</a:t>
            </a:fld>
            <a:endParaRPr lang="en-US"/>
          </a:p>
        </p:txBody>
      </p:sp>
    </p:spTree>
    <p:extLst>
      <p:ext uri="{BB962C8B-B14F-4D97-AF65-F5344CB8AC3E}">
        <p14:creationId xmlns:p14="http://schemas.microsoft.com/office/powerpoint/2010/main" val="235138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12</a:t>
            </a:fld>
            <a:endParaRPr lang="en-US"/>
          </a:p>
        </p:txBody>
      </p:sp>
    </p:spTree>
    <p:extLst>
      <p:ext uri="{BB962C8B-B14F-4D97-AF65-F5344CB8AC3E}">
        <p14:creationId xmlns:p14="http://schemas.microsoft.com/office/powerpoint/2010/main" val="10652412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58945C-5B92-4449-96A4-D9BCCC1731F0}" type="slidenum">
              <a:rPr lang="en-US" smtClean="0"/>
              <a:t>13</a:t>
            </a:fld>
            <a:endParaRPr lang="en-US"/>
          </a:p>
        </p:txBody>
      </p:sp>
    </p:spTree>
    <p:extLst>
      <p:ext uri="{BB962C8B-B14F-4D97-AF65-F5344CB8AC3E}">
        <p14:creationId xmlns:p14="http://schemas.microsoft.com/office/powerpoint/2010/main" val="38508219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4E2D7B8F-DAE5-41E7-9E46-F958D50295DA}" type="datetimeFigureOut">
              <a:rPr lang="en-US" smtClean="0"/>
              <a:t>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35169758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E2D7B8F-DAE5-41E7-9E46-F958D50295DA}" type="datetimeFigureOut">
              <a:rPr lang="en-US" smtClean="0"/>
              <a:t>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10714480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E2D7B8F-DAE5-41E7-9E46-F958D50295DA}" type="datetimeFigureOut">
              <a:rPr lang="en-US" smtClean="0"/>
              <a:t>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31100841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E2D7B8F-DAE5-41E7-9E46-F958D50295DA}" type="datetimeFigureOut">
              <a:rPr lang="en-US" smtClean="0"/>
              <a:t>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29633675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E2D7B8F-DAE5-41E7-9E46-F958D50295DA}" type="datetimeFigureOut">
              <a:rPr lang="en-US" smtClean="0"/>
              <a:t>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3582051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E2D7B8F-DAE5-41E7-9E46-F958D50295DA}" type="datetimeFigureOut">
              <a:rPr lang="en-US" smtClean="0"/>
              <a:t>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26758615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E2D7B8F-DAE5-41E7-9E46-F958D50295DA}" type="datetimeFigureOut">
              <a:rPr lang="en-US" smtClean="0"/>
              <a:t>3/1/2024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32166436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E2D7B8F-DAE5-41E7-9E46-F958D50295DA}" type="datetimeFigureOut">
              <a:rPr lang="en-US" smtClean="0"/>
              <a:t>3/1/2024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22513408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2D7B8F-DAE5-41E7-9E46-F958D50295DA}" type="datetimeFigureOut">
              <a:rPr lang="en-US" smtClean="0"/>
              <a:t>3/1/2024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34614518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E2D7B8F-DAE5-41E7-9E46-F958D50295DA}" type="datetimeFigureOut">
              <a:rPr lang="en-US" smtClean="0"/>
              <a:t>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31997548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E2D7B8F-DAE5-41E7-9E46-F958D50295DA}" type="datetimeFigureOut">
              <a:rPr lang="en-US" smtClean="0"/>
              <a:t>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197B6D-FDD2-41F0-8FCD-9778E3B12859}" type="slidenum">
              <a:rPr lang="en-US" smtClean="0"/>
              <a:t>‹#›</a:t>
            </a:fld>
            <a:endParaRPr lang="en-US"/>
          </a:p>
        </p:txBody>
      </p:sp>
    </p:spTree>
    <p:extLst>
      <p:ext uri="{BB962C8B-B14F-4D97-AF65-F5344CB8AC3E}">
        <p14:creationId xmlns:p14="http://schemas.microsoft.com/office/powerpoint/2010/main" val="20162111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2D7B8F-DAE5-41E7-9E46-F958D50295DA}" type="datetimeFigureOut">
              <a:rPr lang="en-US" smtClean="0"/>
              <a:t>3/1/2024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197B6D-FDD2-41F0-8FCD-9778E3B12859}" type="slidenum">
              <a:rPr lang="en-US" smtClean="0"/>
              <a:t>‹#›</a:t>
            </a:fld>
            <a:endParaRPr lang="en-US"/>
          </a:p>
        </p:txBody>
      </p:sp>
    </p:spTree>
    <p:extLst>
      <p:ext uri="{BB962C8B-B14F-4D97-AF65-F5344CB8AC3E}">
        <p14:creationId xmlns:p14="http://schemas.microsoft.com/office/powerpoint/2010/main" val="19981509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i94.cbp.dhs.gov/I94/#/home"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i94.cbp.dhs.gov/I94/#/home"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my.uscis.gov/"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ist.byu.edu/istart/controllers/start/start.cfm"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32.xml.rels><?xml version="1.0" encoding="UTF-8" standalone="yes"?>
<Relationships xmlns="http://schemas.openxmlformats.org/package/2006/relationships"><Relationship Id="rId3" Type="http://schemas.openxmlformats.org/officeDocument/2006/relationships/hyperlink" Target="https://ist.byu.edu/istart/controllers/start/start.cfm"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s://ist.byu.edu/istart/controllers/start/start.cfm"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3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3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4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5821" y="0"/>
            <a:ext cx="12733106" cy="6858000"/>
          </a:xfrm>
          <a:prstGeom prst="rect">
            <a:avLst/>
          </a:prstGeom>
        </p:spPr>
      </p:pic>
      <p:sp>
        <p:nvSpPr>
          <p:cNvPr id="8" name="Rectangle 7"/>
          <p:cNvSpPr/>
          <p:nvPr/>
        </p:nvSpPr>
        <p:spPr>
          <a:xfrm>
            <a:off x="3993931" y="1122363"/>
            <a:ext cx="7966841" cy="4479651"/>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599246" y="557804"/>
            <a:ext cx="8811522" cy="2387600"/>
          </a:xfrm>
        </p:spPr>
        <p:txBody>
          <a:bodyPr/>
          <a:lstStyle/>
          <a:p>
            <a:r>
              <a:rPr lang="en-US" dirty="0">
                <a:solidFill>
                  <a:schemeClr val="bg1"/>
                </a:solidFill>
              </a:rPr>
              <a:t>Standard Online</a:t>
            </a:r>
            <a:br>
              <a:rPr lang="en-US" dirty="0">
                <a:solidFill>
                  <a:schemeClr val="bg1"/>
                </a:solidFill>
              </a:rPr>
            </a:br>
            <a:r>
              <a:rPr lang="en-US" dirty="0">
                <a:solidFill>
                  <a:schemeClr val="bg1"/>
                </a:solidFill>
              </a:rPr>
              <a:t>OPT Template</a:t>
            </a:r>
          </a:p>
        </p:txBody>
      </p:sp>
      <p:sp>
        <p:nvSpPr>
          <p:cNvPr id="3" name="Subtitle 2"/>
          <p:cNvSpPr>
            <a:spLocks noGrp="1"/>
          </p:cNvSpPr>
          <p:nvPr>
            <p:ph type="subTitle" idx="1"/>
          </p:nvPr>
        </p:nvSpPr>
        <p:spPr>
          <a:xfrm>
            <a:off x="4475971" y="3495698"/>
            <a:ext cx="7058072" cy="2618157"/>
          </a:xfrm>
        </p:spPr>
        <p:txBody>
          <a:bodyPr vert="horz" lIns="91440" tIns="45720" rIns="91440" bIns="45720" rtlCol="0" anchor="t">
            <a:normAutofit/>
          </a:bodyPr>
          <a:lstStyle/>
          <a:p>
            <a:r>
              <a:rPr lang="en-US" dirty="0">
                <a:solidFill>
                  <a:schemeClr val="bg1"/>
                </a:solidFill>
              </a:rPr>
              <a:t>Disclaimer: Our office provides these instructions as a courtesy. Your answers may be different depending on your current circumstances. Please read through all of the steps carefully in the online application as you are ultimately responsible for the accuracy of the information provided.</a:t>
            </a:r>
          </a:p>
        </p:txBody>
      </p:sp>
      <p:sp>
        <p:nvSpPr>
          <p:cNvPr id="4" name="AutoShape 2" descr="Home | USCIS"/>
          <p:cNvSpPr>
            <a:spLocks noChangeAspect="1" noChangeArrowheads="1"/>
          </p:cNvSpPr>
          <p:nvPr/>
        </p:nvSpPr>
        <p:spPr bwMode="auto">
          <a:xfrm>
            <a:off x="155575" y="-738188"/>
            <a:ext cx="2962275" cy="15525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4" descr="Home | USCIS"/>
          <p:cNvSpPr>
            <a:spLocks noChangeAspect="1" noChangeArrowheads="1"/>
          </p:cNvSpPr>
          <p:nvPr/>
        </p:nvSpPr>
        <p:spPr bwMode="auto">
          <a:xfrm>
            <a:off x="307975" y="-585788"/>
            <a:ext cx="2962275" cy="15525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cxnSp>
        <p:nvCxnSpPr>
          <p:cNvPr id="10" name="Straight Connector 9"/>
          <p:cNvCxnSpPr/>
          <p:nvPr/>
        </p:nvCxnSpPr>
        <p:spPr>
          <a:xfrm>
            <a:off x="4427295" y="3184636"/>
            <a:ext cx="718907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26943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Content Placeholder 3"/>
          <p:cNvPicPr>
            <a:picLocks noGrp="1" noChangeAspect="1"/>
          </p:cNvPicPr>
          <p:nvPr>
            <p:ph idx="1"/>
          </p:nvPr>
        </p:nvPicPr>
        <p:blipFill rotWithShape="1">
          <a:blip r:embed="rId3">
            <a:extLst>
              <a:ext uri="{28A0092B-C50C-407E-A947-70E740481C1C}">
                <a14:useLocalDpi xmlns:a14="http://schemas.microsoft.com/office/drawing/2010/main" val="0"/>
              </a:ext>
            </a:extLst>
          </a:blip>
          <a:srcRect l="5991" r="1860" b="3374"/>
          <a:stretch/>
        </p:blipFill>
        <p:spPr>
          <a:xfrm>
            <a:off x="6417142" y="442983"/>
            <a:ext cx="5278990" cy="3761707"/>
          </a:xfrm>
        </p:spPr>
      </p:pic>
      <p:pic>
        <p:nvPicPr>
          <p:cNvPr id="5" name="Content Placeholder 3"/>
          <p:cNvPicPr>
            <a:picLocks noChangeAspect="1"/>
          </p:cNvPicPr>
          <p:nvPr/>
        </p:nvPicPr>
        <p:blipFill rotWithShape="1">
          <a:blip r:embed="rId4">
            <a:extLst>
              <a:ext uri="{28A0092B-C50C-407E-A947-70E740481C1C}">
                <a14:useLocalDpi xmlns:a14="http://schemas.microsoft.com/office/drawing/2010/main" val="0"/>
              </a:ext>
            </a:extLst>
          </a:blip>
          <a:srcRect t="33132" b="25273"/>
          <a:stretch/>
        </p:blipFill>
        <p:spPr>
          <a:xfrm>
            <a:off x="6408723" y="4204691"/>
            <a:ext cx="5294127" cy="1809944"/>
          </a:xfrm>
          <a:prstGeom prst="rect">
            <a:avLst/>
          </a:prstGeom>
        </p:spPr>
      </p:pic>
      <p:grpSp>
        <p:nvGrpSpPr>
          <p:cNvPr id="28" name="Group 27"/>
          <p:cNvGrpSpPr/>
          <p:nvPr/>
        </p:nvGrpSpPr>
        <p:grpSpPr>
          <a:xfrm>
            <a:off x="0" y="6262171"/>
            <a:ext cx="12195716" cy="609477"/>
            <a:chOff x="0" y="6248523"/>
            <a:chExt cx="12195716" cy="609477"/>
          </a:xfrm>
        </p:grpSpPr>
        <p:sp>
          <p:nvSpPr>
            <p:cNvPr id="29" name="Rectangle 28"/>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TextBox 29"/>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31" name="Rectangle 30"/>
            <p:cNvSpPr/>
            <p:nvPr/>
          </p:nvSpPr>
          <p:spPr>
            <a:xfrm>
              <a:off x="4861928" y="6463333"/>
              <a:ext cx="2473715" cy="390293"/>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2399369" y="6248523"/>
              <a:ext cx="2467208" cy="606444"/>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extBox 32"/>
            <p:cNvSpPr txBox="1"/>
            <p:nvPr/>
          </p:nvSpPr>
          <p:spPr>
            <a:xfrm>
              <a:off x="4857280" y="6469049"/>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34" name="Rectangle 33"/>
            <p:cNvSpPr/>
            <p:nvPr/>
          </p:nvSpPr>
          <p:spPr>
            <a:xfrm>
              <a:off x="7333785" y="6463334"/>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9800993" y="6467707"/>
              <a:ext cx="2394722" cy="390293"/>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TextBox 35"/>
            <p:cNvSpPr txBox="1"/>
            <p:nvPr/>
          </p:nvSpPr>
          <p:spPr>
            <a:xfrm>
              <a:off x="2401228" y="6364645"/>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37" name="TextBox 36"/>
            <p:cNvSpPr txBox="1"/>
            <p:nvPr/>
          </p:nvSpPr>
          <p:spPr>
            <a:xfrm>
              <a:off x="7329137" y="6486482"/>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38" name="TextBox 37"/>
            <p:cNvSpPr txBox="1"/>
            <p:nvPr/>
          </p:nvSpPr>
          <p:spPr>
            <a:xfrm>
              <a:off x="9800994" y="6469049"/>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sp>
        <p:nvSpPr>
          <p:cNvPr id="40" name="Title 1"/>
          <p:cNvSpPr>
            <a:spLocks noGrp="1"/>
          </p:cNvSpPr>
          <p:nvPr>
            <p:ph type="title"/>
          </p:nvPr>
        </p:nvSpPr>
        <p:spPr>
          <a:xfrm>
            <a:off x="596670" y="214576"/>
            <a:ext cx="4592444" cy="1945602"/>
          </a:xfrm>
        </p:spPr>
        <p:txBody>
          <a:bodyPr/>
          <a:lstStyle/>
          <a:p>
            <a:r>
              <a:rPr lang="en-US" b="1" dirty="0"/>
              <a:t>Your name</a:t>
            </a:r>
          </a:p>
        </p:txBody>
      </p:sp>
      <p:sp>
        <p:nvSpPr>
          <p:cNvPr id="41" name="Content Placeholder 2"/>
          <p:cNvSpPr txBox="1">
            <a:spLocks/>
          </p:cNvSpPr>
          <p:nvPr/>
        </p:nvSpPr>
        <p:spPr>
          <a:xfrm>
            <a:off x="605089" y="1780083"/>
            <a:ext cx="4592444" cy="4586326"/>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buFont typeface="+mj-lt"/>
              <a:buAutoNum type="arabicPeriod"/>
            </a:pPr>
            <a:r>
              <a:rPr lang="en-US" dirty="0"/>
              <a:t>Use your legal name as listed in your passport</a:t>
            </a:r>
          </a:p>
          <a:p>
            <a:pPr marL="514350" indent="-514350">
              <a:buFont typeface="+mj-lt"/>
              <a:buAutoNum type="arabicPeriod"/>
            </a:pPr>
            <a:r>
              <a:rPr lang="en-US" dirty="0"/>
              <a:t>Be sure to list any other names you go by, such as your American name, nickname, maiden name if you are married.</a:t>
            </a:r>
          </a:p>
          <a:p>
            <a:pPr marL="514350" indent="-514350">
              <a:buFont typeface="+mj-lt"/>
              <a:buAutoNum type="arabicPeriod"/>
            </a:pPr>
            <a:r>
              <a:rPr lang="en-US" dirty="0"/>
              <a:t>If you do not have any other names, you can choose “</a:t>
            </a:r>
            <a:r>
              <a:rPr lang="en-US" b="1" dirty="0"/>
              <a:t>No</a:t>
            </a:r>
            <a:r>
              <a:rPr lang="en-US" dirty="0"/>
              <a:t>.”</a:t>
            </a:r>
          </a:p>
        </p:txBody>
      </p:sp>
    </p:spTree>
    <p:extLst>
      <p:ext uri="{BB962C8B-B14F-4D97-AF65-F5344CB8AC3E}">
        <p14:creationId xmlns:p14="http://schemas.microsoft.com/office/powerpoint/2010/main" val="14425913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790343" y="2265690"/>
            <a:ext cx="4592444" cy="1945602"/>
          </a:xfrm>
        </p:spPr>
        <p:txBody>
          <a:bodyPr/>
          <a:lstStyle/>
          <a:p>
            <a:r>
              <a:rPr lang="en-US" b="1" dirty="0"/>
              <a:t>Your contact information</a:t>
            </a:r>
          </a:p>
        </p:txBody>
      </p:sp>
      <p:pic>
        <p:nvPicPr>
          <p:cNvPr id="21" name="Content Placeholder 5"/>
          <p:cNvPicPr>
            <a:picLocks noChangeAspect="1"/>
          </p:cNvPicPr>
          <p:nvPr/>
        </p:nvPicPr>
        <p:blipFill rotWithShape="1">
          <a:blip r:embed="rId3">
            <a:extLst>
              <a:ext uri="{28A0092B-C50C-407E-A947-70E740481C1C}">
                <a14:useLocalDpi xmlns:a14="http://schemas.microsoft.com/office/drawing/2010/main" val="0"/>
              </a:ext>
            </a:extLst>
          </a:blip>
          <a:srcRect l="36377" r="9712"/>
          <a:stretch/>
        </p:blipFill>
        <p:spPr>
          <a:xfrm>
            <a:off x="6663963" y="1253331"/>
            <a:ext cx="4763070" cy="4351338"/>
          </a:xfrm>
          <a:prstGeom prst="rect">
            <a:avLst/>
          </a:prstGeom>
        </p:spPr>
      </p:pic>
      <p:grpSp>
        <p:nvGrpSpPr>
          <p:cNvPr id="33" name="Group 32"/>
          <p:cNvGrpSpPr/>
          <p:nvPr/>
        </p:nvGrpSpPr>
        <p:grpSpPr>
          <a:xfrm>
            <a:off x="0" y="6262171"/>
            <a:ext cx="12195716" cy="609477"/>
            <a:chOff x="0" y="6248523"/>
            <a:chExt cx="12195716" cy="609477"/>
          </a:xfrm>
        </p:grpSpPr>
        <p:sp>
          <p:nvSpPr>
            <p:cNvPr id="34" name="Rectangle 33"/>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36" name="Rectangle 35"/>
            <p:cNvSpPr/>
            <p:nvPr/>
          </p:nvSpPr>
          <p:spPr>
            <a:xfrm>
              <a:off x="4861928" y="6463333"/>
              <a:ext cx="2473715" cy="390293"/>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p:cNvSpPr/>
            <p:nvPr/>
          </p:nvSpPr>
          <p:spPr>
            <a:xfrm>
              <a:off x="2399369" y="6248523"/>
              <a:ext cx="2467208" cy="606444"/>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p:cNvSpPr txBox="1"/>
            <p:nvPr/>
          </p:nvSpPr>
          <p:spPr>
            <a:xfrm>
              <a:off x="4857280" y="6469049"/>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39" name="Rectangle 38"/>
            <p:cNvSpPr/>
            <p:nvPr/>
          </p:nvSpPr>
          <p:spPr>
            <a:xfrm>
              <a:off x="7333785" y="6463334"/>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p:cNvSpPr/>
            <p:nvPr/>
          </p:nvSpPr>
          <p:spPr>
            <a:xfrm>
              <a:off x="9800993" y="6467707"/>
              <a:ext cx="2394722" cy="390293"/>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p:cNvSpPr txBox="1"/>
            <p:nvPr/>
          </p:nvSpPr>
          <p:spPr>
            <a:xfrm>
              <a:off x="2401228" y="6364645"/>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42" name="TextBox 41"/>
            <p:cNvSpPr txBox="1"/>
            <p:nvPr/>
          </p:nvSpPr>
          <p:spPr>
            <a:xfrm>
              <a:off x="7329137" y="6486482"/>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43" name="TextBox 42"/>
            <p:cNvSpPr txBox="1"/>
            <p:nvPr/>
          </p:nvSpPr>
          <p:spPr>
            <a:xfrm>
              <a:off x="9800994" y="6469049"/>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spTree>
    <p:extLst>
      <p:ext uri="{BB962C8B-B14F-4D97-AF65-F5344CB8AC3E}">
        <p14:creationId xmlns:p14="http://schemas.microsoft.com/office/powerpoint/2010/main" val="2815105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 name="Group 32"/>
          <p:cNvGrpSpPr/>
          <p:nvPr/>
        </p:nvGrpSpPr>
        <p:grpSpPr>
          <a:xfrm>
            <a:off x="0" y="6262171"/>
            <a:ext cx="12195716" cy="609477"/>
            <a:chOff x="0" y="6248523"/>
            <a:chExt cx="12195716" cy="609477"/>
          </a:xfrm>
        </p:grpSpPr>
        <p:sp>
          <p:nvSpPr>
            <p:cNvPr id="34" name="Rectangle 33"/>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36" name="Rectangle 35"/>
            <p:cNvSpPr/>
            <p:nvPr/>
          </p:nvSpPr>
          <p:spPr>
            <a:xfrm>
              <a:off x="4861928" y="6463333"/>
              <a:ext cx="2473715" cy="390293"/>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p:cNvSpPr/>
            <p:nvPr/>
          </p:nvSpPr>
          <p:spPr>
            <a:xfrm>
              <a:off x="2399369" y="6248523"/>
              <a:ext cx="2467208" cy="606444"/>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p:cNvSpPr txBox="1"/>
            <p:nvPr/>
          </p:nvSpPr>
          <p:spPr>
            <a:xfrm>
              <a:off x="4857280" y="6469049"/>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39" name="Rectangle 38"/>
            <p:cNvSpPr/>
            <p:nvPr/>
          </p:nvSpPr>
          <p:spPr>
            <a:xfrm>
              <a:off x="7333785" y="6463334"/>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p:cNvSpPr/>
            <p:nvPr/>
          </p:nvSpPr>
          <p:spPr>
            <a:xfrm>
              <a:off x="9800993" y="6467707"/>
              <a:ext cx="2394722" cy="390293"/>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p:cNvSpPr txBox="1"/>
            <p:nvPr/>
          </p:nvSpPr>
          <p:spPr>
            <a:xfrm>
              <a:off x="2401228" y="6364645"/>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42" name="TextBox 41"/>
            <p:cNvSpPr txBox="1"/>
            <p:nvPr/>
          </p:nvSpPr>
          <p:spPr>
            <a:xfrm>
              <a:off x="7329137" y="6486482"/>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43" name="TextBox 42"/>
            <p:cNvSpPr txBox="1"/>
            <p:nvPr/>
          </p:nvSpPr>
          <p:spPr>
            <a:xfrm>
              <a:off x="9800994" y="6469049"/>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Your current mailing address</a:t>
            </a:r>
          </a:p>
        </p:txBody>
      </p:sp>
      <p:sp>
        <p:nvSpPr>
          <p:cNvPr id="20" name="Content Placeholder 2"/>
          <p:cNvSpPr txBox="1">
            <a:spLocks/>
          </p:cNvSpPr>
          <p:nvPr/>
        </p:nvSpPr>
        <p:spPr>
          <a:xfrm>
            <a:off x="596670" y="2003738"/>
            <a:ext cx="4592444" cy="42062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If you want a more secure mailing address or plan on moving while your OPT application is pending, we encourage you to use the </a:t>
            </a:r>
            <a:r>
              <a:rPr lang="en-US" b="1" dirty="0"/>
              <a:t>office’s address </a:t>
            </a:r>
            <a:r>
              <a:rPr lang="en-US" dirty="0"/>
              <a:t>as listed on the right.</a:t>
            </a:r>
          </a:p>
          <a:p>
            <a:r>
              <a:rPr lang="en-US" dirty="0"/>
              <a:t>If you feel like your mailing address is secure, feel free to use your own address.</a:t>
            </a:r>
          </a:p>
        </p:txBody>
      </p:sp>
      <p:pic>
        <p:nvPicPr>
          <p:cNvPr id="3" name="Picture 2" descr="A screenshot of a contact form&#10;&#10;Description automatically generated">
            <a:extLst>
              <a:ext uri="{FF2B5EF4-FFF2-40B4-BE49-F238E27FC236}">
                <a16:creationId xmlns:a16="http://schemas.microsoft.com/office/drawing/2014/main" id="{27044910-5EFE-332C-E921-32A392CAEFC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10868" y="214576"/>
            <a:ext cx="4984461" cy="6068040"/>
          </a:xfrm>
          <a:prstGeom prst="rect">
            <a:avLst/>
          </a:prstGeom>
        </p:spPr>
      </p:pic>
    </p:spTree>
    <p:extLst>
      <p:ext uri="{BB962C8B-B14F-4D97-AF65-F5344CB8AC3E}">
        <p14:creationId xmlns:p14="http://schemas.microsoft.com/office/powerpoint/2010/main" val="31592421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 name="Group 32"/>
          <p:cNvGrpSpPr/>
          <p:nvPr/>
        </p:nvGrpSpPr>
        <p:grpSpPr>
          <a:xfrm>
            <a:off x="0" y="6262171"/>
            <a:ext cx="12195716" cy="609477"/>
            <a:chOff x="0" y="6248523"/>
            <a:chExt cx="12195716" cy="609477"/>
          </a:xfrm>
        </p:grpSpPr>
        <p:sp>
          <p:nvSpPr>
            <p:cNvPr id="34" name="Rectangle 33"/>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36" name="Rectangle 35"/>
            <p:cNvSpPr/>
            <p:nvPr/>
          </p:nvSpPr>
          <p:spPr>
            <a:xfrm>
              <a:off x="4861928" y="6463333"/>
              <a:ext cx="2473715" cy="390293"/>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p:cNvSpPr/>
            <p:nvPr/>
          </p:nvSpPr>
          <p:spPr>
            <a:xfrm>
              <a:off x="2399369" y="6248523"/>
              <a:ext cx="2467208" cy="606444"/>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p:cNvSpPr txBox="1"/>
            <p:nvPr/>
          </p:nvSpPr>
          <p:spPr>
            <a:xfrm>
              <a:off x="4857280" y="6469049"/>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39" name="Rectangle 38"/>
            <p:cNvSpPr/>
            <p:nvPr/>
          </p:nvSpPr>
          <p:spPr>
            <a:xfrm>
              <a:off x="7333785" y="6463334"/>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p:cNvSpPr/>
            <p:nvPr/>
          </p:nvSpPr>
          <p:spPr>
            <a:xfrm>
              <a:off x="9800993" y="6467707"/>
              <a:ext cx="2394722" cy="390293"/>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p:cNvSpPr txBox="1"/>
            <p:nvPr/>
          </p:nvSpPr>
          <p:spPr>
            <a:xfrm>
              <a:off x="2401228" y="6364645"/>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42" name="TextBox 41"/>
            <p:cNvSpPr txBox="1"/>
            <p:nvPr/>
          </p:nvSpPr>
          <p:spPr>
            <a:xfrm>
              <a:off x="7329137" y="6486482"/>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43" name="TextBox 42"/>
            <p:cNvSpPr txBox="1"/>
            <p:nvPr/>
          </p:nvSpPr>
          <p:spPr>
            <a:xfrm>
              <a:off x="9800994" y="6469049"/>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Your current mailing address</a:t>
            </a:r>
          </a:p>
        </p:txBody>
      </p:sp>
      <p:sp>
        <p:nvSpPr>
          <p:cNvPr id="20" name="Content Placeholder 2"/>
          <p:cNvSpPr txBox="1">
            <a:spLocks/>
          </p:cNvSpPr>
          <p:nvPr/>
        </p:nvSpPr>
        <p:spPr>
          <a:xfrm>
            <a:off x="596670" y="2167499"/>
            <a:ext cx="4592444" cy="38676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b="1" dirty="0"/>
              <a:t>If</a:t>
            </a:r>
            <a:r>
              <a:rPr lang="en-US" dirty="0"/>
              <a:t> this box pops up on your screen, please choose the “</a:t>
            </a:r>
            <a:r>
              <a:rPr lang="en-US" b="1" dirty="0"/>
              <a:t>Recommended address</a:t>
            </a:r>
            <a:r>
              <a:rPr lang="en-US" dirty="0"/>
              <a:t>.”</a:t>
            </a:r>
          </a:p>
          <a:p>
            <a:pPr marL="0" indent="0">
              <a:buNone/>
            </a:pPr>
            <a:endParaRPr lang="en-US" dirty="0"/>
          </a:p>
        </p:txBody>
      </p:sp>
      <p:pic>
        <p:nvPicPr>
          <p:cNvPr id="17" name="Picture 16"/>
          <p:cNvPicPr>
            <a:picLocks noChangeAspect="1"/>
          </p:cNvPicPr>
          <p:nvPr/>
        </p:nvPicPr>
        <p:blipFill rotWithShape="1">
          <a:blip r:embed="rId3">
            <a:extLst>
              <a:ext uri="{28A0092B-C50C-407E-A947-70E740481C1C}">
                <a14:useLocalDpi xmlns:a14="http://schemas.microsoft.com/office/drawing/2010/main" val="0"/>
              </a:ext>
            </a:extLst>
          </a:blip>
          <a:srcRect l="39356" t="7766" r="12612" b="27378"/>
          <a:stretch/>
        </p:blipFill>
        <p:spPr>
          <a:xfrm>
            <a:off x="6675277" y="1371600"/>
            <a:ext cx="4740442" cy="4114800"/>
          </a:xfrm>
          <a:prstGeom prst="rect">
            <a:avLst/>
          </a:prstGeom>
        </p:spPr>
      </p:pic>
      <p:sp>
        <p:nvSpPr>
          <p:cNvPr id="2" name="TextBox 1">
            <a:extLst>
              <a:ext uri="{FF2B5EF4-FFF2-40B4-BE49-F238E27FC236}">
                <a16:creationId xmlns:a16="http://schemas.microsoft.com/office/drawing/2014/main" id="{7575A0F1-68EF-A7D1-47CC-6E1ED26F920E}"/>
              </a:ext>
            </a:extLst>
          </p:cNvPr>
          <p:cNvSpPr txBox="1"/>
          <p:nvPr/>
        </p:nvSpPr>
        <p:spPr>
          <a:xfrm>
            <a:off x="7472499" y="2934331"/>
            <a:ext cx="996696" cy="276999"/>
          </a:xfrm>
          <a:prstGeom prst="rect">
            <a:avLst/>
          </a:prstGeom>
          <a:solidFill>
            <a:schemeClr val="bg1"/>
          </a:solidFill>
        </p:spPr>
        <p:txBody>
          <a:bodyPr wrap="square" rtlCol="0">
            <a:spAutoFit/>
          </a:bodyPr>
          <a:lstStyle/>
          <a:p>
            <a:r>
              <a:rPr lang="en-US" sz="1200" dirty="0"/>
              <a:t>2400 WSC</a:t>
            </a:r>
          </a:p>
        </p:txBody>
      </p:sp>
      <p:sp>
        <p:nvSpPr>
          <p:cNvPr id="7" name="TextBox 6">
            <a:extLst>
              <a:ext uri="{FF2B5EF4-FFF2-40B4-BE49-F238E27FC236}">
                <a16:creationId xmlns:a16="http://schemas.microsoft.com/office/drawing/2014/main" id="{05526E4E-C5F8-8CF7-16D7-DFC2301015FB}"/>
              </a:ext>
            </a:extLst>
          </p:cNvPr>
          <p:cNvSpPr txBox="1"/>
          <p:nvPr/>
        </p:nvSpPr>
        <p:spPr>
          <a:xfrm>
            <a:off x="7463355" y="3979532"/>
            <a:ext cx="1014984" cy="276999"/>
          </a:xfrm>
          <a:prstGeom prst="rect">
            <a:avLst/>
          </a:prstGeom>
          <a:solidFill>
            <a:schemeClr val="bg1"/>
          </a:solidFill>
        </p:spPr>
        <p:txBody>
          <a:bodyPr wrap="square" rtlCol="0">
            <a:spAutoFit/>
          </a:bodyPr>
          <a:lstStyle/>
          <a:p>
            <a:r>
              <a:rPr lang="en-US" sz="1200" dirty="0"/>
              <a:t>2400 WSC</a:t>
            </a:r>
          </a:p>
        </p:txBody>
      </p:sp>
    </p:spTree>
    <p:extLst>
      <p:ext uri="{BB962C8B-B14F-4D97-AF65-F5344CB8AC3E}">
        <p14:creationId xmlns:p14="http://schemas.microsoft.com/office/powerpoint/2010/main" val="17455933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 name="Group 32"/>
          <p:cNvGrpSpPr/>
          <p:nvPr/>
        </p:nvGrpSpPr>
        <p:grpSpPr>
          <a:xfrm>
            <a:off x="0" y="6262171"/>
            <a:ext cx="12195716" cy="609477"/>
            <a:chOff x="0" y="6248523"/>
            <a:chExt cx="12195716" cy="609477"/>
          </a:xfrm>
        </p:grpSpPr>
        <p:sp>
          <p:nvSpPr>
            <p:cNvPr id="34" name="Rectangle 33"/>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36" name="Rectangle 35"/>
            <p:cNvSpPr/>
            <p:nvPr/>
          </p:nvSpPr>
          <p:spPr>
            <a:xfrm>
              <a:off x="4861928" y="6463333"/>
              <a:ext cx="2473715" cy="390293"/>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p:cNvSpPr/>
            <p:nvPr/>
          </p:nvSpPr>
          <p:spPr>
            <a:xfrm>
              <a:off x="2399369" y="6248523"/>
              <a:ext cx="2467208" cy="606444"/>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p:cNvSpPr txBox="1"/>
            <p:nvPr/>
          </p:nvSpPr>
          <p:spPr>
            <a:xfrm>
              <a:off x="4857280" y="6469049"/>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39" name="Rectangle 38"/>
            <p:cNvSpPr/>
            <p:nvPr/>
          </p:nvSpPr>
          <p:spPr>
            <a:xfrm>
              <a:off x="7333785" y="6463334"/>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p:cNvSpPr/>
            <p:nvPr/>
          </p:nvSpPr>
          <p:spPr>
            <a:xfrm>
              <a:off x="9800993" y="6467707"/>
              <a:ext cx="2394722" cy="390293"/>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p:cNvSpPr txBox="1"/>
            <p:nvPr/>
          </p:nvSpPr>
          <p:spPr>
            <a:xfrm>
              <a:off x="2401228" y="6364645"/>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42" name="TextBox 41"/>
            <p:cNvSpPr txBox="1"/>
            <p:nvPr/>
          </p:nvSpPr>
          <p:spPr>
            <a:xfrm>
              <a:off x="7329137" y="6486482"/>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43" name="TextBox 42"/>
            <p:cNvSpPr txBox="1"/>
            <p:nvPr/>
          </p:nvSpPr>
          <p:spPr>
            <a:xfrm>
              <a:off x="9800994" y="6469049"/>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Your residential address</a:t>
            </a:r>
          </a:p>
        </p:txBody>
      </p:sp>
      <p:sp>
        <p:nvSpPr>
          <p:cNvPr id="20" name="Content Placeholder 2"/>
          <p:cNvSpPr txBox="1">
            <a:spLocks/>
          </p:cNvSpPr>
          <p:nvPr/>
        </p:nvSpPr>
        <p:spPr>
          <a:xfrm>
            <a:off x="596670" y="2167499"/>
            <a:ext cx="4592444" cy="3867673"/>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If you used the BYU ISSS office address:</a:t>
            </a:r>
          </a:p>
          <a:p>
            <a:r>
              <a:rPr lang="en-US" dirty="0"/>
              <a:t>Select “No”</a:t>
            </a:r>
          </a:p>
          <a:p>
            <a:r>
              <a:rPr lang="en-US" dirty="0"/>
              <a:t>Provide the address where you currently live</a:t>
            </a:r>
          </a:p>
          <a:p>
            <a:pPr marL="514350" indent="-514350">
              <a:buFont typeface="+mj-lt"/>
              <a:buAutoNum type="arabicPeriod"/>
            </a:pPr>
            <a:endParaRPr lang="en-US" dirty="0"/>
          </a:p>
          <a:p>
            <a:pPr marL="0" indent="0">
              <a:buNone/>
            </a:pPr>
            <a:r>
              <a:rPr lang="en-US" dirty="0"/>
              <a:t>If you used your personal address and you also live there:</a:t>
            </a:r>
          </a:p>
          <a:p>
            <a:r>
              <a:rPr lang="en-US" dirty="0"/>
              <a:t>Select “Yes”</a:t>
            </a:r>
          </a:p>
        </p:txBody>
      </p:sp>
      <p:pic>
        <p:nvPicPr>
          <p:cNvPr id="18"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618538" y="865269"/>
            <a:ext cx="4853920" cy="5127462"/>
          </a:xfrm>
        </p:spPr>
      </p:pic>
    </p:spTree>
    <p:extLst>
      <p:ext uri="{BB962C8B-B14F-4D97-AF65-F5344CB8AC3E}">
        <p14:creationId xmlns:p14="http://schemas.microsoft.com/office/powerpoint/2010/main" val="28208478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 name="Group 32"/>
          <p:cNvGrpSpPr/>
          <p:nvPr/>
        </p:nvGrpSpPr>
        <p:grpSpPr>
          <a:xfrm>
            <a:off x="0" y="6262171"/>
            <a:ext cx="12195716" cy="609477"/>
            <a:chOff x="0" y="6248523"/>
            <a:chExt cx="12195716" cy="609477"/>
          </a:xfrm>
        </p:grpSpPr>
        <p:sp>
          <p:nvSpPr>
            <p:cNvPr id="34" name="Rectangle 33"/>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36" name="Rectangle 35"/>
            <p:cNvSpPr/>
            <p:nvPr/>
          </p:nvSpPr>
          <p:spPr>
            <a:xfrm>
              <a:off x="4861928" y="6463333"/>
              <a:ext cx="2473715" cy="390293"/>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p:cNvSpPr/>
            <p:nvPr/>
          </p:nvSpPr>
          <p:spPr>
            <a:xfrm>
              <a:off x="2399369" y="6248523"/>
              <a:ext cx="2467208" cy="606444"/>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p:cNvSpPr txBox="1"/>
            <p:nvPr/>
          </p:nvSpPr>
          <p:spPr>
            <a:xfrm>
              <a:off x="4857280" y="6469049"/>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39" name="Rectangle 38"/>
            <p:cNvSpPr/>
            <p:nvPr/>
          </p:nvSpPr>
          <p:spPr>
            <a:xfrm>
              <a:off x="7333785" y="6463334"/>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p:cNvSpPr/>
            <p:nvPr/>
          </p:nvSpPr>
          <p:spPr>
            <a:xfrm>
              <a:off x="9800993" y="6467707"/>
              <a:ext cx="2394722" cy="390293"/>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p:cNvSpPr txBox="1"/>
            <p:nvPr/>
          </p:nvSpPr>
          <p:spPr>
            <a:xfrm>
              <a:off x="2401228" y="6364645"/>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42" name="TextBox 41"/>
            <p:cNvSpPr txBox="1"/>
            <p:nvPr/>
          </p:nvSpPr>
          <p:spPr>
            <a:xfrm>
              <a:off x="7329137" y="6486482"/>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43" name="TextBox 42"/>
            <p:cNvSpPr txBox="1"/>
            <p:nvPr/>
          </p:nvSpPr>
          <p:spPr>
            <a:xfrm>
              <a:off x="9800994" y="6469049"/>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pic>
        <p:nvPicPr>
          <p:cNvPr id="21"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06715" y="1152435"/>
            <a:ext cx="6089740" cy="4553129"/>
          </a:xfrm>
          <a:prstGeom prst="rect">
            <a:avLst/>
          </a:prstGeom>
        </p:spPr>
      </p:pic>
      <p:sp>
        <p:nvSpPr>
          <p:cNvPr id="22" name="Title 1"/>
          <p:cNvSpPr>
            <a:spLocks noGrp="1"/>
          </p:cNvSpPr>
          <p:nvPr>
            <p:ph type="title"/>
          </p:nvPr>
        </p:nvSpPr>
        <p:spPr>
          <a:xfrm>
            <a:off x="790343" y="2265690"/>
            <a:ext cx="4592444" cy="1945602"/>
          </a:xfrm>
        </p:spPr>
        <p:txBody>
          <a:bodyPr/>
          <a:lstStyle/>
          <a:p>
            <a:r>
              <a:rPr lang="en-US" b="1" dirty="0"/>
              <a:t>Describe yourself</a:t>
            </a:r>
          </a:p>
        </p:txBody>
      </p:sp>
    </p:spTree>
    <p:extLst>
      <p:ext uri="{BB962C8B-B14F-4D97-AF65-F5344CB8AC3E}">
        <p14:creationId xmlns:p14="http://schemas.microsoft.com/office/powerpoint/2010/main" val="9902362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 name="Group 32"/>
          <p:cNvGrpSpPr/>
          <p:nvPr/>
        </p:nvGrpSpPr>
        <p:grpSpPr>
          <a:xfrm>
            <a:off x="0" y="6262171"/>
            <a:ext cx="12195716" cy="609477"/>
            <a:chOff x="0" y="6248523"/>
            <a:chExt cx="12195716" cy="609477"/>
          </a:xfrm>
        </p:grpSpPr>
        <p:sp>
          <p:nvSpPr>
            <p:cNvPr id="34" name="Rectangle 33"/>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36" name="Rectangle 35"/>
            <p:cNvSpPr/>
            <p:nvPr/>
          </p:nvSpPr>
          <p:spPr>
            <a:xfrm>
              <a:off x="4861928" y="6463333"/>
              <a:ext cx="2473715" cy="390293"/>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p:cNvSpPr/>
            <p:nvPr/>
          </p:nvSpPr>
          <p:spPr>
            <a:xfrm>
              <a:off x="2399369" y="6248523"/>
              <a:ext cx="2467208" cy="606444"/>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p:cNvSpPr txBox="1"/>
            <p:nvPr/>
          </p:nvSpPr>
          <p:spPr>
            <a:xfrm>
              <a:off x="4857280" y="6469049"/>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39" name="Rectangle 38"/>
            <p:cNvSpPr/>
            <p:nvPr/>
          </p:nvSpPr>
          <p:spPr>
            <a:xfrm>
              <a:off x="7333785" y="6463334"/>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p:cNvSpPr/>
            <p:nvPr/>
          </p:nvSpPr>
          <p:spPr>
            <a:xfrm>
              <a:off x="9800993" y="6467707"/>
              <a:ext cx="2394722" cy="390293"/>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p:cNvSpPr txBox="1"/>
            <p:nvPr/>
          </p:nvSpPr>
          <p:spPr>
            <a:xfrm>
              <a:off x="2401228" y="6364645"/>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42" name="TextBox 41"/>
            <p:cNvSpPr txBox="1"/>
            <p:nvPr/>
          </p:nvSpPr>
          <p:spPr>
            <a:xfrm>
              <a:off x="7329137" y="6486482"/>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43" name="TextBox 42"/>
            <p:cNvSpPr txBox="1"/>
            <p:nvPr/>
          </p:nvSpPr>
          <p:spPr>
            <a:xfrm>
              <a:off x="9800994" y="6469049"/>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sp>
        <p:nvSpPr>
          <p:cNvPr id="22" name="Title 1"/>
          <p:cNvSpPr>
            <a:spLocks noGrp="1"/>
          </p:cNvSpPr>
          <p:nvPr>
            <p:ph type="title"/>
          </p:nvPr>
        </p:nvSpPr>
        <p:spPr>
          <a:xfrm>
            <a:off x="790343" y="2265690"/>
            <a:ext cx="4592444" cy="1945602"/>
          </a:xfrm>
        </p:spPr>
        <p:txBody>
          <a:bodyPr/>
          <a:lstStyle/>
          <a:p>
            <a:r>
              <a:rPr lang="en-US" b="1" dirty="0"/>
              <a:t>When and where you were born</a:t>
            </a: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2922" r="3033"/>
          <a:stretch/>
        </p:blipFill>
        <p:spPr>
          <a:xfrm>
            <a:off x="5481289" y="350912"/>
            <a:ext cx="6172200" cy="5775158"/>
          </a:xfrm>
          <a:prstGeom prst="rect">
            <a:avLst/>
          </a:prstGeom>
        </p:spPr>
      </p:pic>
    </p:spTree>
    <p:extLst>
      <p:ext uri="{BB962C8B-B14F-4D97-AF65-F5344CB8AC3E}">
        <p14:creationId xmlns:p14="http://schemas.microsoft.com/office/powerpoint/2010/main" val="25880547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 name="Group 32"/>
          <p:cNvGrpSpPr/>
          <p:nvPr/>
        </p:nvGrpSpPr>
        <p:grpSpPr>
          <a:xfrm>
            <a:off x="0" y="6262171"/>
            <a:ext cx="12195716" cy="609477"/>
            <a:chOff x="0" y="6248523"/>
            <a:chExt cx="12195716" cy="609477"/>
          </a:xfrm>
        </p:grpSpPr>
        <p:sp>
          <p:nvSpPr>
            <p:cNvPr id="34" name="Rectangle 33"/>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36" name="Rectangle 35"/>
            <p:cNvSpPr/>
            <p:nvPr/>
          </p:nvSpPr>
          <p:spPr>
            <a:xfrm>
              <a:off x="4861928" y="6463333"/>
              <a:ext cx="2473715" cy="390293"/>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p:cNvSpPr/>
            <p:nvPr/>
          </p:nvSpPr>
          <p:spPr>
            <a:xfrm>
              <a:off x="2399369" y="6248523"/>
              <a:ext cx="2467208" cy="606444"/>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p:cNvSpPr txBox="1"/>
            <p:nvPr/>
          </p:nvSpPr>
          <p:spPr>
            <a:xfrm>
              <a:off x="4857280" y="6469049"/>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39" name="Rectangle 38"/>
            <p:cNvSpPr/>
            <p:nvPr/>
          </p:nvSpPr>
          <p:spPr>
            <a:xfrm>
              <a:off x="7333785" y="6463334"/>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p:cNvSpPr/>
            <p:nvPr/>
          </p:nvSpPr>
          <p:spPr>
            <a:xfrm>
              <a:off x="9800993" y="6467707"/>
              <a:ext cx="2394722" cy="390293"/>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p:cNvSpPr txBox="1"/>
            <p:nvPr/>
          </p:nvSpPr>
          <p:spPr>
            <a:xfrm>
              <a:off x="2401228" y="6364645"/>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42" name="TextBox 41"/>
            <p:cNvSpPr txBox="1"/>
            <p:nvPr/>
          </p:nvSpPr>
          <p:spPr>
            <a:xfrm>
              <a:off x="7329137" y="6486482"/>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43" name="TextBox 42"/>
            <p:cNvSpPr txBox="1"/>
            <p:nvPr/>
          </p:nvSpPr>
          <p:spPr>
            <a:xfrm>
              <a:off x="9800994" y="6469049"/>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Your immigration information</a:t>
            </a:r>
          </a:p>
        </p:txBody>
      </p:sp>
      <p:sp>
        <p:nvSpPr>
          <p:cNvPr id="20" name="Content Placeholder 2"/>
          <p:cNvSpPr txBox="1">
            <a:spLocks/>
          </p:cNvSpPr>
          <p:nvPr/>
        </p:nvSpPr>
        <p:spPr>
          <a:xfrm>
            <a:off x="596670" y="2122895"/>
            <a:ext cx="4592444" cy="3990268"/>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Form I-94 can be found at </a:t>
            </a:r>
            <a:r>
              <a:rPr lang="en-US" dirty="0">
                <a:hlinkClick r:id="rId3"/>
              </a:rPr>
              <a:t>i94.cbp.dhs.gov</a:t>
            </a:r>
            <a:endParaRPr lang="en-US" dirty="0"/>
          </a:p>
          <a:p>
            <a:r>
              <a:rPr lang="en-US" dirty="0"/>
              <a:t>Select “Get Most Recent I-94” and fill out the required information</a:t>
            </a:r>
          </a:p>
          <a:p>
            <a:r>
              <a:rPr lang="en-US" dirty="0"/>
              <a:t>The I-94 number can be found at the top of your I-94 record</a:t>
            </a:r>
          </a:p>
          <a:p>
            <a:r>
              <a:rPr lang="en-US" dirty="0"/>
              <a:t>Please save a copy of the I-94 record to your computer. You will need to upload this document later.</a:t>
            </a:r>
          </a:p>
          <a:p>
            <a:pPr marL="0" indent="0">
              <a:buNone/>
            </a:pPr>
            <a:endParaRPr lang="en-US" dirty="0"/>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50311" y="1107506"/>
            <a:ext cx="6434156" cy="4642988"/>
          </a:xfrm>
          <a:prstGeom prst="rect">
            <a:avLst/>
          </a:prstGeom>
        </p:spPr>
      </p:pic>
    </p:spTree>
    <p:extLst>
      <p:ext uri="{BB962C8B-B14F-4D97-AF65-F5344CB8AC3E}">
        <p14:creationId xmlns:p14="http://schemas.microsoft.com/office/powerpoint/2010/main" val="33558877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 name="Group 32"/>
          <p:cNvGrpSpPr/>
          <p:nvPr/>
        </p:nvGrpSpPr>
        <p:grpSpPr>
          <a:xfrm>
            <a:off x="0" y="6262171"/>
            <a:ext cx="12195716" cy="609477"/>
            <a:chOff x="0" y="6248523"/>
            <a:chExt cx="12195716" cy="609477"/>
          </a:xfrm>
        </p:grpSpPr>
        <p:sp>
          <p:nvSpPr>
            <p:cNvPr id="34" name="Rectangle 33"/>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36" name="Rectangle 35"/>
            <p:cNvSpPr/>
            <p:nvPr/>
          </p:nvSpPr>
          <p:spPr>
            <a:xfrm>
              <a:off x="4861928" y="6463333"/>
              <a:ext cx="2473715" cy="390293"/>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p:cNvSpPr/>
            <p:nvPr/>
          </p:nvSpPr>
          <p:spPr>
            <a:xfrm>
              <a:off x="2399369" y="6248523"/>
              <a:ext cx="2467208" cy="606444"/>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p:cNvSpPr txBox="1"/>
            <p:nvPr/>
          </p:nvSpPr>
          <p:spPr>
            <a:xfrm>
              <a:off x="4857280" y="6469049"/>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39" name="Rectangle 38"/>
            <p:cNvSpPr/>
            <p:nvPr/>
          </p:nvSpPr>
          <p:spPr>
            <a:xfrm>
              <a:off x="7333785" y="6463334"/>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p:cNvSpPr/>
            <p:nvPr/>
          </p:nvSpPr>
          <p:spPr>
            <a:xfrm>
              <a:off x="9800993" y="6467707"/>
              <a:ext cx="2394722" cy="390293"/>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p:cNvSpPr txBox="1"/>
            <p:nvPr/>
          </p:nvSpPr>
          <p:spPr>
            <a:xfrm>
              <a:off x="2401228" y="6364645"/>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42" name="TextBox 41"/>
            <p:cNvSpPr txBox="1"/>
            <p:nvPr/>
          </p:nvSpPr>
          <p:spPr>
            <a:xfrm>
              <a:off x="7329137" y="6486482"/>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43" name="TextBox 42"/>
            <p:cNvSpPr txBox="1"/>
            <p:nvPr/>
          </p:nvSpPr>
          <p:spPr>
            <a:xfrm>
              <a:off x="9800994" y="6469049"/>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Your immigration information</a:t>
            </a:r>
          </a:p>
        </p:txBody>
      </p:sp>
      <p:sp>
        <p:nvSpPr>
          <p:cNvPr id="20" name="Content Placeholder 2"/>
          <p:cNvSpPr txBox="1">
            <a:spLocks/>
          </p:cNvSpPr>
          <p:nvPr/>
        </p:nvSpPr>
        <p:spPr>
          <a:xfrm>
            <a:off x="596670" y="2167499"/>
            <a:ext cx="4592444" cy="3867673"/>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Be sure to put the correct status of your last arrival. This may be different (i.e. F-2, J-2) than your current F-1 status.</a:t>
            </a:r>
          </a:p>
          <a:p>
            <a:pPr marL="0" indent="0">
              <a:buNone/>
            </a:pPr>
            <a:endParaRPr lang="en-US" dirty="0"/>
          </a:p>
          <a:p>
            <a:pPr marL="0" indent="0">
              <a:buNone/>
            </a:pPr>
            <a:r>
              <a:rPr lang="en-US" dirty="0"/>
              <a:t>It is uncommon for students to have a travel document number, but if you do, you would know that you have one.</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94546" y="304080"/>
            <a:ext cx="5501903" cy="5863106"/>
          </a:xfrm>
          <a:prstGeom prst="rect">
            <a:avLst/>
          </a:prstGeom>
        </p:spPr>
      </p:pic>
    </p:spTree>
    <p:extLst>
      <p:ext uri="{BB962C8B-B14F-4D97-AF65-F5344CB8AC3E}">
        <p14:creationId xmlns:p14="http://schemas.microsoft.com/office/powerpoint/2010/main" val="11765453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 name="Group 32"/>
          <p:cNvGrpSpPr/>
          <p:nvPr/>
        </p:nvGrpSpPr>
        <p:grpSpPr>
          <a:xfrm>
            <a:off x="0" y="6262171"/>
            <a:ext cx="12195716" cy="609477"/>
            <a:chOff x="0" y="6248523"/>
            <a:chExt cx="12195716" cy="609477"/>
          </a:xfrm>
        </p:grpSpPr>
        <p:sp>
          <p:nvSpPr>
            <p:cNvPr id="34" name="Rectangle 33"/>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36" name="Rectangle 35"/>
            <p:cNvSpPr/>
            <p:nvPr/>
          </p:nvSpPr>
          <p:spPr>
            <a:xfrm>
              <a:off x="4861928" y="6463333"/>
              <a:ext cx="2473715" cy="390293"/>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p:cNvSpPr/>
            <p:nvPr/>
          </p:nvSpPr>
          <p:spPr>
            <a:xfrm>
              <a:off x="2399369" y="6248523"/>
              <a:ext cx="2467208" cy="606444"/>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p:cNvSpPr txBox="1"/>
            <p:nvPr/>
          </p:nvSpPr>
          <p:spPr>
            <a:xfrm>
              <a:off x="4857280" y="6469049"/>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39" name="Rectangle 38"/>
            <p:cNvSpPr/>
            <p:nvPr/>
          </p:nvSpPr>
          <p:spPr>
            <a:xfrm>
              <a:off x="7333785" y="6463334"/>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p:cNvSpPr/>
            <p:nvPr/>
          </p:nvSpPr>
          <p:spPr>
            <a:xfrm>
              <a:off x="9800993" y="6467707"/>
              <a:ext cx="2394722" cy="390293"/>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p:cNvSpPr txBox="1"/>
            <p:nvPr/>
          </p:nvSpPr>
          <p:spPr>
            <a:xfrm>
              <a:off x="2401228" y="6364645"/>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42" name="TextBox 41"/>
            <p:cNvSpPr txBox="1"/>
            <p:nvPr/>
          </p:nvSpPr>
          <p:spPr>
            <a:xfrm>
              <a:off x="7329137" y="6486482"/>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43" name="TextBox 42"/>
            <p:cNvSpPr txBox="1"/>
            <p:nvPr/>
          </p:nvSpPr>
          <p:spPr>
            <a:xfrm>
              <a:off x="9800994" y="6469049"/>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Your immigration information</a:t>
            </a:r>
          </a:p>
        </p:txBody>
      </p:sp>
      <p:sp>
        <p:nvSpPr>
          <p:cNvPr id="20" name="Content Placeholder 2"/>
          <p:cNvSpPr txBox="1">
            <a:spLocks/>
          </p:cNvSpPr>
          <p:nvPr/>
        </p:nvSpPr>
        <p:spPr>
          <a:xfrm>
            <a:off x="596670" y="2167499"/>
            <a:ext cx="4592444" cy="38676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The SEVIS Number can be found at the top of your Form I-20. It starts with the letter N.</a:t>
            </a:r>
          </a:p>
          <a:p>
            <a:pPr marL="0" indent="0">
              <a:buNone/>
            </a:pPr>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42847" y="300345"/>
            <a:ext cx="4205302" cy="5870575"/>
          </a:xfrm>
          <a:prstGeom prst="rect">
            <a:avLst/>
          </a:prstGeom>
        </p:spPr>
      </p:pic>
    </p:spTree>
    <p:extLst>
      <p:ext uri="{BB962C8B-B14F-4D97-AF65-F5344CB8AC3E}">
        <p14:creationId xmlns:p14="http://schemas.microsoft.com/office/powerpoint/2010/main" val="18203217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0" y="0"/>
            <a:ext cx="12192000" cy="1906859"/>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69" y="248029"/>
            <a:ext cx="8490918"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solidFill>
                  <a:schemeClr val="bg1"/>
                </a:solidFill>
              </a:rPr>
              <a:t>STANDARD OPT FILING DEADLINES!</a:t>
            </a:r>
            <a:endParaRPr lang="en-US" dirty="0">
              <a:solidFill>
                <a:schemeClr val="bg1"/>
              </a:solidFill>
            </a:endParaRPr>
          </a:p>
        </p:txBody>
      </p:sp>
      <p:sp>
        <p:nvSpPr>
          <p:cNvPr id="20" name="Content Placeholder 2"/>
          <p:cNvSpPr txBox="1">
            <a:spLocks/>
          </p:cNvSpPr>
          <p:nvPr/>
        </p:nvSpPr>
        <p:spPr>
          <a:xfrm>
            <a:off x="704246" y="2522342"/>
            <a:ext cx="10721820"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ea typeface="+mn-lt"/>
                <a:cs typeface="+mn-lt"/>
              </a:rPr>
              <a:t>USCIS must receive your </a:t>
            </a:r>
            <a:r>
              <a:rPr lang="en-US" dirty="0" err="1">
                <a:ea typeface="+mn-lt"/>
                <a:cs typeface="+mn-lt"/>
              </a:rPr>
              <a:t>your</a:t>
            </a:r>
            <a:r>
              <a:rPr lang="en-US">
                <a:ea typeface="+mn-lt"/>
                <a:cs typeface="+mn-lt"/>
              </a:rPr>
              <a:t> I-765 application:</a:t>
            </a:r>
          </a:p>
          <a:p>
            <a:r>
              <a:rPr lang="en-US" dirty="0">
                <a:ea typeface="+mn-lt"/>
                <a:cs typeface="+mn-lt"/>
              </a:rPr>
              <a:t>No sooner than 90 days before you graduate and </a:t>
            </a:r>
            <a:r>
              <a:rPr lang="en-US" b="1" dirty="0">
                <a:ea typeface="+mn-lt"/>
                <a:cs typeface="+mn-lt"/>
              </a:rPr>
              <a:t>no later than 60 days </a:t>
            </a:r>
            <a:r>
              <a:rPr lang="en-US" dirty="0">
                <a:ea typeface="+mn-lt"/>
                <a:cs typeface="+mn-lt"/>
              </a:rPr>
              <a:t>after you graduate; and</a:t>
            </a:r>
          </a:p>
          <a:p>
            <a:r>
              <a:rPr lang="en-US" dirty="0">
                <a:cs typeface="Calibri" panose="020F0502020204030204"/>
              </a:rPr>
              <a:t>No later than 30 days </a:t>
            </a:r>
            <a:r>
              <a:rPr lang="en-US" dirty="0">
                <a:ea typeface="+mn-lt"/>
                <a:cs typeface="+mn-lt"/>
              </a:rPr>
              <a:t>from the date the DSO recommended the OPT in SEVIS (on your I-20).</a:t>
            </a:r>
          </a:p>
          <a:p>
            <a:endParaRPr lang="en-US" dirty="0">
              <a:cs typeface="Calibri" panose="020F0502020204030204"/>
            </a:endParaRPr>
          </a:p>
          <a:p>
            <a:endParaRPr lang="en-US" dirty="0">
              <a:cs typeface="Calibri" panose="020F0502020204030204"/>
            </a:endParaRPr>
          </a:p>
          <a:p>
            <a:pPr marL="0" indent="0">
              <a:buNone/>
            </a:pPr>
            <a:r>
              <a:rPr lang="en-US" dirty="0">
                <a:cs typeface="Calibri" panose="020F0502020204030204"/>
              </a:rPr>
              <a:t>If you have any questions about the timing, please </a:t>
            </a:r>
            <a:r>
              <a:rPr lang="en-US">
                <a:cs typeface="Calibri" panose="020F0502020204030204"/>
              </a:rPr>
              <a:t>contact our office.</a:t>
            </a:r>
            <a:endParaRPr lang="en-US" dirty="0">
              <a:cs typeface="Calibri" panose="020F0502020204030204"/>
            </a:endParaRPr>
          </a:p>
        </p:txBody>
      </p:sp>
    </p:spTree>
    <p:extLst>
      <p:ext uri="{BB962C8B-B14F-4D97-AF65-F5344CB8AC3E}">
        <p14:creationId xmlns:p14="http://schemas.microsoft.com/office/powerpoint/2010/main" val="15105557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 name="Group 32"/>
          <p:cNvGrpSpPr/>
          <p:nvPr/>
        </p:nvGrpSpPr>
        <p:grpSpPr>
          <a:xfrm>
            <a:off x="0" y="6262171"/>
            <a:ext cx="12195716" cy="609477"/>
            <a:chOff x="0" y="6248523"/>
            <a:chExt cx="12195716" cy="609477"/>
          </a:xfrm>
        </p:grpSpPr>
        <p:sp>
          <p:nvSpPr>
            <p:cNvPr id="34" name="Rectangle 33"/>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36" name="Rectangle 35"/>
            <p:cNvSpPr/>
            <p:nvPr/>
          </p:nvSpPr>
          <p:spPr>
            <a:xfrm>
              <a:off x="4861928" y="6463333"/>
              <a:ext cx="2473715" cy="390293"/>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p:cNvSpPr/>
            <p:nvPr/>
          </p:nvSpPr>
          <p:spPr>
            <a:xfrm>
              <a:off x="2399369" y="6248523"/>
              <a:ext cx="2467208" cy="606444"/>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p:cNvSpPr txBox="1"/>
            <p:nvPr/>
          </p:nvSpPr>
          <p:spPr>
            <a:xfrm>
              <a:off x="4857280" y="6469049"/>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39" name="Rectangle 38"/>
            <p:cNvSpPr/>
            <p:nvPr/>
          </p:nvSpPr>
          <p:spPr>
            <a:xfrm>
              <a:off x="7333785" y="6463334"/>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p:cNvSpPr/>
            <p:nvPr/>
          </p:nvSpPr>
          <p:spPr>
            <a:xfrm>
              <a:off x="9800993" y="6467707"/>
              <a:ext cx="2394722" cy="390293"/>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p:cNvSpPr txBox="1"/>
            <p:nvPr/>
          </p:nvSpPr>
          <p:spPr>
            <a:xfrm>
              <a:off x="2401228" y="6364645"/>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42" name="TextBox 41"/>
            <p:cNvSpPr txBox="1"/>
            <p:nvPr/>
          </p:nvSpPr>
          <p:spPr>
            <a:xfrm>
              <a:off x="7329137" y="6486482"/>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43" name="TextBox 42"/>
            <p:cNvSpPr txBox="1"/>
            <p:nvPr/>
          </p:nvSpPr>
          <p:spPr>
            <a:xfrm>
              <a:off x="9800994" y="6469049"/>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Other information</a:t>
            </a:r>
          </a:p>
        </p:txBody>
      </p:sp>
      <p:sp>
        <p:nvSpPr>
          <p:cNvPr id="20" name="Content Placeholder 2"/>
          <p:cNvSpPr txBox="1">
            <a:spLocks/>
          </p:cNvSpPr>
          <p:nvPr/>
        </p:nvSpPr>
        <p:spPr>
          <a:xfrm>
            <a:off x="596670" y="2022533"/>
            <a:ext cx="4592444" cy="38676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A-Number</a:t>
            </a:r>
          </a:p>
          <a:p>
            <a:r>
              <a:rPr lang="en-US" dirty="0"/>
              <a:t>If you have previously applied for OPT, the A-Number is listed on your EAD card as USCIS#</a:t>
            </a:r>
          </a:p>
          <a:p>
            <a:r>
              <a:rPr lang="en-US" dirty="0"/>
              <a:t>If you do not have an EAD card or do not know of an A-Number, check the box.</a:t>
            </a: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36098" t="7899" r="3223" b="56925"/>
          <a:stretch/>
        </p:blipFill>
        <p:spPr>
          <a:xfrm>
            <a:off x="6413809" y="2160178"/>
            <a:ext cx="5263378" cy="2181712"/>
          </a:xfrm>
          <a:prstGeom prst="rect">
            <a:avLst/>
          </a:prstGeom>
        </p:spPr>
      </p:pic>
    </p:spTree>
    <p:extLst>
      <p:ext uri="{BB962C8B-B14F-4D97-AF65-F5344CB8AC3E}">
        <p14:creationId xmlns:p14="http://schemas.microsoft.com/office/powerpoint/2010/main" val="26452270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 name="Group 32"/>
          <p:cNvGrpSpPr/>
          <p:nvPr/>
        </p:nvGrpSpPr>
        <p:grpSpPr>
          <a:xfrm>
            <a:off x="0" y="6262171"/>
            <a:ext cx="12195716" cy="609477"/>
            <a:chOff x="0" y="6248523"/>
            <a:chExt cx="12195716" cy="609477"/>
          </a:xfrm>
        </p:grpSpPr>
        <p:sp>
          <p:nvSpPr>
            <p:cNvPr id="34" name="Rectangle 33"/>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36" name="Rectangle 35"/>
            <p:cNvSpPr/>
            <p:nvPr/>
          </p:nvSpPr>
          <p:spPr>
            <a:xfrm>
              <a:off x="4861928" y="6463333"/>
              <a:ext cx="2473715" cy="390293"/>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p:cNvSpPr/>
            <p:nvPr/>
          </p:nvSpPr>
          <p:spPr>
            <a:xfrm>
              <a:off x="2399369" y="6248523"/>
              <a:ext cx="2467208" cy="606444"/>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p:cNvSpPr txBox="1"/>
            <p:nvPr/>
          </p:nvSpPr>
          <p:spPr>
            <a:xfrm>
              <a:off x="4857280" y="6469049"/>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39" name="Rectangle 38"/>
            <p:cNvSpPr/>
            <p:nvPr/>
          </p:nvSpPr>
          <p:spPr>
            <a:xfrm>
              <a:off x="7333785" y="6463334"/>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p:cNvSpPr/>
            <p:nvPr/>
          </p:nvSpPr>
          <p:spPr>
            <a:xfrm>
              <a:off x="9800993" y="6467707"/>
              <a:ext cx="2394722" cy="390293"/>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p:cNvSpPr txBox="1"/>
            <p:nvPr/>
          </p:nvSpPr>
          <p:spPr>
            <a:xfrm>
              <a:off x="2401228" y="6364645"/>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42" name="TextBox 41"/>
            <p:cNvSpPr txBox="1"/>
            <p:nvPr/>
          </p:nvSpPr>
          <p:spPr>
            <a:xfrm>
              <a:off x="7329137" y="6486482"/>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43" name="TextBox 42"/>
            <p:cNvSpPr txBox="1"/>
            <p:nvPr/>
          </p:nvSpPr>
          <p:spPr>
            <a:xfrm>
              <a:off x="9800994" y="6469049"/>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Other information</a:t>
            </a:r>
          </a:p>
        </p:txBody>
      </p:sp>
      <p:sp>
        <p:nvSpPr>
          <p:cNvPr id="20" name="Content Placeholder 2"/>
          <p:cNvSpPr txBox="1">
            <a:spLocks/>
          </p:cNvSpPr>
          <p:nvPr/>
        </p:nvSpPr>
        <p:spPr>
          <a:xfrm>
            <a:off x="596670" y="1777206"/>
            <a:ext cx="4592444" cy="3867673"/>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You will only have a USCIS Online Account Number if you have previously filed a form online. Your number will then automatically appear here.</a:t>
            </a:r>
          </a:p>
          <a:p>
            <a:r>
              <a:rPr lang="en-US" dirty="0"/>
              <a:t>If you do not have or know your my USCIS Online Account Number, please check the box.</a:t>
            </a: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35941" t="46153" r="3223"/>
          <a:stretch/>
        </p:blipFill>
        <p:spPr>
          <a:xfrm>
            <a:off x="6496051" y="1815464"/>
            <a:ext cx="5098894" cy="3227072"/>
          </a:xfrm>
          <a:prstGeom prst="rect">
            <a:avLst/>
          </a:prstGeom>
        </p:spPr>
      </p:pic>
    </p:spTree>
    <p:extLst>
      <p:ext uri="{BB962C8B-B14F-4D97-AF65-F5344CB8AC3E}">
        <p14:creationId xmlns:p14="http://schemas.microsoft.com/office/powerpoint/2010/main" val="26410827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 name="Group 32"/>
          <p:cNvGrpSpPr/>
          <p:nvPr/>
        </p:nvGrpSpPr>
        <p:grpSpPr>
          <a:xfrm>
            <a:off x="0" y="6262171"/>
            <a:ext cx="12195716" cy="609477"/>
            <a:chOff x="0" y="6248523"/>
            <a:chExt cx="12195716" cy="609477"/>
          </a:xfrm>
        </p:grpSpPr>
        <p:sp>
          <p:nvSpPr>
            <p:cNvPr id="34" name="Rectangle 33"/>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36" name="Rectangle 35"/>
            <p:cNvSpPr/>
            <p:nvPr/>
          </p:nvSpPr>
          <p:spPr>
            <a:xfrm>
              <a:off x="4861928" y="6463333"/>
              <a:ext cx="2473715" cy="390293"/>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p:cNvSpPr/>
            <p:nvPr/>
          </p:nvSpPr>
          <p:spPr>
            <a:xfrm>
              <a:off x="2399369" y="6248523"/>
              <a:ext cx="2467208" cy="606444"/>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p:cNvSpPr txBox="1"/>
            <p:nvPr/>
          </p:nvSpPr>
          <p:spPr>
            <a:xfrm>
              <a:off x="4857280" y="6469049"/>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39" name="Rectangle 38"/>
            <p:cNvSpPr/>
            <p:nvPr/>
          </p:nvSpPr>
          <p:spPr>
            <a:xfrm>
              <a:off x="7333785" y="6463334"/>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p:cNvSpPr/>
            <p:nvPr/>
          </p:nvSpPr>
          <p:spPr>
            <a:xfrm>
              <a:off x="9800993" y="6467707"/>
              <a:ext cx="2394722" cy="390293"/>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p:cNvSpPr txBox="1"/>
            <p:nvPr/>
          </p:nvSpPr>
          <p:spPr>
            <a:xfrm>
              <a:off x="2401228" y="6364645"/>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42" name="TextBox 41"/>
            <p:cNvSpPr txBox="1"/>
            <p:nvPr/>
          </p:nvSpPr>
          <p:spPr>
            <a:xfrm>
              <a:off x="7329137" y="6486482"/>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43" name="TextBox 42"/>
            <p:cNvSpPr txBox="1"/>
            <p:nvPr/>
          </p:nvSpPr>
          <p:spPr>
            <a:xfrm>
              <a:off x="9800994" y="6469049"/>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Other information</a:t>
            </a:r>
          </a:p>
        </p:txBody>
      </p:sp>
      <p:sp>
        <p:nvSpPr>
          <p:cNvPr id="20" name="Content Placeholder 2"/>
          <p:cNvSpPr txBox="1">
            <a:spLocks/>
          </p:cNvSpPr>
          <p:nvPr/>
        </p:nvSpPr>
        <p:spPr>
          <a:xfrm>
            <a:off x="596670" y="2167499"/>
            <a:ext cx="4592444" cy="38676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If you already have a Social Security Card:</a:t>
            </a:r>
          </a:p>
          <a:p>
            <a:pPr marL="514350" indent="-514350">
              <a:buFont typeface="+mj-lt"/>
              <a:buAutoNum type="arabicPeriod"/>
            </a:pPr>
            <a:r>
              <a:rPr lang="en-US" dirty="0"/>
              <a:t>Select “Yes” for being issued one</a:t>
            </a:r>
          </a:p>
          <a:p>
            <a:pPr marL="514350" indent="-514350">
              <a:buFont typeface="+mj-lt"/>
              <a:buAutoNum type="arabicPeriod"/>
            </a:pPr>
            <a:r>
              <a:rPr lang="en-US" dirty="0"/>
              <a:t>Enter your SSN</a:t>
            </a:r>
          </a:p>
          <a:p>
            <a:pPr marL="514350" indent="-514350">
              <a:buFont typeface="+mj-lt"/>
              <a:buAutoNum type="arabicPeriod"/>
            </a:pPr>
            <a:r>
              <a:rPr lang="en-US" dirty="0">
                <a:solidFill>
                  <a:srgbClr val="FF0000"/>
                </a:solidFill>
              </a:rPr>
              <a:t>Select “No” for being issued a new one</a:t>
            </a:r>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b="15388"/>
          <a:stretch/>
        </p:blipFill>
        <p:spPr>
          <a:xfrm>
            <a:off x="5497551" y="702252"/>
            <a:ext cx="6158339" cy="5303629"/>
          </a:xfrm>
          <a:prstGeom prst="rect">
            <a:avLst/>
          </a:prstGeom>
        </p:spPr>
      </p:pic>
    </p:spTree>
    <p:extLst>
      <p:ext uri="{BB962C8B-B14F-4D97-AF65-F5344CB8AC3E}">
        <p14:creationId xmlns:p14="http://schemas.microsoft.com/office/powerpoint/2010/main" val="7205976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 name="Group 32"/>
          <p:cNvGrpSpPr/>
          <p:nvPr/>
        </p:nvGrpSpPr>
        <p:grpSpPr>
          <a:xfrm>
            <a:off x="0" y="6262171"/>
            <a:ext cx="12195716" cy="609477"/>
            <a:chOff x="0" y="6248523"/>
            <a:chExt cx="12195716" cy="609477"/>
          </a:xfrm>
        </p:grpSpPr>
        <p:sp>
          <p:nvSpPr>
            <p:cNvPr id="34" name="Rectangle 33"/>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36" name="Rectangle 35"/>
            <p:cNvSpPr/>
            <p:nvPr/>
          </p:nvSpPr>
          <p:spPr>
            <a:xfrm>
              <a:off x="4861928" y="6463333"/>
              <a:ext cx="2473715" cy="390293"/>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p:cNvSpPr/>
            <p:nvPr/>
          </p:nvSpPr>
          <p:spPr>
            <a:xfrm>
              <a:off x="2399369" y="6248523"/>
              <a:ext cx="2467208" cy="606444"/>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p:cNvSpPr txBox="1"/>
            <p:nvPr/>
          </p:nvSpPr>
          <p:spPr>
            <a:xfrm>
              <a:off x="4857280" y="6469049"/>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39" name="Rectangle 38"/>
            <p:cNvSpPr/>
            <p:nvPr/>
          </p:nvSpPr>
          <p:spPr>
            <a:xfrm>
              <a:off x="7333785" y="6463334"/>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p:cNvSpPr/>
            <p:nvPr/>
          </p:nvSpPr>
          <p:spPr>
            <a:xfrm>
              <a:off x="9800993" y="6467707"/>
              <a:ext cx="2394722" cy="390293"/>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p:cNvSpPr txBox="1"/>
            <p:nvPr/>
          </p:nvSpPr>
          <p:spPr>
            <a:xfrm>
              <a:off x="2401228" y="6364645"/>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42" name="TextBox 41"/>
            <p:cNvSpPr txBox="1"/>
            <p:nvPr/>
          </p:nvSpPr>
          <p:spPr>
            <a:xfrm>
              <a:off x="7329137" y="6486482"/>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43" name="TextBox 42"/>
            <p:cNvSpPr txBox="1"/>
            <p:nvPr/>
          </p:nvSpPr>
          <p:spPr>
            <a:xfrm>
              <a:off x="9800994" y="6469049"/>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Other information</a:t>
            </a:r>
          </a:p>
        </p:txBody>
      </p:sp>
      <p:sp>
        <p:nvSpPr>
          <p:cNvPr id="20" name="Content Placeholder 2"/>
          <p:cNvSpPr txBox="1">
            <a:spLocks/>
          </p:cNvSpPr>
          <p:nvPr/>
        </p:nvSpPr>
        <p:spPr>
          <a:xfrm>
            <a:off x="596670" y="2167499"/>
            <a:ext cx="4592444" cy="38676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If you do not have a Social Security card: </a:t>
            </a:r>
          </a:p>
          <a:p>
            <a:pPr marL="514350" indent="-514350">
              <a:buFont typeface="+mj-lt"/>
              <a:buAutoNum type="arabicPeriod"/>
            </a:pPr>
            <a:r>
              <a:rPr lang="en-US" dirty="0"/>
              <a:t>Select “No” for having been issued one</a:t>
            </a:r>
          </a:p>
          <a:p>
            <a:pPr marL="514350" indent="-514350">
              <a:buFont typeface="+mj-lt"/>
              <a:buAutoNum type="arabicPeriod"/>
            </a:pPr>
            <a:r>
              <a:rPr lang="en-US" dirty="0"/>
              <a:t>Select “Yes” to be issued a Social Security card</a:t>
            </a:r>
          </a:p>
          <a:p>
            <a:pPr marL="514350" indent="-514350">
              <a:buFont typeface="+mj-lt"/>
              <a:buAutoNum type="arabicPeriod"/>
            </a:pPr>
            <a:r>
              <a:rPr lang="en-US" dirty="0"/>
              <a:t>Fill out the following boxes that show up</a:t>
            </a: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b="2621"/>
          <a:stretch/>
        </p:blipFill>
        <p:spPr>
          <a:xfrm>
            <a:off x="6769254" y="1187378"/>
            <a:ext cx="4552487" cy="4254418"/>
          </a:xfrm>
          <a:prstGeom prst="rect">
            <a:avLst/>
          </a:prstGeom>
        </p:spPr>
      </p:pic>
    </p:spTree>
    <p:extLst>
      <p:ext uri="{BB962C8B-B14F-4D97-AF65-F5344CB8AC3E}">
        <p14:creationId xmlns:p14="http://schemas.microsoft.com/office/powerpoint/2010/main" val="42695692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2 x 2 photo of you</a:t>
            </a:r>
          </a:p>
        </p:txBody>
      </p:sp>
      <p:sp>
        <p:nvSpPr>
          <p:cNvPr id="20" name="Content Placeholder 2"/>
          <p:cNvSpPr txBox="1">
            <a:spLocks/>
          </p:cNvSpPr>
          <p:nvPr/>
        </p:nvSpPr>
        <p:spPr>
          <a:xfrm>
            <a:off x="596670" y="1597981"/>
            <a:ext cx="4525746" cy="4367813"/>
          </a:xfrm>
          <a:prstGeom prst="rect">
            <a:avLst/>
          </a:prstGeom>
        </p:spPr>
        <p:txBody>
          <a:bodyPr vert="horz" lIns="91440" tIns="45720" rIns="91440" bIns="45720" rtlCol="0" anchor="t">
            <a:normAutofit fontScale="6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Multiple community places provide passport pictures. Please call to inquire about hours and costs:</a:t>
            </a:r>
          </a:p>
          <a:p>
            <a:r>
              <a:rPr lang="en-US" dirty="0"/>
              <a:t>CVS Pharmacy</a:t>
            </a:r>
          </a:p>
          <a:p>
            <a:pPr lvl="1"/>
            <a:r>
              <a:rPr lang="en-US" dirty="0"/>
              <a:t>1273 N University Ave, Provo, UT  		801-377-3280</a:t>
            </a:r>
          </a:p>
          <a:p>
            <a:r>
              <a:rPr lang="en-US" dirty="0">
                <a:cs typeface="Calibri"/>
              </a:rPr>
              <a:t>Staples</a:t>
            </a:r>
          </a:p>
          <a:p>
            <a:pPr lvl="1"/>
            <a:r>
              <a:rPr lang="en-US" dirty="0">
                <a:cs typeface="Calibri"/>
              </a:rPr>
              <a:t>971 S University Ave, Provo, UT 		801-370-0170</a:t>
            </a:r>
          </a:p>
          <a:p>
            <a:r>
              <a:rPr lang="en-US" dirty="0">
                <a:cs typeface="Calibri"/>
              </a:rPr>
              <a:t>Walgreens</a:t>
            </a:r>
          </a:p>
          <a:p>
            <a:pPr lvl="1"/>
            <a:r>
              <a:rPr lang="en-US" dirty="0">
                <a:cs typeface="Calibri"/>
              </a:rPr>
              <a:t>1315 N State St Provo, UT     		801-616-5223</a:t>
            </a:r>
          </a:p>
          <a:p>
            <a:r>
              <a:rPr lang="en-US" dirty="0">
                <a:cs typeface="Calibri"/>
              </a:rPr>
              <a:t>The UPS Store</a:t>
            </a:r>
          </a:p>
          <a:p>
            <a:pPr lvl="1"/>
            <a:r>
              <a:rPr lang="en-US" dirty="0">
                <a:cs typeface="Calibri"/>
              </a:rPr>
              <a:t>223 W Cougar Blvd Provo, UT 		801-379-6120</a:t>
            </a:r>
          </a:p>
          <a:p>
            <a:pPr marL="0" indent="0" fontAlgn="base">
              <a:buNone/>
            </a:pPr>
            <a:r>
              <a:rPr lang="en-US" b="1" dirty="0"/>
              <a:t>Ask them to send you the scanned copy </a:t>
            </a:r>
            <a:r>
              <a:rPr lang="en-US" dirty="0"/>
              <a:t>of these photos to upload in your application. </a:t>
            </a:r>
          </a:p>
          <a:p>
            <a:pPr marL="457200" lvl="1" indent="0">
              <a:buNone/>
            </a:pPr>
            <a:r>
              <a:rPr lang="en-US" dirty="0"/>
              <a:t> </a:t>
            </a:r>
          </a:p>
          <a:p>
            <a:pPr marL="457200" lvl="1" indent="0">
              <a:buNone/>
            </a:pPr>
            <a:endParaRPr lang="en-US" dirty="0">
              <a:cs typeface="Calibri"/>
            </a:endParaRPr>
          </a:p>
        </p:txBody>
      </p:sp>
      <p:pic>
        <p:nvPicPr>
          <p:cNvPr id="17" name="Picture 16"/>
          <p:cNvPicPr>
            <a:picLocks noChangeAspect="1"/>
          </p:cNvPicPr>
          <p:nvPr/>
        </p:nvPicPr>
        <p:blipFill rotWithShape="1">
          <a:blip r:embed="rId3">
            <a:extLst>
              <a:ext uri="{28A0092B-C50C-407E-A947-70E740481C1C}">
                <a14:useLocalDpi xmlns:a14="http://schemas.microsoft.com/office/drawing/2010/main" val="0"/>
              </a:ext>
            </a:extLst>
          </a:blip>
          <a:srcRect l="1822" r="15646"/>
          <a:stretch/>
        </p:blipFill>
        <p:spPr>
          <a:xfrm>
            <a:off x="5489652" y="821394"/>
            <a:ext cx="6155473" cy="4828478"/>
          </a:xfrm>
          <a:prstGeom prst="rect">
            <a:avLst/>
          </a:prstGeom>
        </p:spPr>
      </p:pic>
      <p:grpSp>
        <p:nvGrpSpPr>
          <p:cNvPr id="18" name="Group 17"/>
          <p:cNvGrpSpPr/>
          <p:nvPr/>
        </p:nvGrpSpPr>
        <p:grpSpPr>
          <a:xfrm>
            <a:off x="0" y="6242983"/>
            <a:ext cx="12195716" cy="615017"/>
            <a:chOff x="0" y="6242983"/>
            <a:chExt cx="12195716" cy="615017"/>
          </a:xfrm>
        </p:grpSpPr>
        <p:sp>
          <p:nvSpPr>
            <p:cNvPr id="21" name="Rectangle 20"/>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23" name="Rectangle 22"/>
            <p:cNvSpPr/>
            <p:nvPr/>
          </p:nvSpPr>
          <p:spPr>
            <a:xfrm>
              <a:off x="4861929" y="6242983"/>
              <a:ext cx="2473715" cy="615017"/>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2399369" y="6478187"/>
              <a:ext cx="2467208" cy="376780"/>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extBox 24"/>
            <p:cNvSpPr txBox="1"/>
            <p:nvPr/>
          </p:nvSpPr>
          <p:spPr>
            <a:xfrm>
              <a:off x="4854492" y="6357266"/>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26" name="Rectangle 25"/>
            <p:cNvSpPr/>
            <p:nvPr/>
          </p:nvSpPr>
          <p:spPr>
            <a:xfrm>
              <a:off x="7333785" y="6463334"/>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9800993" y="6467707"/>
              <a:ext cx="2394722" cy="390293"/>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p:cNvSpPr txBox="1"/>
            <p:nvPr/>
          </p:nvSpPr>
          <p:spPr>
            <a:xfrm>
              <a:off x="2402623" y="6488668"/>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29" name="TextBox 28"/>
            <p:cNvSpPr txBox="1"/>
            <p:nvPr/>
          </p:nvSpPr>
          <p:spPr>
            <a:xfrm>
              <a:off x="7329137" y="6486482"/>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30" name="TextBox 29"/>
            <p:cNvSpPr txBox="1"/>
            <p:nvPr/>
          </p:nvSpPr>
          <p:spPr>
            <a:xfrm>
              <a:off x="9800994" y="6469049"/>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spTree>
    <p:extLst>
      <p:ext uri="{BB962C8B-B14F-4D97-AF65-F5344CB8AC3E}">
        <p14:creationId xmlns:p14="http://schemas.microsoft.com/office/powerpoint/2010/main" val="32772564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Form I-94</a:t>
            </a:r>
          </a:p>
        </p:txBody>
      </p:sp>
      <p:sp>
        <p:nvSpPr>
          <p:cNvPr id="20" name="Content Placeholder 2"/>
          <p:cNvSpPr txBox="1">
            <a:spLocks/>
          </p:cNvSpPr>
          <p:nvPr/>
        </p:nvSpPr>
        <p:spPr>
          <a:xfrm>
            <a:off x="596670" y="2033029"/>
            <a:ext cx="4592444" cy="4082825"/>
          </a:xfrm>
          <a:prstGeom prst="rect">
            <a:avLst/>
          </a:prstGeom>
        </p:spPr>
        <p:txBody>
          <a:bodyPr vert="horz" lIns="91440" tIns="45720" rIns="91440" bIns="45720" rtlCol="0" anchor="t">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t>You will upload your I-94 record here.</a:t>
            </a:r>
            <a:endParaRPr lang="en-US">
              <a:cs typeface="Calibri"/>
            </a:endParaRPr>
          </a:p>
          <a:p>
            <a:pPr>
              <a:buFont typeface="Arial"/>
              <a:buChar char="•"/>
            </a:pPr>
            <a:r>
              <a:rPr lang="en-US">
                <a:ea typeface="+mn-lt"/>
                <a:cs typeface="+mn-lt"/>
              </a:rPr>
              <a:t>Form I-94 can be found at </a:t>
            </a:r>
            <a:r>
              <a:rPr lang="en-US" dirty="0">
                <a:ea typeface="+mn-lt"/>
                <a:cs typeface="+mn-lt"/>
                <a:hlinkClick r:id="rId3"/>
              </a:rPr>
              <a:t>i94.cbp.dhs.gov</a:t>
            </a:r>
            <a:endParaRPr lang="en-US">
              <a:ea typeface="+mn-lt"/>
              <a:cs typeface="+mn-lt"/>
            </a:endParaRPr>
          </a:p>
          <a:p>
            <a:pPr>
              <a:buFont typeface="Arial"/>
              <a:buChar char="•"/>
            </a:pPr>
            <a:r>
              <a:rPr lang="en-US">
                <a:ea typeface="+mn-lt"/>
                <a:cs typeface="+mn-lt"/>
              </a:rPr>
              <a:t>Select “Get Most Recent I-94” and fill out the required information</a:t>
            </a:r>
            <a:endParaRPr lang="en-US"/>
          </a:p>
          <a:p>
            <a:pPr>
              <a:buFont typeface="Arial"/>
              <a:buChar char="•"/>
            </a:pPr>
            <a:r>
              <a:rPr lang="en-US">
                <a:cs typeface="Calibri"/>
              </a:rPr>
              <a:t>Select </a:t>
            </a:r>
            <a:r>
              <a:rPr lang="en-US" b="1">
                <a:cs typeface="Calibri"/>
              </a:rPr>
              <a:t>print </a:t>
            </a:r>
            <a:r>
              <a:rPr lang="en-US">
                <a:cs typeface="Calibri"/>
              </a:rPr>
              <a:t>to save the I-94 and upload it.</a:t>
            </a:r>
            <a:endParaRPr lang="en-US" dirty="0">
              <a:cs typeface="Calibri"/>
            </a:endParaRPr>
          </a:p>
          <a:p>
            <a:pPr>
              <a:buFont typeface="Arial"/>
              <a:buChar char="•"/>
            </a:pPr>
            <a:r>
              <a:rPr lang="en-US">
                <a:cs typeface="Calibri"/>
              </a:rPr>
              <a:t>If you have trouble finding your I-94, refer to the information on the USCIS website.</a:t>
            </a:r>
            <a:endParaRPr lang="en-US" dirty="0">
              <a:cs typeface="Calibri"/>
            </a:endParaRPr>
          </a:p>
          <a:p>
            <a:pPr marL="0" indent="0">
              <a:buNone/>
            </a:pPr>
            <a:endParaRPr lang="en-US" dirty="0">
              <a:cs typeface="Calibri"/>
            </a:endParaRPr>
          </a:p>
        </p:txBody>
      </p:sp>
      <p:grpSp>
        <p:nvGrpSpPr>
          <p:cNvPr id="18" name="Group 17"/>
          <p:cNvGrpSpPr/>
          <p:nvPr/>
        </p:nvGrpSpPr>
        <p:grpSpPr>
          <a:xfrm>
            <a:off x="0" y="6242983"/>
            <a:ext cx="12195716" cy="615017"/>
            <a:chOff x="0" y="6242983"/>
            <a:chExt cx="12195716" cy="615017"/>
          </a:xfrm>
        </p:grpSpPr>
        <p:sp>
          <p:nvSpPr>
            <p:cNvPr id="21" name="Rectangle 20"/>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23" name="Rectangle 22"/>
            <p:cNvSpPr/>
            <p:nvPr/>
          </p:nvSpPr>
          <p:spPr>
            <a:xfrm>
              <a:off x="4861929" y="6242983"/>
              <a:ext cx="2473715" cy="615017"/>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2399369" y="6478187"/>
              <a:ext cx="2467208" cy="376780"/>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extBox 24"/>
            <p:cNvSpPr txBox="1"/>
            <p:nvPr/>
          </p:nvSpPr>
          <p:spPr>
            <a:xfrm>
              <a:off x="4854492" y="6357266"/>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26" name="Rectangle 25"/>
            <p:cNvSpPr/>
            <p:nvPr/>
          </p:nvSpPr>
          <p:spPr>
            <a:xfrm>
              <a:off x="7333785" y="6463334"/>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9800993" y="6467707"/>
              <a:ext cx="2394722" cy="390293"/>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p:cNvSpPr txBox="1"/>
            <p:nvPr/>
          </p:nvSpPr>
          <p:spPr>
            <a:xfrm>
              <a:off x="2402623" y="6488668"/>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29" name="TextBox 28"/>
            <p:cNvSpPr txBox="1"/>
            <p:nvPr/>
          </p:nvSpPr>
          <p:spPr>
            <a:xfrm>
              <a:off x="7329137" y="6486482"/>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30" name="TextBox 29"/>
            <p:cNvSpPr txBox="1"/>
            <p:nvPr/>
          </p:nvSpPr>
          <p:spPr>
            <a:xfrm>
              <a:off x="9800994" y="6469049"/>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pic>
        <p:nvPicPr>
          <p:cNvPr id="2" name="Picture 2" descr="Graphical user interface, text, application&#10;&#10;Description automatically generated">
            <a:extLst>
              <a:ext uri="{FF2B5EF4-FFF2-40B4-BE49-F238E27FC236}">
                <a16:creationId xmlns:a16="http://schemas.microsoft.com/office/drawing/2014/main" id="{D5442209-0A69-45FD-82D3-298E27E9E86C}"/>
              </a:ext>
            </a:extLst>
          </p:cNvPr>
          <p:cNvPicPr>
            <a:picLocks noChangeAspect="1"/>
          </p:cNvPicPr>
          <p:nvPr/>
        </p:nvPicPr>
        <p:blipFill>
          <a:blip r:embed="rId4"/>
          <a:stretch>
            <a:fillRect/>
          </a:stretch>
        </p:blipFill>
        <p:spPr>
          <a:xfrm>
            <a:off x="6140822" y="613822"/>
            <a:ext cx="5746378" cy="5307626"/>
          </a:xfrm>
          <a:prstGeom prst="rect">
            <a:avLst/>
          </a:prstGeom>
        </p:spPr>
      </p:pic>
    </p:spTree>
    <p:extLst>
      <p:ext uri="{BB962C8B-B14F-4D97-AF65-F5344CB8AC3E}">
        <p14:creationId xmlns:p14="http://schemas.microsoft.com/office/powerpoint/2010/main" val="33949375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537305"/>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Employment Authorization Document</a:t>
            </a:r>
          </a:p>
        </p:txBody>
      </p:sp>
      <p:sp>
        <p:nvSpPr>
          <p:cNvPr id="20" name="Content Placeholder 2"/>
          <p:cNvSpPr txBox="1">
            <a:spLocks/>
          </p:cNvSpPr>
          <p:nvPr/>
        </p:nvSpPr>
        <p:spPr>
          <a:xfrm>
            <a:off x="596670" y="2122676"/>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dirty="0">
              <a:cs typeface="Calibri"/>
            </a:endParaRPr>
          </a:p>
          <a:p>
            <a:r>
              <a:rPr lang="en-US">
                <a:ea typeface="+mn-lt"/>
                <a:cs typeface="+mn-lt"/>
              </a:rPr>
              <a:t>Please read the information provided to know what document to upload. </a:t>
            </a:r>
          </a:p>
          <a:p>
            <a:r>
              <a:rPr lang="en-US">
                <a:ea typeface="+mn-lt"/>
                <a:cs typeface="+mn-lt"/>
              </a:rPr>
              <a:t>If you need a scanned copy, you may come to our office or use the scanner in the BYU library.</a:t>
            </a:r>
          </a:p>
        </p:txBody>
      </p:sp>
      <p:grpSp>
        <p:nvGrpSpPr>
          <p:cNvPr id="18" name="Group 17"/>
          <p:cNvGrpSpPr/>
          <p:nvPr/>
        </p:nvGrpSpPr>
        <p:grpSpPr>
          <a:xfrm>
            <a:off x="0" y="6242983"/>
            <a:ext cx="12195716" cy="615017"/>
            <a:chOff x="0" y="6242983"/>
            <a:chExt cx="12195716" cy="615017"/>
          </a:xfrm>
        </p:grpSpPr>
        <p:sp>
          <p:nvSpPr>
            <p:cNvPr id="21" name="Rectangle 20"/>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23" name="Rectangle 22"/>
            <p:cNvSpPr/>
            <p:nvPr/>
          </p:nvSpPr>
          <p:spPr>
            <a:xfrm>
              <a:off x="4861929" y="6242983"/>
              <a:ext cx="2473715" cy="615017"/>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2399369" y="6478187"/>
              <a:ext cx="2467208" cy="376780"/>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extBox 24"/>
            <p:cNvSpPr txBox="1"/>
            <p:nvPr/>
          </p:nvSpPr>
          <p:spPr>
            <a:xfrm>
              <a:off x="4854492" y="6357266"/>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26" name="Rectangle 25"/>
            <p:cNvSpPr/>
            <p:nvPr/>
          </p:nvSpPr>
          <p:spPr>
            <a:xfrm>
              <a:off x="7333785" y="6463334"/>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9800993" y="6467707"/>
              <a:ext cx="2394722" cy="390293"/>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p:cNvSpPr txBox="1"/>
            <p:nvPr/>
          </p:nvSpPr>
          <p:spPr>
            <a:xfrm>
              <a:off x="2402623" y="6488668"/>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29" name="TextBox 28"/>
            <p:cNvSpPr txBox="1"/>
            <p:nvPr/>
          </p:nvSpPr>
          <p:spPr>
            <a:xfrm>
              <a:off x="7329137" y="6486482"/>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30" name="TextBox 29"/>
            <p:cNvSpPr txBox="1"/>
            <p:nvPr/>
          </p:nvSpPr>
          <p:spPr>
            <a:xfrm>
              <a:off x="9800994" y="6469049"/>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pic>
        <p:nvPicPr>
          <p:cNvPr id="2" name="Picture 2" descr="Graphical user interface, text, application&#10;&#10;Description automatically generated">
            <a:extLst>
              <a:ext uri="{FF2B5EF4-FFF2-40B4-BE49-F238E27FC236}">
                <a16:creationId xmlns:a16="http://schemas.microsoft.com/office/drawing/2014/main" id="{A83CBDFB-9F52-4D77-B01E-E3D2F31885AC}"/>
              </a:ext>
            </a:extLst>
          </p:cNvPr>
          <p:cNvPicPr>
            <a:picLocks noChangeAspect="1"/>
          </p:cNvPicPr>
          <p:nvPr/>
        </p:nvPicPr>
        <p:blipFill>
          <a:blip r:embed="rId3"/>
          <a:stretch>
            <a:fillRect/>
          </a:stretch>
        </p:blipFill>
        <p:spPr>
          <a:xfrm>
            <a:off x="5567083" y="1191581"/>
            <a:ext cx="6104964" cy="4116251"/>
          </a:xfrm>
          <a:prstGeom prst="rect">
            <a:avLst/>
          </a:prstGeom>
        </p:spPr>
      </p:pic>
      <p:sp>
        <p:nvSpPr>
          <p:cNvPr id="3" name="Rectangle 2">
            <a:extLst>
              <a:ext uri="{FF2B5EF4-FFF2-40B4-BE49-F238E27FC236}">
                <a16:creationId xmlns:a16="http://schemas.microsoft.com/office/drawing/2014/main" id="{58719FA6-0B0B-4136-957F-BBDC84CCB0AD}"/>
              </a:ext>
            </a:extLst>
          </p:cNvPr>
          <p:cNvSpPr/>
          <p:nvPr/>
        </p:nvSpPr>
        <p:spPr>
          <a:xfrm>
            <a:off x="7821332" y="2032747"/>
            <a:ext cx="3147732" cy="96333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45814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474552"/>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Previously authorized CPT</a:t>
            </a:r>
          </a:p>
          <a:p>
            <a:r>
              <a:rPr lang="en-US" b="1" dirty="0"/>
              <a:t>or OPT</a:t>
            </a:r>
          </a:p>
        </p:txBody>
      </p:sp>
      <p:sp>
        <p:nvSpPr>
          <p:cNvPr id="20" name="Content Placeholder 2"/>
          <p:cNvSpPr txBox="1">
            <a:spLocks/>
          </p:cNvSpPr>
          <p:nvPr/>
        </p:nvSpPr>
        <p:spPr>
          <a:xfrm>
            <a:off x="596670" y="2597805"/>
            <a:ext cx="4592444" cy="3482191"/>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cs typeface="Calibri"/>
              </a:rPr>
              <a:t>Continue in the application and </a:t>
            </a:r>
            <a:r>
              <a:rPr lang="en-US" b="1" dirty="0">
                <a:cs typeface="Calibri"/>
              </a:rPr>
              <a:t>come back to this page</a:t>
            </a:r>
            <a:r>
              <a:rPr lang="en-US" dirty="0">
                <a:cs typeface="Calibri"/>
              </a:rPr>
              <a:t> after you have received </a:t>
            </a:r>
            <a:r>
              <a:rPr lang="en-US">
                <a:cs typeface="Calibri"/>
              </a:rPr>
              <a:t>your CPT screenshot from the ISSS office.</a:t>
            </a:r>
          </a:p>
        </p:txBody>
      </p:sp>
      <p:grpSp>
        <p:nvGrpSpPr>
          <p:cNvPr id="18" name="Group 17"/>
          <p:cNvGrpSpPr/>
          <p:nvPr/>
        </p:nvGrpSpPr>
        <p:grpSpPr>
          <a:xfrm>
            <a:off x="0" y="6242983"/>
            <a:ext cx="12195716" cy="615017"/>
            <a:chOff x="0" y="6242983"/>
            <a:chExt cx="12195716" cy="615017"/>
          </a:xfrm>
        </p:grpSpPr>
        <p:sp>
          <p:nvSpPr>
            <p:cNvPr id="21" name="Rectangle 20"/>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23" name="Rectangle 22"/>
            <p:cNvSpPr/>
            <p:nvPr/>
          </p:nvSpPr>
          <p:spPr>
            <a:xfrm>
              <a:off x="4861929" y="6242983"/>
              <a:ext cx="2473715" cy="615017"/>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2399369" y="6478187"/>
              <a:ext cx="2467208" cy="376780"/>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extBox 24"/>
            <p:cNvSpPr txBox="1"/>
            <p:nvPr/>
          </p:nvSpPr>
          <p:spPr>
            <a:xfrm>
              <a:off x="4854492" y="6357266"/>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26" name="Rectangle 25"/>
            <p:cNvSpPr/>
            <p:nvPr/>
          </p:nvSpPr>
          <p:spPr>
            <a:xfrm>
              <a:off x="7333785" y="6463334"/>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9800993" y="6467707"/>
              <a:ext cx="2394722" cy="390293"/>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p:cNvSpPr txBox="1"/>
            <p:nvPr/>
          </p:nvSpPr>
          <p:spPr>
            <a:xfrm>
              <a:off x="2402623" y="6488668"/>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29" name="TextBox 28"/>
            <p:cNvSpPr txBox="1"/>
            <p:nvPr/>
          </p:nvSpPr>
          <p:spPr>
            <a:xfrm>
              <a:off x="7329137" y="6486482"/>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30" name="TextBox 29"/>
            <p:cNvSpPr txBox="1"/>
            <p:nvPr/>
          </p:nvSpPr>
          <p:spPr>
            <a:xfrm>
              <a:off x="9800994" y="6469049"/>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pic>
        <p:nvPicPr>
          <p:cNvPr id="2" name="Picture 2" descr="Graphical user interface, text, application&#10;&#10;Description automatically generated">
            <a:extLst>
              <a:ext uri="{FF2B5EF4-FFF2-40B4-BE49-F238E27FC236}">
                <a16:creationId xmlns:a16="http://schemas.microsoft.com/office/drawing/2014/main" id="{0BC4D3E0-2AF0-401D-8077-522CCA4B9B59}"/>
              </a:ext>
            </a:extLst>
          </p:cNvPr>
          <p:cNvPicPr>
            <a:picLocks noChangeAspect="1"/>
          </p:cNvPicPr>
          <p:nvPr/>
        </p:nvPicPr>
        <p:blipFill>
          <a:blip r:embed="rId3"/>
          <a:stretch>
            <a:fillRect/>
          </a:stretch>
        </p:blipFill>
        <p:spPr>
          <a:xfrm>
            <a:off x="5683625" y="1410832"/>
            <a:ext cx="6104964" cy="3686714"/>
          </a:xfrm>
          <a:prstGeom prst="rect">
            <a:avLst/>
          </a:prstGeom>
        </p:spPr>
      </p:pic>
    </p:spTree>
    <p:extLst>
      <p:ext uri="{BB962C8B-B14F-4D97-AF65-F5344CB8AC3E}">
        <p14:creationId xmlns:p14="http://schemas.microsoft.com/office/powerpoint/2010/main" val="22145693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Form I-20</a:t>
            </a:r>
          </a:p>
        </p:txBody>
      </p:sp>
      <p:sp>
        <p:nvSpPr>
          <p:cNvPr id="20" name="Content Placeholder 2"/>
          <p:cNvSpPr txBox="1">
            <a:spLocks/>
          </p:cNvSpPr>
          <p:nvPr/>
        </p:nvSpPr>
        <p:spPr>
          <a:xfrm>
            <a:off x="596670" y="2167499"/>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dirty="0">
              <a:cs typeface="Calibri"/>
            </a:endParaRPr>
          </a:p>
          <a:p>
            <a:pPr marL="0" indent="0">
              <a:buNone/>
            </a:pPr>
            <a:endParaRPr lang="en-US" dirty="0">
              <a:cs typeface="Calibri"/>
            </a:endParaRPr>
          </a:p>
        </p:txBody>
      </p:sp>
      <p:grpSp>
        <p:nvGrpSpPr>
          <p:cNvPr id="18" name="Group 17"/>
          <p:cNvGrpSpPr/>
          <p:nvPr/>
        </p:nvGrpSpPr>
        <p:grpSpPr>
          <a:xfrm>
            <a:off x="0" y="6242983"/>
            <a:ext cx="12195716" cy="615017"/>
            <a:chOff x="0" y="6242983"/>
            <a:chExt cx="12195716" cy="615017"/>
          </a:xfrm>
        </p:grpSpPr>
        <p:sp>
          <p:nvSpPr>
            <p:cNvPr id="21" name="Rectangle 20"/>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23" name="Rectangle 22"/>
            <p:cNvSpPr/>
            <p:nvPr/>
          </p:nvSpPr>
          <p:spPr>
            <a:xfrm>
              <a:off x="4861929" y="6242983"/>
              <a:ext cx="2473715" cy="615017"/>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2399369" y="6478187"/>
              <a:ext cx="2467208" cy="376780"/>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extBox 24"/>
            <p:cNvSpPr txBox="1"/>
            <p:nvPr/>
          </p:nvSpPr>
          <p:spPr>
            <a:xfrm>
              <a:off x="4854492" y="6357266"/>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26" name="Rectangle 25"/>
            <p:cNvSpPr/>
            <p:nvPr/>
          </p:nvSpPr>
          <p:spPr>
            <a:xfrm>
              <a:off x="7333785" y="6463334"/>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9800993" y="6467707"/>
              <a:ext cx="2394722" cy="390293"/>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p:cNvSpPr txBox="1"/>
            <p:nvPr/>
          </p:nvSpPr>
          <p:spPr>
            <a:xfrm>
              <a:off x="2402623" y="6488668"/>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29" name="TextBox 28"/>
            <p:cNvSpPr txBox="1"/>
            <p:nvPr/>
          </p:nvSpPr>
          <p:spPr>
            <a:xfrm>
              <a:off x="7329137" y="6486482"/>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30" name="TextBox 29"/>
            <p:cNvSpPr txBox="1"/>
            <p:nvPr/>
          </p:nvSpPr>
          <p:spPr>
            <a:xfrm>
              <a:off x="9800994" y="6469049"/>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pic>
        <p:nvPicPr>
          <p:cNvPr id="2" name="Picture 2" descr="Graphical user interface, text, application&#10;&#10;Description automatically generated">
            <a:extLst>
              <a:ext uri="{FF2B5EF4-FFF2-40B4-BE49-F238E27FC236}">
                <a16:creationId xmlns:a16="http://schemas.microsoft.com/office/drawing/2014/main" id="{0E59CBEC-1C49-4CC9-BD8D-9E87884CA36B}"/>
              </a:ext>
            </a:extLst>
          </p:cNvPr>
          <p:cNvPicPr>
            <a:picLocks noChangeAspect="1"/>
          </p:cNvPicPr>
          <p:nvPr/>
        </p:nvPicPr>
        <p:blipFill>
          <a:blip r:embed="rId3"/>
          <a:stretch>
            <a:fillRect/>
          </a:stretch>
        </p:blipFill>
        <p:spPr>
          <a:xfrm>
            <a:off x="5602942" y="488248"/>
            <a:ext cx="6006352" cy="4258893"/>
          </a:xfrm>
          <a:prstGeom prst="rect">
            <a:avLst/>
          </a:prstGeom>
        </p:spPr>
      </p:pic>
      <p:pic>
        <p:nvPicPr>
          <p:cNvPr id="3" name="Picture 3">
            <a:extLst>
              <a:ext uri="{FF2B5EF4-FFF2-40B4-BE49-F238E27FC236}">
                <a16:creationId xmlns:a16="http://schemas.microsoft.com/office/drawing/2014/main" id="{E2992BFC-2656-40DE-B3DA-40A5C9A6182D}"/>
              </a:ext>
            </a:extLst>
          </p:cNvPr>
          <p:cNvPicPr>
            <a:picLocks noChangeAspect="1"/>
          </p:cNvPicPr>
          <p:nvPr/>
        </p:nvPicPr>
        <p:blipFill>
          <a:blip r:embed="rId4"/>
          <a:stretch>
            <a:fillRect/>
          </a:stretch>
        </p:blipFill>
        <p:spPr>
          <a:xfrm>
            <a:off x="7135906" y="5166937"/>
            <a:ext cx="3765176" cy="764432"/>
          </a:xfrm>
          <a:prstGeom prst="rect">
            <a:avLst/>
          </a:prstGeom>
        </p:spPr>
      </p:pic>
      <p:sp>
        <p:nvSpPr>
          <p:cNvPr id="4" name="Rectangle 3">
            <a:extLst>
              <a:ext uri="{FF2B5EF4-FFF2-40B4-BE49-F238E27FC236}">
                <a16:creationId xmlns:a16="http://schemas.microsoft.com/office/drawing/2014/main" id="{127067C0-E9EE-4A7F-8396-0C02DB9B7815}"/>
              </a:ext>
            </a:extLst>
          </p:cNvPr>
          <p:cNvSpPr/>
          <p:nvPr/>
        </p:nvSpPr>
        <p:spPr>
          <a:xfrm>
            <a:off x="7256555" y="5627593"/>
            <a:ext cx="3587002" cy="13858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ontent Placeholder 2"/>
          <p:cNvSpPr txBox="1">
            <a:spLocks/>
          </p:cNvSpPr>
          <p:nvPr/>
        </p:nvSpPr>
        <p:spPr>
          <a:xfrm>
            <a:off x="596670" y="1866528"/>
            <a:ext cx="4592444" cy="415189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cs typeface="Calibri"/>
              </a:rPr>
              <a:t>Continue in the application and</a:t>
            </a:r>
            <a:r>
              <a:rPr lang="en-US" b="1" dirty="0">
                <a:cs typeface="Calibri"/>
              </a:rPr>
              <a:t> come back to this page</a:t>
            </a:r>
            <a:r>
              <a:rPr lang="en-US" dirty="0">
                <a:cs typeface="Calibri"/>
              </a:rPr>
              <a:t> after you have received </a:t>
            </a:r>
            <a:r>
              <a:rPr lang="en-US">
                <a:cs typeface="Calibri"/>
              </a:rPr>
              <a:t>your OPT I-20 from the ISSS office.</a:t>
            </a:r>
          </a:p>
        </p:txBody>
      </p:sp>
    </p:spTree>
    <p:extLst>
      <p:ext uri="{BB962C8B-B14F-4D97-AF65-F5344CB8AC3E}">
        <p14:creationId xmlns:p14="http://schemas.microsoft.com/office/powerpoint/2010/main" val="7871207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Additional information</a:t>
            </a:r>
          </a:p>
        </p:txBody>
      </p:sp>
      <p:sp>
        <p:nvSpPr>
          <p:cNvPr id="20" name="Content Placeholder 2"/>
          <p:cNvSpPr txBox="1">
            <a:spLocks/>
          </p:cNvSpPr>
          <p:nvPr/>
        </p:nvSpPr>
        <p:spPr>
          <a:xfrm>
            <a:off x="596670" y="2044835"/>
            <a:ext cx="4592444" cy="3867673"/>
          </a:xfrm>
          <a:prstGeom prst="rect">
            <a:avLst/>
          </a:prstGeom>
        </p:spPr>
        <p:txBody>
          <a:bodyPr vert="horz" lIns="91440" tIns="45720" rIns="91440" bIns="45720" rtlCol="0" anchor="t">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Here you can add additional information for your application depending on your personal circumstances and anything that could affect your OPT.</a:t>
            </a:r>
            <a:endParaRPr lang="en-US"/>
          </a:p>
          <a:p>
            <a:r>
              <a:rPr lang="en-US" dirty="0">
                <a:cs typeface="Calibri" panose="020F0502020204030204"/>
              </a:rPr>
              <a:t>For example, if you entered the U.S. on a previous passport or if your F-1 visa is in the previous passport, we recommend adding your previous passport here.</a:t>
            </a:r>
          </a:p>
          <a:p>
            <a:r>
              <a:rPr lang="en-US" dirty="0"/>
              <a:t>We recommend talking to the ISSS office about the information you want to put here; however, the majority of students do not need to put anything here.</a:t>
            </a:r>
          </a:p>
        </p:txBody>
      </p:sp>
      <p:grpSp>
        <p:nvGrpSpPr>
          <p:cNvPr id="3" name="Group 2"/>
          <p:cNvGrpSpPr/>
          <p:nvPr/>
        </p:nvGrpSpPr>
        <p:grpSpPr>
          <a:xfrm>
            <a:off x="0" y="6247356"/>
            <a:ext cx="12195716" cy="610644"/>
            <a:chOff x="0" y="6247356"/>
            <a:chExt cx="12195716" cy="610644"/>
          </a:xfrm>
        </p:grpSpPr>
        <p:sp>
          <p:nvSpPr>
            <p:cNvPr id="17" name="Rectangle 16"/>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21" name="Rectangle 20"/>
            <p:cNvSpPr/>
            <p:nvPr/>
          </p:nvSpPr>
          <p:spPr>
            <a:xfrm>
              <a:off x="4861929" y="6484295"/>
              <a:ext cx="2473715" cy="373705"/>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p:cNvSpPr/>
            <p:nvPr/>
          </p:nvSpPr>
          <p:spPr>
            <a:xfrm>
              <a:off x="2399369" y="6478187"/>
              <a:ext cx="2467208" cy="376780"/>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Box 22"/>
            <p:cNvSpPr txBox="1"/>
            <p:nvPr/>
          </p:nvSpPr>
          <p:spPr>
            <a:xfrm>
              <a:off x="4877728" y="6485143"/>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24" name="Rectangle 23"/>
            <p:cNvSpPr/>
            <p:nvPr/>
          </p:nvSpPr>
          <p:spPr>
            <a:xfrm>
              <a:off x="7333785" y="6247356"/>
              <a:ext cx="2467208" cy="606271"/>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9800993" y="6467707"/>
              <a:ext cx="2394722" cy="390293"/>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extBox 25"/>
            <p:cNvSpPr txBox="1"/>
            <p:nvPr/>
          </p:nvSpPr>
          <p:spPr>
            <a:xfrm>
              <a:off x="2402623" y="6488668"/>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27" name="TextBox 26"/>
            <p:cNvSpPr txBox="1"/>
            <p:nvPr/>
          </p:nvSpPr>
          <p:spPr>
            <a:xfrm>
              <a:off x="7337039" y="6365825"/>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28" name="TextBox 27"/>
            <p:cNvSpPr txBox="1"/>
            <p:nvPr/>
          </p:nvSpPr>
          <p:spPr>
            <a:xfrm>
              <a:off x="9800994" y="6469049"/>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pic>
        <p:nvPicPr>
          <p:cNvPr id="29" name="Picture 28"/>
          <p:cNvPicPr>
            <a:picLocks noChangeAspect="1"/>
          </p:cNvPicPr>
          <p:nvPr/>
        </p:nvPicPr>
        <p:blipFill rotWithShape="1">
          <a:blip r:embed="rId3">
            <a:extLst>
              <a:ext uri="{28A0092B-C50C-407E-A947-70E740481C1C}">
                <a14:useLocalDpi xmlns:a14="http://schemas.microsoft.com/office/drawing/2010/main" val="0"/>
              </a:ext>
            </a:extLst>
          </a:blip>
          <a:srcRect l="35309" r="9338"/>
          <a:stretch/>
        </p:blipFill>
        <p:spPr>
          <a:xfrm>
            <a:off x="6668430" y="1815090"/>
            <a:ext cx="4817326" cy="3224880"/>
          </a:xfrm>
          <a:prstGeom prst="rect">
            <a:avLst/>
          </a:prstGeom>
        </p:spPr>
      </p:pic>
    </p:spTree>
    <p:extLst>
      <p:ext uri="{BB962C8B-B14F-4D97-AF65-F5344CB8AC3E}">
        <p14:creationId xmlns:p14="http://schemas.microsoft.com/office/powerpoint/2010/main" val="12313679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3993931" y="0"/>
            <a:ext cx="8198069" cy="6857999"/>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445938" y="0"/>
            <a:ext cx="3081033" cy="6858000"/>
          </a:xfrm>
        </p:spPr>
        <p:txBody>
          <a:bodyPr anchor="ctr">
            <a:noAutofit/>
          </a:bodyPr>
          <a:lstStyle/>
          <a:p>
            <a:pPr marL="0" indent="0">
              <a:buNone/>
            </a:pPr>
            <a:r>
              <a:rPr lang="en-US" sz="2000" b="1" dirty="0"/>
              <a:t>If you DO NOT have an account: </a:t>
            </a:r>
          </a:p>
          <a:p>
            <a:pPr marL="457200" indent="-457200">
              <a:buFont typeface="+mj-lt"/>
              <a:buAutoNum type="arabicPeriod"/>
            </a:pPr>
            <a:r>
              <a:rPr lang="en-US" sz="2000" dirty="0"/>
              <a:t>Create an account at </a:t>
            </a:r>
            <a:r>
              <a:rPr lang="en-US" sz="2000" dirty="0">
                <a:hlinkClick r:id="rId2"/>
              </a:rPr>
              <a:t>my.uscis.gov</a:t>
            </a:r>
            <a:r>
              <a:rPr lang="en-US" sz="2000" dirty="0"/>
              <a:t> until you reach this page.</a:t>
            </a:r>
          </a:p>
          <a:p>
            <a:pPr marL="457200" indent="-457200">
              <a:buFont typeface="+mj-lt"/>
              <a:buAutoNum type="arabicPeriod"/>
            </a:pPr>
            <a:r>
              <a:rPr lang="en-US" sz="2000" dirty="0"/>
              <a:t>Click on “File a form online”</a:t>
            </a:r>
          </a:p>
          <a:p>
            <a:pPr marL="457200" indent="-457200">
              <a:buFont typeface="+mj-lt"/>
              <a:buAutoNum type="arabicPeriod"/>
            </a:pPr>
            <a:endParaRPr lang="en-US" sz="2000" dirty="0"/>
          </a:p>
          <a:p>
            <a:pPr marL="0" indent="0">
              <a:buNone/>
            </a:pPr>
            <a:r>
              <a:rPr lang="en-US" sz="2000" b="1" dirty="0"/>
              <a:t>If you already have an account:</a:t>
            </a:r>
          </a:p>
          <a:p>
            <a:pPr marL="457200" indent="-457200">
              <a:buFont typeface="+mj-lt"/>
              <a:buAutoNum type="arabicPeriod"/>
            </a:pPr>
            <a:r>
              <a:rPr lang="en-US" sz="2000" dirty="0"/>
              <a:t>Login at </a:t>
            </a:r>
            <a:r>
              <a:rPr lang="en-US" sz="2000" dirty="0">
                <a:hlinkClick r:id="rId2"/>
              </a:rPr>
              <a:t>my.uscis.gov</a:t>
            </a:r>
            <a:r>
              <a:rPr lang="en-US" sz="2000" dirty="0"/>
              <a:t> </a:t>
            </a:r>
          </a:p>
          <a:p>
            <a:pPr marL="457200" indent="-457200">
              <a:buFont typeface="+mj-lt"/>
              <a:buAutoNum type="arabicPeriod"/>
            </a:pPr>
            <a:r>
              <a:rPr lang="en-US" sz="2000" dirty="0"/>
              <a:t>Click on “File a form online”</a:t>
            </a:r>
          </a:p>
        </p:txBody>
      </p:sp>
      <p:pic>
        <p:nvPicPr>
          <p:cNvPr id="19"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98318" y="1470527"/>
            <a:ext cx="6989294" cy="3916943"/>
          </a:xfrm>
          <a:prstGeom prst="rect">
            <a:avLst/>
          </a:prstGeom>
        </p:spPr>
      </p:pic>
      <p:sp>
        <p:nvSpPr>
          <p:cNvPr id="21" name="Rectangle 20"/>
          <p:cNvSpPr/>
          <p:nvPr/>
        </p:nvSpPr>
        <p:spPr>
          <a:xfrm>
            <a:off x="6634976" y="3600450"/>
            <a:ext cx="1428369" cy="143394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378874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Review your application</a:t>
            </a:r>
          </a:p>
        </p:txBody>
      </p:sp>
      <p:sp>
        <p:nvSpPr>
          <p:cNvPr id="20" name="Content Placeholder 2"/>
          <p:cNvSpPr txBox="1">
            <a:spLocks/>
          </p:cNvSpPr>
          <p:nvPr/>
        </p:nvSpPr>
        <p:spPr>
          <a:xfrm>
            <a:off x="596670" y="2044835"/>
            <a:ext cx="4532891" cy="38676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Read over all of the information provided on this page of the application.</a:t>
            </a:r>
          </a:p>
          <a:p>
            <a:r>
              <a:rPr lang="en-US" dirty="0"/>
              <a:t>If there are alerts or warnings, be sure to go back and fix those.</a:t>
            </a: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3146" r="7142"/>
          <a:stretch/>
        </p:blipFill>
        <p:spPr>
          <a:xfrm>
            <a:off x="5740177" y="506620"/>
            <a:ext cx="5932449" cy="5352585"/>
          </a:xfrm>
          <a:prstGeom prst="rect">
            <a:avLst/>
          </a:prstGeom>
        </p:spPr>
      </p:pic>
      <p:grpSp>
        <p:nvGrpSpPr>
          <p:cNvPr id="29" name="Group 28"/>
          <p:cNvGrpSpPr/>
          <p:nvPr/>
        </p:nvGrpSpPr>
        <p:grpSpPr>
          <a:xfrm>
            <a:off x="0" y="6249543"/>
            <a:ext cx="12202222" cy="611888"/>
            <a:chOff x="0" y="6249543"/>
            <a:chExt cx="12202222" cy="611888"/>
          </a:xfrm>
        </p:grpSpPr>
        <p:sp>
          <p:nvSpPr>
            <p:cNvPr id="30" name="Rectangle 29"/>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extBox 30"/>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32" name="Rectangle 31"/>
            <p:cNvSpPr/>
            <p:nvPr/>
          </p:nvSpPr>
          <p:spPr>
            <a:xfrm>
              <a:off x="4861929" y="6484295"/>
              <a:ext cx="2473715" cy="373705"/>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2399369" y="6478187"/>
              <a:ext cx="2467208" cy="376780"/>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p:cNvSpPr txBox="1"/>
            <p:nvPr/>
          </p:nvSpPr>
          <p:spPr>
            <a:xfrm>
              <a:off x="4877728" y="6485143"/>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35" name="Rectangle 34"/>
            <p:cNvSpPr/>
            <p:nvPr/>
          </p:nvSpPr>
          <p:spPr>
            <a:xfrm>
              <a:off x="7333785" y="6478187"/>
              <a:ext cx="2467208" cy="375440"/>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p:cNvSpPr/>
            <p:nvPr/>
          </p:nvSpPr>
          <p:spPr>
            <a:xfrm>
              <a:off x="9800993" y="6249543"/>
              <a:ext cx="2394722" cy="608458"/>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TextBox 36"/>
            <p:cNvSpPr txBox="1"/>
            <p:nvPr/>
          </p:nvSpPr>
          <p:spPr>
            <a:xfrm>
              <a:off x="2402623" y="6488668"/>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38" name="TextBox 37"/>
            <p:cNvSpPr txBox="1"/>
            <p:nvPr/>
          </p:nvSpPr>
          <p:spPr>
            <a:xfrm>
              <a:off x="7348653" y="6492099"/>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39" name="TextBox 38"/>
            <p:cNvSpPr txBox="1"/>
            <p:nvPr/>
          </p:nvSpPr>
          <p:spPr>
            <a:xfrm>
              <a:off x="9807500" y="6365825"/>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spTree>
    <p:extLst>
      <p:ext uri="{BB962C8B-B14F-4D97-AF65-F5344CB8AC3E}">
        <p14:creationId xmlns:p14="http://schemas.microsoft.com/office/powerpoint/2010/main" val="14311428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Your application summary</a:t>
            </a:r>
          </a:p>
        </p:txBody>
      </p:sp>
      <p:sp>
        <p:nvSpPr>
          <p:cNvPr id="20" name="Content Placeholder 2"/>
          <p:cNvSpPr txBox="1">
            <a:spLocks/>
          </p:cNvSpPr>
          <p:nvPr/>
        </p:nvSpPr>
        <p:spPr>
          <a:xfrm>
            <a:off x="596670" y="2044835"/>
            <a:ext cx="4592444" cy="38676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Please review your responses to your I-765</a:t>
            </a:r>
          </a:p>
          <a:p>
            <a:r>
              <a:rPr lang="en-US" dirty="0"/>
              <a:t>Once you have done so, click on “View draft snapshot”</a:t>
            </a:r>
          </a:p>
          <a:p>
            <a:r>
              <a:rPr lang="en-US" dirty="0"/>
              <a:t>This will download a version of the I-765 that you should submit with your </a:t>
            </a:r>
            <a:r>
              <a:rPr lang="en-US" dirty="0">
                <a:hlinkClick r:id="rId3"/>
              </a:rPr>
              <a:t>E-form</a:t>
            </a:r>
            <a:r>
              <a:rPr lang="en-US" dirty="0"/>
              <a:t> for your OPT I-20.</a:t>
            </a:r>
          </a:p>
        </p:txBody>
      </p:sp>
      <p:grpSp>
        <p:nvGrpSpPr>
          <p:cNvPr id="29" name="Group 28"/>
          <p:cNvGrpSpPr/>
          <p:nvPr/>
        </p:nvGrpSpPr>
        <p:grpSpPr>
          <a:xfrm>
            <a:off x="0" y="6249543"/>
            <a:ext cx="12202222" cy="611888"/>
            <a:chOff x="0" y="6249543"/>
            <a:chExt cx="12202222" cy="611888"/>
          </a:xfrm>
        </p:grpSpPr>
        <p:sp>
          <p:nvSpPr>
            <p:cNvPr id="30" name="Rectangle 29"/>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extBox 30"/>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32" name="Rectangle 31"/>
            <p:cNvSpPr/>
            <p:nvPr/>
          </p:nvSpPr>
          <p:spPr>
            <a:xfrm>
              <a:off x="4861929" y="6484295"/>
              <a:ext cx="2473715" cy="373705"/>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2399369" y="6478187"/>
              <a:ext cx="2467208" cy="376780"/>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p:cNvSpPr txBox="1"/>
            <p:nvPr/>
          </p:nvSpPr>
          <p:spPr>
            <a:xfrm>
              <a:off x="4877728" y="6485143"/>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35" name="Rectangle 34"/>
            <p:cNvSpPr/>
            <p:nvPr/>
          </p:nvSpPr>
          <p:spPr>
            <a:xfrm>
              <a:off x="7333785" y="6478187"/>
              <a:ext cx="2467208" cy="375440"/>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p:cNvSpPr/>
            <p:nvPr/>
          </p:nvSpPr>
          <p:spPr>
            <a:xfrm>
              <a:off x="9800993" y="6249543"/>
              <a:ext cx="2394722" cy="608458"/>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TextBox 36"/>
            <p:cNvSpPr txBox="1"/>
            <p:nvPr/>
          </p:nvSpPr>
          <p:spPr>
            <a:xfrm>
              <a:off x="2402623" y="6488668"/>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38" name="TextBox 37"/>
            <p:cNvSpPr txBox="1"/>
            <p:nvPr/>
          </p:nvSpPr>
          <p:spPr>
            <a:xfrm>
              <a:off x="7348653" y="6492099"/>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39" name="TextBox 38"/>
            <p:cNvSpPr txBox="1"/>
            <p:nvPr/>
          </p:nvSpPr>
          <p:spPr>
            <a:xfrm>
              <a:off x="9807500" y="6365825"/>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pic>
        <p:nvPicPr>
          <p:cNvPr id="40" name="Picture 39"/>
          <p:cNvPicPr>
            <a:picLocks noChangeAspect="1"/>
          </p:cNvPicPr>
          <p:nvPr/>
        </p:nvPicPr>
        <p:blipFill rotWithShape="1">
          <a:blip r:embed="rId4">
            <a:extLst>
              <a:ext uri="{28A0092B-C50C-407E-A947-70E740481C1C}">
                <a14:useLocalDpi xmlns:a14="http://schemas.microsoft.com/office/drawing/2010/main" val="0"/>
              </a:ext>
            </a:extLst>
          </a:blip>
          <a:srcRect l="2645" r="5555"/>
          <a:stretch/>
        </p:blipFill>
        <p:spPr>
          <a:xfrm>
            <a:off x="5425534" y="1626490"/>
            <a:ext cx="6322741" cy="3446726"/>
          </a:xfrm>
          <a:prstGeom prst="rect">
            <a:avLst/>
          </a:prstGeom>
        </p:spPr>
      </p:pic>
      <p:sp>
        <p:nvSpPr>
          <p:cNvPr id="17" name="Rectangle 16">
            <a:extLst>
              <a:ext uri="{FF2B5EF4-FFF2-40B4-BE49-F238E27FC236}">
                <a16:creationId xmlns:a16="http://schemas.microsoft.com/office/drawing/2014/main" id="{58719FA6-0B0B-4136-957F-BBDC84CCB0AD}"/>
              </a:ext>
            </a:extLst>
          </p:cNvPr>
          <p:cNvSpPr/>
          <p:nvPr/>
        </p:nvSpPr>
        <p:spPr>
          <a:xfrm>
            <a:off x="7343210" y="3559126"/>
            <a:ext cx="1205258" cy="21805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6758863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12192000" cy="1527717"/>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67057" y="2192833"/>
            <a:ext cx="11048920" cy="247451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571500" indent="-571500">
              <a:buFont typeface="Arial"/>
              <a:buChar char="•"/>
            </a:pPr>
            <a:r>
              <a:rPr lang="en-US" b="1" u="sng" dirty="0"/>
              <a:t>Do NOT continue the online I-765 application </a:t>
            </a:r>
            <a:r>
              <a:rPr lang="en-US" b="1" u="sng"/>
              <a:t>until you have received your OPT I-20</a:t>
            </a:r>
            <a:endParaRPr lang="en-US"/>
          </a:p>
          <a:p>
            <a:pPr marL="571500" indent="-571500">
              <a:buFont typeface="Arial"/>
              <a:buChar char="•"/>
            </a:pPr>
            <a:r>
              <a:rPr lang="en-US" b="1" u="sng">
                <a:cs typeface="Calibri Light"/>
              </a:rPr>
              <a:t>Now go to </a:t>
            </a:r>
            <a:r>
              <a:rPr lang="en-US" dirty="0">
                <a:ea typeface="+mj-lt"/>
                <a:cs typeface="+mj-lt"/>
                <a:hlinkClick r:id="rId3"/>
              </a:rPr>
              <a:t>ist.byu.edu </a:t>
            </a:r>
            <a:r>
              <a:rPr lang="en-US" b="1" u="sng">
                <a:cs typeface="Calibri Light"/>
              </a:rPr>
              <a:t>to get your OPT I-20</a:t>
            </a:r>
            <a:endParaRPr lang="en-US" b="1" u="sng" dirty="0">
              <a:cs typeface="Calibri Light"/>
            </a:endParaRPr>
          </a:p>
        </p:txBody>
      </p:sp>
      <p:sp>
        <p:nvSpPr>
          <p:cNvPr id="20" name="Content Placeholder 2"/>
          <p:cNvSpPr txBox="1">
            <a:spLocks/>
          </p:cNvSpPr>
          <p:nvPr/>
        </p:nvSpPr>
        <p:spPr>
          <a:xfrm>
            <a:off x="596669" y="2441660"/>
            <a:ext cx="10264619" cy="38676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dirty="0"/>
          </a:p>
        </p:txBody>
      </p:sp>
      <p:sp>
        <p:nvSpPr>
          <p:cNvPr id="6" name="Rectangle 5"/>
          <p:cNvSpPr/>
          <p:nvPr/>
        </p:nvSpPr>
        <p:spPr>
          <a:xfrm>
            <a:off x="0" y="5330283"/>
            <a:ext cx="12192000" cy="1527717"/>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5033301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0" y="0"/>
            <a:ext cx="12192000" cy="1906859"/>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69" y="248029"/>
            <a:ext cx="6796589"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solidFill>
                  <a:schemeClr val="bg1"/>
                </a:solidFill>
              </a:rPr>
              <a:t>Submit the OPT I-20 E-form</a:t>
            </a:r>
          </a:p>
        </p:txBody>
      </p:sp>
      <p:sp>
        <p:nvSpPr>
          <p:cNvPr id="20" name="Content Placeholder 2"/>
          <p:cNvSpPr txBox="1">
            <a:spLocks/>
          </p:cNvSpPr>
          <p:nvPr/>
        </p:nvSpPr>
        <p:spPr>
          <a:xfrm>
            <a:off x="704246" y="2522342"/>
            <a:ext cx="10721820" cy="3867673"/>
          </a:xfrm>
          <a:prstGeom prst="rect">
            <a:avLst/>
          </a:prstGeom>
        </p:spPr>
        <p:txBody>
          <a:bodyPr vert="horz" lIns="91440" tIns="45720" rIns="91440" bIns="45720" rtlCol="0" anchor="t">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i="1" dirty="0">
                <a:ea typeface="+mn-lt"/>
                <a:cs typeface="+mn-lt"/>
              </a:rPr>
              <a:t>IMPORTANT: Your I-765 application may be submitted up to </a:t>
            </a:r>
            <a:r>
              <a:rPr lang="en-US" b="1" i="1" dirty="0">
                <a:ea typeface="+mn-lt"/>
                <a:cs typeface="+mn-lt"/>
              </a:rPr>
              <a:t>90</a:t>
            </a:r>
            <a:r>
              <a:rPr lang="en-US" i="1" dirty="0">
                <a:ea typeface="+mn-lt"/>
                <a:cs typeface="+mn-lt"/>
              </a:rPr>
              <a:t> days before you graduate but must be </a:t>
            </a:r>
            <a:r>
              <a:rPr lang="en-US" b="1" i="1" dirty="0">
                <a:ea typeface="+mn-lt"/>
                <a:cs typeface="+mn-lt"/>
              </a:rPr>
              <a:t>received </a:t>
            </a:r>
            <a:r>
              <a:rPr lang="en-US" i="1" dirty="0">
                <a:ea typeface="+mn-lt"/>
                <a:cs typeface="+mn-lt"/>
              </a:rPr>
              <a:t>by USCIS no later than 60 days after you graduate.</a:t>
            </a:r>
            <a:endParaRPr lang="en-US" dirty="0"/>
          </a:p>
          <a:p>
            <a:pPr marL="0" indent="0">
              <a:buNone/>
            </a:pPr>
            <a:endParaRPr lang="en-US" i="1" dirty="0"/>
          </a:p>
          <a:p>
            <a:pPr marL="0" indent="0">
              <a:buNone/>
            </a:pPr>
            <a:r>
              <a:rPr lang="en-US" dirty="0"/>
              <a:t>You will need to upload the following on the </a:t>
            </a:r>
            <a:r>
              <a:rPr lang="en-US" dirty="0">
                <a:hlinkClick r:id="rId3"/>
              </a:rPr>
              <a:t>E-forms</a:t>
            </a:r>
            <a:r>
              <a:rPr lang="en-US" dirty="0"/>
              <a:t> website under "OPT I-20 Request":</a:t>
            </a:r>
            <a:endParaRPr lang="en-US">
              <a:cs typeface="Calibri"/>
            </a:endParaRPr>
          </a:p>
          <a:p>
            <a:r>
              <a:rPr lang="en-US" dirty="0"/>
              <a:t>I-765 draft for us to review</a:t>
            </a:r>
          </a:p>
          <a:p>
            <a:r>
              <a:rPr lang="en-US" dirty="0"/>
              <a:t>Signed letter from your academic department confirming your major and expected graduation date, or in the case of </a:t>
            </a:r>
            <a:r>
              <a:rPr lang="en-US" b="1" dirty="0"/>
              <a:t>graduate students</a:t>
            </a:r>
            <a:r>
              <a:rPr lang="en-US" dirty="0"/>
              <a:t>, confirming when all coursework will be completed (if thesis or dissertation is required). This means that you can still have thesis or dissertation credits remaining and apply for OPT.</a:t>
            </a:r>
          </a:p>
        </p:txBody>
      </p:sp>
    </p:spTree>
    <p:extLst>
      <p:ext uri="{BB962C8B-B14F-4D97-AF65-F5344CB8AC3E}">
        <p14:creationId xmlns:p14="http://schemas.microsoft.com/office/powerpoint/2010/main" val="46512460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12192000" cy="1906859"/>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69" y="248029"/>
            <a:ext cx="8190492"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solidFill>
                  <a:schemeClr val="bg1"/>
                </a:solidFill>
              </a:rPr>
              <a:t>After you receive your OPT I-20…</a:t>
            </a:r>
          </a:p>
        </p:txBody>
      </p:sp>
      <p:sp>
        <p:nvSpPr>
          <p:cNvPr id="20" name="Content Placeholder 2"/>
          <p:cNvSpPr txBox="1">
            <a:spLocks/>
          </p:cNvSpPr>
          <p:nvPr/>
        </p:nvSpPr>
        <p:spPr>
          <a:xfrm>
            <a:off x="964222" y="2495448"/>
            <a:ext cx="10264619"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ea typeface="+mn-lt"/>
                <a:cs typeface="+mn-lt"/>
              </a:rPr>
              <a:t>Submit</a:t>
            </a:r>
            <a:r>
              <a:rPr lang="en-US" dirty="0"/>
              <a:t> your I-765 application soon so that </a:t>
            </a:r>
            <a:r>
              <a:rPr lang="en-US" b="1" dirty="0"/>
              <a:t>USCIS receives your application within 30 days of your OPT I-20 being issued</a:t>
            </a:r>
            <a:r>
              <a:rPr lang="en-US" dirty="0"/>
              <a:t> by your advisor. </a:t>
            </a:r>
            <a:endParaRPr lang="en-US" dirty="0">
              <a:cs typeface="Calibri"/>
            </a:endParaRPr>
          </a:p>
          <a:p>
            <a:pPr marL="0" indent="0">
              <a:buNone/>
            </a:pPr>
            <a:r>
              <a:rPr lang="en-US" dirty="0"/>
              <a:t>Also, make sure to return to the following pages in your I-765 application BEFORE submitting...(next slides)</a:t>
            </a:r>
            <a:endParaRPr lang="en-US" dirty="0">
              <a:cs typeface="Calibri"/>
            </a:endParaRPr>
          </a:p>
          <a:p>
            <a:pPr marL="0" indent="0">
              <a:buNone/>
            </a:pPr>
            <a:endParaRPr lang="en-US" dirty="0"/>
          </a:p>
        </p:txBody>
      </p:sp>
    </p:spTree>
    <p:extLst>
      <p:ext uri="{BB962C8B-B14F-4D97-AF65-F5344CB8AC3E}">
        <p14:creationId xmlns:p14="http://schemas.microsoft.com/office/powerpoint/2010/main" val="111232987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474552"/>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Previously authorized CPT</a:t>
            </a:r>
          </a:p>
          <a:p>
            <a:r>
              <a:rPr lang="en-US" b="1" dirty="0"/>
              <a:t>or OPT</a:t>
            </a:r>
          </a:p>
        </p:txBody>
      </p:sp>
      <p:sp>
        <p:nvSpPr>
          <p:cNvPr id="20" name="Content Placeholder 2"/>
          <p:cNvSpPr txBox="1">
            <a:spLocks/>
          </p:cNvSpPr>
          <p:nvPr/>
        </p:nvSpPr>
        <p:spPr>
          <a:xfrm>
            <a:off x="596670" y="2597805"/>
            <a:ext cx="4592444" cy="3482191"/>
          </a:xfrm>
          <a:prstGeom prst="rect">
            <a:avLst/>
          </a:prstGeom>
        </p:spPr>
        <p:txBody>
          <a:bodyPr vert="horz" lIns="91440" tIns="45720" rIns="91440" bIns="45720" rtlCol="0" anchor="t">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b="1" u="sng" dirty="0"/>
              <a:t>Return to this page!</a:t>
            </a:r>
          </a:p>
          <a:p>
            <a:r>
              <a:rPr lang="en-US" dirty="0"/>
              <a:t>Upload the "CPT screenshot" you received from our office when you picked up your OPT I-20. </a:t>
            </a:r>
            <a:endParaRPr lang="en-US" dirty="0">
              <a:cs typeface="Calibri"/>
            </a:endParaRPr>
          </a:p>
          <a:p>
            <a:r>
              <a:rPr lang="en-US" dirty="0">
                <a:cs typeface="Calibri"/>
              </a:rPr>
              <a:t>Even if you have not done CPT or OPT before, we recommend uploading this form.</a:t>
            </a:r>
          </a:p>
        </p:txBody>
      </p:sp>
      <p:grpSp>
        <p:nvGrpSpPr>
          <p:cNvPr id="18" name="Group 17"/>
          <p:cNvGrpSpPr/>
          <p:nvPr/>
        </p:nvGrpSpPr>
        <p:grpSpPr>
          <a:xfrm>
            <a:off x="0" y="6242983"/>
            <a:ext cx="12195716" cy="615017"/>
            <a:chOff x="0" y="6242983"/>
            <a:chExt cx="12195716" cy="615017"/>
          </a:xfrm>
        </p:grpSpPr>
        <p:sp>
          <p:nvSpPr>
            <p:cNvPr id="21" name="Rectangle 20"/>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23" name="Rectangle 22"/>
            <p:cNvSpPr/>
            <p:nvPr/>
          </p:nvSpPr>
          <p:spPr>
            <a:xfrm>
              <a:off x="4861929" y="6242983"/>
              <a:ext cx="2473715" cy="615017"/>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2399369" y="6478187"/>
              <a:ext cx="2467208" cy="376780"/>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extBox 24"/>
            <p:cNvSpPr txBox="1"/>
            <p:nvPr/>
          </p:nvSpPr>
          <p:spPr>
            <a:xfrm>
              <a:off x="4854492" y="6357266"/>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26" name="Rectangle 25"/>
            <p:cNvSpPr/>
            <p:nvPr/>
          </p:nvSpPr>
          <p:spPr>
            <a:xfrm>
              <a:off x="7333785" y="6463334"/>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9800993" y="6467707"/>
              <a:ext cx="2394722" cy="390293"/>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p:cNvSpPr txBox="1"/>
            <p:nvPr/>
          </p:nvSpPr>
          <p:spPr>
            <a:xfrm>
              <a:off x="2402623" y="6488668"/>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29" name="TextBox 28"/>
            <p:cNvSpPr txBox="1"/>
            <p:nvPr/>
          </p:nvSpPr>
          <p:spPr>
            <a:xfrm>
              <a:off x="7329137" y="6486482"/>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30" name="TextBox 29"/>
            <p:cNvSpPr txBox="1"/>
            <p:nvPr/>
          </p:nvSpPr>
          <p:spPr>
            <a:xfrm>
              <a:off x="9800994" y="6469049"/>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pic>
        <p:nvPicPr>
          <p:cNvPr id="2" name="Picture 2" descr="Graphical user interface, text, application&#10;&#10;Description automatically generated">
            <a:extLst>
              <a:ext uri="{FF2B5EF4-FFF2-40B4-BE49-F238E27FC236}">
                <a16:creationId xmlns:a16="http://schemas.microsoft.com/office/drawing/2014/main" id="{0BC4D3E0-2AF0-401D-8077-522CCA4B9B59}"/>
              </a:ext>
            </a:extLst>
          </p:cNvPr>
          <p:cNvPicPr>
            <a:picLocks noChangeAspect="1"/>
          </p:cNvPicPr>
          <p:nvPr/>
        </p:nvPicPr>
        <p:blipFill>
          <a:blip r:embed="rId3"/>
          <a:stretch>
            <a:fillRect/>
          </a:stretch>
        </p:blipFill>
        <p:spPr>
          <a:xfrm>
            <a:off x="5683625" y="1410832"/>
            <a:ext cx="6104964" cy="3686714"/>
          </a:xfrm>
          <a:prstGeom prst="rect">
            <a:avLst/>
          </a:prstGeom>
        </p:spPr>
      </p:pic>
    </p:spTree>
    <p:extLst>
      <p:ext uri="{BB962C8B-B14F-4D97-AF65-F5344CB8AC3E}">
        <p14:creationId xmlns:p14="http://schemas.microsoft.com/office/powerpoint/2010/main" val="288953406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Form I-20</a:t>
            </a:r>
          </a:p>
        </p:txBody>
      </p:sp>
      <p:sp>
        <p:nvSpPr>
          <p:cNvPr id="20" name="Content Placeholder 2"/>
          <p:cNvSpPr txBox="1">
            <a:spLocks/>
          </p:cNvSpPr>
          <p:nvPr/>
        </p:nvSpPr>
        <p:spPr>
          <a:xfrm>
            <a:off x="596670" y="2167499"/>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dirty="0">
              <a:cs typeface="Calibri"/>
            </a:endParaRPr>
          </a:p>
          <a:p>
            <a:pPr marL="0" indent="0">
              <a:buNone/>
            </a:pPr>
            <a:endParaRPr lang="en-US" dirty="0">
              <a:cs typeface="Calibri"/>
            </a:endParaRPr>
          </a:p>
        </p:txBody>
      </p:sp>
      <p:grpSp>
        <p:nvGrpSpPr>
          <p:cNvPr id="18" name="Group 17"/>
          <p:cNvGrpSpPr/>
          <p:nvPr/>
        </p:nvGrpSpPr>
        <p:grpSpPr>
          <a:xfrm>
            <a:off x="0" y="6242983"/>
            <a:ext cx="12195716" cy="615017"/>
            <a:chOff x="0" y="6242983"/>
            <a:chExt cx="12195716" cy="615017"/>
          </a:xfrm>
        </p:grpSpPr>
        <p:sp>
          <p:nvSpPr>
            <p:cNvPr id="21" name="Rectangle 20"/>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23" name="Rectangle 22"/>
            <p:cNvSpPr/>
            <p:nvPr/>
          </p:nvSpPr>
          <p:spPr>
            <a:xfrm>
              <a:off x="4861929" y="6242983"/>
              <a:ext cx="2473715" cy="615017"/>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2399369" y="6478187"/>
              <a:ext cx="2467208" cy="376780"/>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extBox 24"/>
            <p:cNvSpPr txBox="1"/>
            <p:nvPr/>
          </p:nvSpPr>
          <p:spPr>
            <a:xfrm>
              <a:off x="4854492" y="6357266"/>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26" name="Rectangle 25"/>
            <p:cNvSpPr/>
            <p:nvPr/>
          </p:nvSpPr>
          <p:spPr>
            <a:xfrm>
              <a:off x="7333785" y="6463334"/>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9800993" y="6467707"/>
              <a:ext cx="2394722" cy="390293"/>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p:cNvSpPr txBox="1"/>
            <p:nvPr/>
          </p:nvSpPr>
          <p:spPr>
            <a:xfrm>
              <a:off x="2402623" y="6488668"/>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29" name="TextBox 28"/>
            <p:cNvSpPr txBox="1"/>
            <p:nvPr/>
          </p:nvSpPr>
          <p:spPr>
            <a:xfrm>
              <a:off x="7329137" y="6486482"/>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30" name="TextBox 29"/>
            <p:cNvSpPr txBox="1"/>
            <p:nvPr/>
          </p:nvSpPr>
          <p:spPr>
            <a:xfrm>
              <a:off x="9800994" y="6469049"/>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pic>
        <p:nvPicPr>
          <p:cNvPr id="2" name="Picture 2" descr="Graphical user interface, text, application&#10;&#10;Description automatically generated">
            <a:extLst>
              <a:ext uri="{FF2B5EF4-FFF2-40B4-BE49-F238E27FC236}">
                <a16:creationId xmlns:a16="http://schemas.microsoft.com/office/drawing/2014/main" id="{0E59CBEC-1C49-4CC9-BD8D-9E87884CA36B}"/>
              </a:ext>
            </a:extLst>
          </p:cNvPr>
          <p:cNvPicPr>
            <a:picLocks noChangeAspect="1"/>
          </p:cNvPicPr>
          <p:nvPr/>
        </p:nvPicPr>
        <p:blipFill>
          <a:blip r:embed="rId3"/>
          <a:stretch>
            <a:fillRect/>
          </a:stretch>
        </p:blipFill>
        <p:spPr>
          <a:xfrm>
            <a:off x="5602942" y="488248"/>
            <a:ext cx="6006352" cy="4258893"/>
          </a:xfrm>
          <a:prstGeom prst="rect">
            <a:avLst/>
          </a:prstGeom>
        </p:spPr>
      </p:pic>
      <p:pic>
        <p:nvPicPr>
          <p:cNvPr id="3" name="Picture 3">
            <a:extLst>
              <a:ext uri="{FF2B5EF4-FFF2-40B4-BE49-F238E27FC236}">
                <a16:creationId xmlns:a16="http://schemas.microsoft.com/office/drawing/2014/main" id="{E2992BFC-2656-40DE-B3DA-40A5C9A6182D}"/>
              </a:ext>
            </a:extLst>
          </p:cNvPr>
          <p:cNvPicPr>
            <a:picLocks noChangeAspect="1"/>
          </p:cNvPicPr>
          <p:nvPr/>
        </p:nvPicPr>
        <p:blipFill>
          <a:blip r:embed="rId4"/>
          <a:stretch>
            <a:fillRect/>
          </a:stretch>
        </p:blipFill>
        <p:spPr>
          <a:xfrm>
            <a:off x="7135906" y="5166937"/>
            <a:ext cx="3765176" cy="764432"/>
          </a:xfrm>
          <a:prstGeom prst="rect">
            <a:avLst/>
          </a:prstGeom>
        </p:spPr>
      </p:pic>
      <p:sp>
        <p:nvSpPr>
          <p:cNvPr id="4" name="Rectangle 3">
            <a:extLst>
              <a:ext uri="{FF2B5EF4-FFF2-40B4-BE49-F238E27FC236}">
                <a16:creationId xmlns:a16="http://schemas.microsoft.com/office/drawing/2014/main" id="{127067C0-E9EE-4A7F-8396-0C02DB9B7815}"/>
              </a:ext>
            </a:extLst>
          </p:cNvPr>
          <p:cNvSpPr/>
          <p:nvPr/>
        </p:nvSpPr>
        <p:spPr>
          <a:xfrm>
            <a:off x="7256555" y="5627593"/>
            <a:ext cx="3587002" cy="13858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ontent Placeholder 2"/>
          <p:cNvSpPr txBox="1">
            <a:spLocks/>
          </p:cNvSpPr>
          <p:nvPr/>
        </p:nvSpPr>
        <p:spPr>
          <a:xfrm>
            <a:off x="596670" y="1866528"/>
            <a:ext cx="4592444" cy="415189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b="1" u="sng" dirty="0"/>
              <a:t>Return to this page!</a:t>
            </a:r>
          </a:p>
          <a:p>
            <a:r>
              <a:rPr lang="en-US" dirty="0"/>
              <a:t>Make sure the I-20 you upload has a REQUESTED Post-completion OPT on page 2 under the Employment Authorizations section (see image to the right).</a:t>
            </a:r>
            <a:endParaRPr lang="en-US" dirty="0">
              <a:cs typeface="Calibri"/>
            </a:endParaRPr>
          </a:p>
        </p:txBody>
      </p:sp>
    </p:spTree>
    <p:extLst>
      <p:ext uri="{BB962C8B-B14F-4D97-AF65-F5344CB8AC3E}">
        <p14:creationId xmlns:p14="http://schemas.microsoft.com/office/powerpoint/2010/main" val="396360366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Your statement</a:t>
            </a:r>
          </a:p>
        </p:txBody>
      </p:sp>
      <p:sp>
        <p:nvSpPr>
          <p:cNvPr id="20" name="Content Placeholder 2"/>
          <p:cNvSpPr txBox="1">
            <a:spLocks/>
          </p:cNvSpPr>
          <p:nvPr/>
        </p:nvSpPr>
        <p:spPr>
          <a:xfrm>
            <a:off x="596670" y="2044835"/>
            <a:ext cx="4592444" cy="38676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Please read this statement and check the box if you agree with it.</a:t>
            </a:r>
          </a:p>
        </p:txBody>
      </p:sp>
      <p:grpSp>
        <p:nvGrpSpPr>
          <p:cNvPr id="29" name="Group 28"/>
          <p:cNvGrpSpPr/>
          <p:nvPr/>
        </p:nvGrpSpPr>
        <p:grpSpPr>
          <a:xfrm>
            <a:off x="0" y="6249543"/>
            <a:ext cx="12202222" cy="611888"/>
            <a:chOff x="0" y="6249543"/>
            <a:chExt cx="12202222" cy="611888"/>
          </a:xfrm>
        </p:grpSpPr>
        <p:sp>
          <p:nvSpPr>
            <p:cNvPr id="30" name="Rectangle 29"/>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extBox 30"/>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32" name="Rectangle 31"/>
            <p:cNvSpPr/>
            <p:nvPr/>
          </p:nvSpPr>
          <p:spPr>
            <a:xfrm>
              <a:off x="4861929" y="6484295"/>
              <a:ext cx="2473715" cy="373705"/>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2399369" y="6478187"/>
              <a:ext cx="2467208" cy="376780"/>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p:cNvSpPr txBox="1"/>
            <p:nvPr/>
          </p:nvSpPr>
          <p:spPr>
            <a:xfrm>
              <a:off x="4877728" y="6485143"/>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35" name="Rectangle 34"/>
            <p:cNvSpPr/>
            <p:nvPr/>
          </p:nvSpPr>
          <p:spPr>
            <a:xfrm>
              <a:off x="7333785" y="6478187"/>
              <a:ext cx="2467208" cy="375440"/>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p:cNvSpPr/>
            <p:nvPr/>
          </p:nvSpPr>
          <p:spPr>
            <a:xfrm>
              <a:off x="9800993" y="6249543"/>
              <a:ext cx="2394722" cy="608458"/>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TextBox 36"/>
            <p:cNvSpPr txBox="1"/>
            <p:nvPr/>
          </p:nvSpPr>
          <p:spPr>
            <a:xfrm>
              <a:off x="2402623" y="6488668"/>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38" name="TextBox 37"/>
            <p:cNvSpPr txBox="1"/>
            <p:nvPr/>
          </p:nvSpPr>
          <p:spPr>
            <a:xfrm>
              <a:off x="7348653" y="6492099"/>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39" name="TextBox 38"/>
            <p:cNvSpPr txBox="1"/>
            <p:nvPr/>
          </p:nvSpPr>
          <p:spPr>
            <a:xfrm>
              <a:off x="9807500" y="6365825"/>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35011" r="4972"/>
          <a:stretch/>
        </p:blipFill>
        <p:spPr>
          <a:xfrm>
            <a:off x="6601522" y="1371856"/>
            <a:ext cx="4884234" cy="4073222"/>
          </a:xfrm>
          <a:prstGeom prst="rect">
            <a:avLst/>
          </a:prstGeom>
        </p:spPr>
      </p:pic>
    </p:spTree>
    <p:extLst>
      <p:ext uri="{BB962C8B-B14F-4D97-AF65-F5344CB8AC3E}">
        <p14:creationId xmlns:p14="http://schemas.microsoft.com/office/powerpoint/2010/main" val="133364122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Your signature</a:t>
            </a:r>
          </a:p>
        </p:txBody>
      </p:sp>
      <p:sp>
        <p:nvSpPr>
          <p:cNvPr id="20" name="Content Placeholder 2"/>
          <p:cNvSpPr txBox="1">
            <a:spLocks/>
          </p:cNvSpPr>
          <p:nvPr/>
        </p:nvSpPr>
        <p:spPr>
          <a:xfrm>
            <a:off x="596670" y="2044835"/>
            <a:ext cx="4592444" cy="38676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Please read through all of this information before signing your application.</a:t>
            </a:r>
          </a:p>
          <a:p>
            <a:pPr marL="0" indent="0">
              <a:buNone/>
            </a:pPr>
            <a:endParaRPr lang="en-US" dirty="0"/>
          </a:p>
        </p:txBody>
      </p:sp>
      <p:grpSp>
        <p:nvGrpSpPr>
          <p:cNvPr id="29" name="Group 28"/>
          <p:cNvGrpSpPr/>
          <p:nvPr/>
        </p:nvGrpSpPr>
        <p:grpSpPr>
          <a:xfrm>
            <a:off x="0" y="6249543"/>
            <a:ext cx="12202222" cy="611888"/>
            <a:chOff x="0" y="6249543"/>
            <a:chExt cx="12202222" cy="611888"/>
          </a:xfrm>
        </p:grpSpPr>
        <p:sp>
          <p:nvSpPr>
            <p:cNvPr id="30" name="Rectangle 29"/>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extBox 30"/>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32" name="Rectangle 31"/>
            <p:cNvSpPr/>
            <p:nvPr/>
          </p:nvSpPr>
          <p:spPr>
            <a:xfrm>
              <a:off x="4861929" y="6484295"/>
              <a:ext cx="2473715" cy="373705"/>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2399369" y="6478187"/>
              <a:ext cx="2467208" cy="376780"/>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p:cNvSpPr txBox="1"/>
            <p:nvPr/>
          </p:nvSpPr>
          <p:spPr>
            <a:xfrm>
              <a:off x="4877728" y="6485143"/>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35" name="Rectangle 34"/>
            <p:cNvSpPr/>
            <p:nvPr/>
          </p:nvSpPr>
          <p:spPr>
            <a:xfrm>
              <a:off x="7333785" y="6478187"/>
              <a:ext cx="2467208" cy="375440"/>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p:cNvSpPr/>
            <p:nvPr/>
          </p:nvSpPr>
          <p:spPr>
            <a:xfrm>
              <a:off x="9800993" y="6249543"/>
              <a:ext cx="2394722" cy="608458"/>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TextBox 36"/>
            <p:cNvSpPr txBox="1"/>
            <p:nvPr/>
          </p:nvSpPr>
          <p:spPr>
            <a:xfrm>
              <a:off x="2402623" y="6488668"/>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38" name="TextBox 37"/>
            <p:cNvSpPr txBox="1"/>
            <p:nvPr/>
          </p:nvSpPr>
          <p:spPr>
            <a:xfrm>
              <a:off x="7348653" y="6492099"/>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39" name="TextBox 38"/>
            <p:cNvSpPr txBox="1"/>
            <p:nvPr/>
          </p:nvSpPr>
          <p:spPr>
            <a:xfrm>
              <a:off x="9807500" y="6365825"/>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grpSp>
        <p:nvGrpSpPr>
          <p:cNvPr id="4" name="Group 3"/>
          <p:cNvGrpSpPr/>
          <p:nvPr/>
        </p:nvGrpSpPr>
        <p:grpSpPr>
          <a:xfrm>
            <a:off x="7099300" y="342391"/>
            <a:ext cx="4127500" cy="5705371"/>
            <a:chOff x="6477000" y="-595096"/>
            <a:chExt cx="5173540" cy="7168339"/>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240" r="280" b="19995"/>
            <a:stretch/>
          </p:blipFill>
          <p:spPr>
            <a:xfrm>
              <a:off x="6477000" y="-595096"/>
              <a:ext cx="5172075" cy="3842388"/>
            </a:xfrm>
            <a:prstGeom prst="rect">
              <a:avLst/>
            </a:prstGeom>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l="2985" r="6715" b="2983"/>
            <a:stretch/>
          </p:blipFill>
          <p:spPr>
            <a:xfrm>
              <a:off x="6489404" y="3206617"/>
              <a:ext cx="5161136" cy="3366626"/>
            </a:xfrm>
            <a:prstGeom prst="rect">
              <a:avLst/>
            </a:prstGeom>
          </p:spPr>
        </p:pic>
      </p:grpSp>
    </p:spTree>
    <p:extLst>
      <p:ext uri="{BB962C8B-B14F-4D97-AF65-F5344CB8AC3E}">
        <p14:creationId xmlns:p14="http://schemas.microsoft.com/office/powerpoint/2010/main" val="195180086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Your signature</a:t>
            </a:r>
          </a:p>
        </p:txBody>
      </p:sp>
      <p:sp>
        <p:nvSpPr>
          <p:cNvPr id="20" name="Content Placeholder 2"/>
          <p:cNvSpPr txBox="1">
            <a:spLocks/>
          </p:cNvSpPr>
          <p:nvPr/>
        </p:nvSpPr>
        <p:spPr>
          <a:xfrm>
            <a:off x="596670" y="2044835"/>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dirty="0">
              <a:cs typeface="Calibri"/>
            </a:endParaRPr>
          </a:p>
          <a:p>
            <a:pPr marL="0" indent="0">
              <a:buNone/>
            </a:pPr>
            <a:endParaRPr lang="en-US" dirty="0"/>
          </a:p>
        </p:txBody>
      </p:sp>
      <p:grpSp>
        <p:nvGrpSpPr>
          <p:cNvPr id="29" name="Group 28"/>
          <p:cNvGrpSpPr/>
          <p:nvPr/>
        </p:nvGrpSpPr>
        <p:grpSpPr>
          <a:xfrm>
            <a:off x="0" y="6249543"/>
            <a:ext cx="12202222" cy="611888"/>
            <a:chOff x="0" y="6249543"/>
            <a:chExt cx="12202222" cy="611888"/>
          </a:xfrm>
        </p:grpSpPr>
        <p:sp>
          <p:nvSpPr>
            <p:cNvPr id="30" name="Rectangle 29"/>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extBox 30"/>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32" name="Rectangle 31"/>
            <p:cNvSpPr/>
            <p:nvPr/>
          </p:nvSpPr>
          <p:spPr>
            <a:xfrm>
              <a:off x="4861929" y="6484295"/>
              <a:ext cx="2473715" cy="373705"/>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2399369" y="6478187"/>
              <a:ext cx="2467208" cy="376780"/>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p:cNvSpPr txBox="1"/>
            <p:nvPr/>
          </p:nvSpPr>
          <p:spPr>
            <a:xfrm>
              <a:off x="4877728" y="6485143"/>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35" name="Rectangle 34"/>
            <p:cNvSpPr/>
            <p:nvPr/>
          </p:nvSpPr>
          <p:spPr>
            <a:xfrm>
              <a:off x="7333785" y="6478187"/>
              <a:ext cx="2467208" cy="375440"/>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p:cNvSpPr/>
            <p:nvPr/>
          </p:nvSpPr>
          <p:spPr>
            <a:xfrm>
              <a:off x="9800993" y="6249543"/>
              <a:ext cx="2394722" cy="608458"/>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TextBox 36"/>
            <p:cNvSpPr txBox="1"/>
            <p:nvPr/>
          </p:nvSpPr>
          <p:spPr>
            <a:xfrm>
              <a:off x="2402623" y="6488668"/>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38" name="TextBox 37"/>
            <p:cNvSpPr txBox="1"/>
            <p:nvPr/>
          </p:nvSpPr>
          <p:spPr>
            <a:xfrm>
              <a:off x="7348653" y="6492099"/>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39" name="TextBox 38"/>
            <p:cNvSpPr txBox="1"/>
            <p:nvPr/>
          </p:nvSpPr>
          <p:spPr>
            <a:xfrm>
              <a:off x="9807500" y="6365825"/>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pic>
        <p:nvPicPr>
          <p:cNvPr id="6" name="Picture 6" descr="Graphical user interface, text, application&#10;&#10;Description automatically generated">
            <a:extLst>
              <a:ext uri="{FF2B5EF4-FFF2-40B4-BE49-F238E27FC236}">
                <a16:creationId xmlns:a16="http://schemas.microsoft.com/office/drawing/2014/main" id="{96900C82-B7E3-42CE-9956-6CBBF9661ECC}"/>
              </a:ext>
            </a:extLst>
          </p:cNvPr>
          <p:cNvPicPr>
            <a:picLocks noChangeAspect="1"/>
          </p:cNvPicPr>
          <p:nvPr/>
        </p:nvPicPr>
        <p:blipFill>
          <a:blip r:embed="rId3"/>
          <a:stretch>
            <a:fillRect/>
          </a:stretch>
        </p:blipFill>
        <p:spPr>
          <a:xfrm>
            <a:off x="7019365" y="1840421"/>
            <a:ext cx="4061011" cy="3168194"/>
          </a:xfrm>
          <a:prstGeom prst="rect">
            <a:avLst/>
          </a:prstGeom>
        </p:spPr>
      </p:pic>
      <p:sp>
        <p:nvSpPr>
          <p:cNvPr id="7" name="Content Placeholder 2">
            <a:extLst>
              <a:ext uri="{FF2B5EF4-FFF2-40B4-BE49-F238E27FC236}">
                <a16:creationId xmlns:a16="http://schemas.microsoft.com/office/drawing/2014/main" id="{CF0539D2-B7C2-4205-ABA2-73D8B7AEC83B}"/>
              </a:ext>
            </a:extLst>
          </p:cNvPr>
          <p:cNvSpPr txBox="1">
            <a:spLocks/>
          </p:cNvSpPr>
          <p:nvPr/>
        </p:nvSpPr>
        <p:spPr>
          <a:xfrm>
            <a:off x="749070" y="2197235"/>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cs typeface="Calibri"/>
              </a:rPr>
              <a:t>Once you have agreed to the </a:t>
            </a:r>
            <a:r>
              <a:rPr lang="en-US">
                <a:cs typeface="Calibri"/>
              </a:rPr>
              <a:t>statement, be sure to type your full legal name as listed in your passport.</a:t>
            </a:r>
            <a:endParaRPr lang="en-US" dirty="0">
              <a:cs typeface="Calibri"/>
            </a:endParaRPr>
          </a:p>
          <a:p>
            <a:pPr marL="0" indent="0">
              <a:buNone/>
            </a:pPr>
            <a:endParaRPr lang="en-US" dirty="0"/>
          </a:p>
        </p:txBody>
      </p:sp>
    </p:spTree>
    <p:extLst>
      <p:ext uri="{BB962C8B-B14F-4D97-AF65-F5344CB8AC3E}">
        <p14:creationId xmlns:p14="http://schemas.microsoft.com/office/powerpoint/2010/main" val="9314883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4908885" y="0"/>
            <a:ext cx="7283115" cy="6857999"/>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374263" y="0"/>
            <a:ext cx="4118811" cy="6858000"/>
          </a:xfrm>
        </p:spPr>
        <p:txBody>
          <a:bodyPr anchor="ctr"/>
          <a:lstStyle/>
          <a:p>
            <a:r>
              <a:rPr lang="en-US" dirty="0"/>
              <a:t>Select “</a:t>
            </a:r>
            <a:r>
              <a:rPr lang="en-US" b="1" dirty="0"/>
              <a:t>Application for Employment Authorization (I-765)”</a:t>
            </a:r>
          </a:p>
          <a:p>
            <a:r>
              <a:rPr lang="en-US" dirty="0"/>
              <a:t>Select “</a:t>
            </a:r>
            <a:r>
              <a:rPr lang="en-US" b="1" dirty="0"/>
              <a:t>Start form</a:t>
            </a:r>
            <a:r>
              <a:rPr lang="en-US" dirty="0"/>
              <a:t>”</a:t>
            </a:r>
          </a:p>
          <a:p>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24365" y="1199327"/>
            <a:ext cx="6268325" cy="4753638"/>
          </a:xfrm>
          <a:prstGeom prst="rect">
            <a:avLst/>
          </a:prstGeom>
        </p:spPr>
      </p:pic>
      <p:sp>
        <p:nvSpPr>
          <p:cNvPr id="6" name="Rectangle 5"/>
          <p:cNvSpPr/>
          <p:nvPr/>
        </p:nvSpPr>
        <p:spPr>
          <a:xfrm>
            <a:off x="5424365" y="1183465"/>
            <a:ext cx="6268325" cy="233795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624162" y="4824663"/>
            <a:ext cx="1018426" cy="48545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1183498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a:t>Pay and submit</a:t>
            </a:r>
            <a:endParaRPr lang="en-US"/>
          </a:p>
        </p:txBody>
      </p:sp>
      <p:sp>
        <p:nvSpPr>
          <p:cNvPr id="20" name="Content Placeholder 2"/>
          <p:cNvSpPr txBox="1">
            <a:spLocks/>
          </p:cNvSpPr>
          <p:nvPr/>
        </p:nvSpPr>
        <p:spPr>
          <a:xfrm>
            <a:off x="596670" y="2044835"/>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Please read through all of this </a:t>
            </a:r>
            <a:r>
              <a:rPr lang="en-US"/>
              <a:t>information to understand the payment process.</a:t>
            </a:r>
            <a:endParaRPr lang="en-US" dirty="0">
              <a:cs typeface="Calibri"/>
            </a:endParaRPr>
          </a:p>
          <a:p>
            <a:pPr marL="0" indent="0">
              <a:buNone/>
            </a:pPr>
            <a:endParaRPr lang="en-US" dirty="0">
              <a:cs typeface="Calibri"/>
            </a:endParaRPr>
          </a:p>
          <a:p>
            <a:pPr marL="0" indent="0">
              <a:buNone/>
            </a:pPr>
            <a:r>
              <a:rPr lang="en-US" dirty="0">
                <a:cs typeface="Calibri"/>
              </a:rPr>
              <a:t>When you are ready to pay, </a:t>
            </a:r>
            <a:r>
              <a:rPr lang="en-US">
                <a:cs typeface="Calibri"/>
              </a:rPr>
              <a:t>click on the button at the bottom of the page.</a:t>
            </a:r>
            <a:endParaRPr lang="en-US" dirty="0">
              <a:cs typeface="Calibri"/>
            </a:endParaRPr>
          </a:p>
          <a:p>
            <a:pPr marL="0" indent="0">
              <a:buNone/>
            </a:pPr>
            <a:endParaRPr lang="en-US" dirty="0">
              <a:cs typeface="Calibri"/>
            </a:endParaRPr>
          </a:p>
        </p:txBody>
      </p:sp>
      <p:grpSp>
        <p:nvGrpSpPr>
          <p:cNvPr id="29" name="Group 28"/>
          <p:cNvGrpSpPr/>
          <p:nvPr/>
        </p:nvGrpSpPr>
        <p:grpSpPr>
          <a:xfrm>
            <a:off x="0" y="6249543"/>
            <a:ext cx="12202222" cy="611888"/>
            <a:chOff x="0" y="6249543"/>
            <a:chExt cx="12202222" cy="611888"/>
          </a:xfrm>
        </p:grpSpPr>
        <p:sp>
          <p:nvSpPr>
            <p:cNvPr id="30" name="Rectangle 29"/>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extBox 30"/>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32" name="Rectangle 31"/>
            <p:cNvSpPr/>
            <p:nvPr/>
          </p:nvSpPr>
          <p:spPr>
            <a:xfrm>
              <a:off x="4861929" y="6484295"/>
              <a:ext cx="2473715" cy="373705"/>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2399369" y="6478187"/>
              <a:ext cx="2467208" cy="376780"/>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p:cNvSpPr txBox="1"/>
            <p:nvPr/>
          </p:nvSpPr>
          <p:spPr>
            <a:xfrm>
              <a:off x="4877728" y="6485143"/>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35" name="Rectangle 34"/>
            <p:cNvSpPr/>
            <p:nvPr/>
          </p:nvSpPr>
          <p:spPr>
            <a:xfrm>
              <a:off x="7333785" y="6478187"/>
              <a:ext cx="2467208" cy="375440"/>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p:cNvSpPr/>
            <p:nvPr/>
          </p:nvSpPr>
          <p:spPr>
            <a:xfrm>
              <a:off x="9800993" y="6249543"/>
              <a:ext cx="2394722" cy="608458"/>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TextBox 36"/>
            <p:cNvSpPr txBox="1"/>
            <p:nvPr/>
          </p:nvSpPr>
          <p:spPr>
            <a:xfrm>
              <a:off x="2402623" y="6488668"/>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38" name="TextBox 37"/>
            <p:cNvSpPr txBox="1"/>
            <p:nvPr/>
          </p:nvSpPr>
          <p:spPr>
            <a:xfrm>
              <a:off x="7348653" y="6492099"/>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39" name="TextBox 38"/>
            <p:cNvSpPr txBox="1"/>
            <p:nvPr/>
          </p:nvSpPr>
          <p:spPr>
            <a:xfrm>
              <a:off x="9807500" y="6365825"/>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grpSp>
        <p:nvGrpSpPr>
          <p:cNvPr id="4" name="Group 3">
            <a:extLst>
              <a:ext uri="{FF2B5EF4-FFF2-40B4-BE49-F238E27FC236}">
                <a16:creationId xmlns:a16="http://schemas.microsoft.com/office/drawing/2014/main" id="{DEBBB027-2A5C-472E-BB8C-0330569133B1}"/>
              </a:ext>
            </a:extLst>
          </p:cNvPr>
          <p:cNvGrpSpPr/>
          <p:nvPr/>
        </p:nvGrpSpPr>
        <p:grpSpPr>
          <a:xfrm>
            <a:off x="7512423" y="380175"/>
            <a:ext cx="3137660" cy="5625309"/>
            <a:chOff x="7351059" y="254669"/>
            <a:chExt cx="3388671" cy="6073544"/>
          </a:xfrm>
        </p:grpSpPr>
        <p:pic>
          <p:nvPicPr>
            <p:cNvPr id="2" name="Picture 2" descr="Graphical user interface, application&#10;&#10;Description automatically generated">
              <a:extLst>
                <a:ext uri="{FF2B5EF4-FFF2-40B4-BE49-F238E27FC236}">
                  <a16:creationId xmlns:a16="http://schemas.microsoft.com/office/drawing/2014/main" id="{7B0B6F70-20D6-442F-BCFA-A9473F943969}"/>
                </a:ext>
              </a:extLst>
            </p:cNvPr>
            <p:cNvPicPr>
              <a:picLocks noChangeAspect="1"/>
            </p:cNvPicPr>
            <p:nvPr/>
          </p:nvPicPr>
          <p:blipFill rotWithShape="1">
            <a:blip r:embed="rId3"/>
            <a:srcRect l="33080" t="3871" r="3232" b="47097"/>
            <a:stretch/>
          </p:blipFill>
          <p:spPr>
            <a:xfrm>
              <a:off x="7351059" y="254669"/>
              <a:ext cx="3388671" cy="2304752"/>
            </a:xfrm>
            <a:prstGeom prst="rect">
              <a:avLst/>
            </a:prstGeom>
          </p:spPr>
        </p:pic>
        <p:pic>
          <p:nvPicPr>
            <p:cNvPr id="3" name="Picture 3" descr="Graphical user interface, application, Word&#10;&#10;Description automatically generated">
              <a:extLst>
                <a:ext uri="{FF2B5EF4-FFF2-40B4-BE49-F238E27FC236}">
                  <a16:creationId xmlns:a16="http://schemas.microsoft.com/office/drawing/2014/main" id="{5EC8EEBD-09BA-43CD-8BF5-56831C7EC3EB}"/>
                </a:ext>
              </a:extLst>
            </p:cNvPr>
            <p:cNvPicPr>
              <a:picLocks noChangeAspect="1"/>
            </p:cNvPicPr>
            <p:nvPr/>
          </p:nvPicPr>
          <p:blipFill rotWithShape="1">
            <a:blip r:embed="rId4"/>
            <a:srcRect l="32680" r="6100" b="440"/>
            <a:stretch/>
          </p:blipFill>
          <p:spPr>
            <a:xfrm>
              <a:off x="7351061" y="2237577"/>
              <a:ext cx="3388660" cy="4090636"/>
            </a:xfrm>
            <a:prstGeom prst="rect">
              <a:avLst/>
            </a:prstGeom>
          </p:spPr>
        </p:pic>
      </p:grpSp>
      <p:sp>
        <p:nvSpPr>
          <p:cNvPr id="6" name="Rectangle 5">
            <a:extLst>
              <a:ext uri="{FF2B5EF4-FFF2-40B4-BE49-F238E27FC236}">
                <a16:creationId xmlns:a16="http://schemas.microsoft.com/office/drawing/2014/main" id="{B629DF0E-49BB-49A5-8FE1-837B788E9666}"/>
              </a:ext>
            </a:extLst>
          </p:cNvPr>
          <p:cNvSpPr/>
          <p:nvPr/>
        </p:nvSpPr>
        <p:spPr>
          <a:xfrm>
            <a:off x="8099236" y="5260040"/>
            <a:ext cx="1946462" cy="26408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839475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a:t>Pay and submit</a:t>
            </a:r>
            <a:endParaRPr lang="en-US"/>
          </a:p>
        </p:txBody>
      </p:sp>
      <p:sp>
        <p:nvSpPr>
          <p:cNvPr id="20" name="Content Placeholder 2"/>
          <p:cNvSpPr txBox="1">
            <a:spLocks/>
          </p:cNvSpPr>
          <p:nvPr/>
        </p:nvSpPr>
        <p:spPr>
          <a:xfrm>
            <a:off x="596670" y="2044835"/>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cs typeface="Calibri"/>
              </a:rPr>
              <a:t>After you click on "Pay and submit," you will be brought </a:t>
            </a:r>
            <a:r>
              <a:rPr lang="en-US">
                <a:cs typeface="Calibri"/>
              </a:rPr>
              <a:t>to a page that looks like this:</a:t>
            </a:r>
            <a:endParaRPr lang="en-US" dirty="0">
              <a:cs typeface="Calibri"/>
            </a:endParaRPr>
          </a:p>
          <a:p>
            <a:pPr marL="457200" indent="-457200"/>
            <a:r>
              <a:rPr lang="en-US" dirty="0">
                <a:cs typeface="Calibri"/>
              </a:rPr>
              <a:t>Choose the method you would like to use to pay for your I-765 application and </a:t>
            </a:r>
            <a:r>
              <a:rPr lang="en-US">
                <a:cs typeface="Calibri"/>
              </a:rPr>
              <a:t>follow the instructions.</a:t>
            </a:r>
            <a:endParaRPr lang="en-US" dirty="0">
              <a:cs typeface="Calibri"/>
            </a:endParaRPr>
          </a:p>
          <a:p>
            <a:pPr marL="457200" indent="-457200"/>
            <a:r>
              <a:rPr lang="en-US">
                <a:cs typeface="Calibri"/>
              </a:rPr>
              <a:t>The billing address should be your personal address.</a:t>
            </a:r>
            <a:endParaRPr lang="en-US" dirty="0">
              <a:cs typeface="Calibri"/>
            </a:endParaRPr>
          </a:p>
          <a:p>
            <a:pPr marL="0" indent="0">
              <a:buNone/>
            </a:pPr>
            <a:endParaRPr lang="en-US" dirty="0">
              <a:cs typeface="Calibri"/>
            </a:endParaRPr>
          </a:p>
        </p:txBody>
      </p:sp>
      <p:grpSp>
        <p:nvGrpSpPr>
          <p:cNvPr id="29" name="Group 28"/>
          <p:cNvGrpSpPr/>
          <p:nvPr/>
        </p:nvGrpSpPr>
        <p:grpSpPr>
          <a:xfrm>
            <a:off x="0" y="6249543"/>
            <a:ext cx="12202222" cy="611888"/>
            <a:chOff x="0" y="6249543"/>
            <a:chExt cx="12202222" cy="611888"/>
          </a:xfrm>
        </p:grpSpPr>
        <p:sp>
          <p:nvSpPr>
            <p:cNvPr id="30" name="Rectangle 29"/>
            <p:cNvSpPr/>
            <p:nvPr/>
          </p:nvSpPr>
          <p:spPr>
            <a:xfrm>
              <a:off x="4648" y="6484295"/>
              <a:ext cx="2401224" cy="369332"/>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extBox 30"/>
            <p:cNvSpPr txBox="1"/>
            <p:nvPr/>
          </p:nvSpPr>
          <p:spPr>
            <a:xfrm>
              <a:off x="0" y="6478187"/>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32" name="Rectangle 31"/>
            <p:cNvSpPr/>
            <p:nvPr/>
          </p:nvSpPr>
          <p:spPr>
            <a:xfrm>
              <a:off x="4861929" y="6484295"/>
              <a:ext cx="2473715" cy="373705"/>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2399369" y="6478187"/>
              <a:ext cx="2467208" cy="376780"/>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p:cNvSpPr txBox="1"/>
            <p:nvPr/>
          </p:nvSpPr>
          <p:spPr>
            <a:xfrm>
              <a:off x="4877728" y="6485143"/>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35" name="Rectangle 34"/>
            <p:cNvSpPr/>
            <p:nvPr/>
          </p:nvSpPr>
          <p:spPr>
            <a:xfrm>
              <a:off x="7333785" y="6478187"/>
              <a:ext cx="2467208" cy="375440"/>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p:cNvSpPr/>
            <p:nvPr/>
          </p:nvSpPr>
          <p:spPr>
            <a:xfrm>
              <a:off x="9800993" y="6249543"/>
              <a:ext cx="2394722" cy="608458"/>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TextBox 36"/>
            <p:cNvSpPr txBox="1"/>
            <p:nvPr/>
          </p:nvSpPr>
          <p:spPr>
            <a:xfrm>
              <a:off x="2402623" y="6488668"/>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38" name="TextBox 37"/>
            <p:cNvSpPr txBox="1"/>
            <p:nvPr/>
          </p:nvSpPr>
          <p:spPr>
            <a:xfrm>
              <a:off x="7348653" y="6492099"/>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39" name="TextBox 38"/>
            <p:cNvSpPr txBox="1"/>
            <p:nvPr/>
          </p:nvSpPr>
          <p:spPr>
            <a:xfrm>
              <a:off x="9807500" y="6365825"/>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pic>
        <p:nvPicPr>
          <p:cNvPr id="4" name="Picture 5" descr="Graphical user interface, text, application&#10;&#10;Description automatically generated">
            <a:extLst>
              <a:ext uri="{FF2B5EF4-FFF2-40B4-BE49-F238E27FC236}">
                <a16:creationId xmlns:a16="http://schemas.microsoft.com/office/drawing/2014/main" id="{8F10ADF4-8780-4E22-BF0D-1FF9B2759004}"/>
              </a:ext>
            </a:extLst>
          </p:cNvPr>
          <p:cNvPicPr>
            <a:picLocks noChangeAspect="1"/>
          </p:cNvPicPr>
          <p:nvPr/>
        </p:nvPicPr>
        <p:blipFill>
          <a:blip r:embed="rId3"/>
          <a:stretch>
            <a:fillRect/>
          </a:stretch>
        </p:blipFill>
        <p:spPr>
          <a:xfrm>
            <a:off x="8376607" y="1066800"/>
            <a:ext cx="2736056" cy="4114800"/>
          </a:xfrm>
          <a:prstGeom prst="rect">
            <a:avLst/>
          </a:prstGeom>
        </p:spPr>
      </p:pic>
    </p:spTree>
    <p:extLst>
      <p:ext uri="{BB962C8B-B14F-4D97-AF65-F5344CB8AC3E}">
        <p14:creationId xmlns:p14="http://schemas.microsoft.com/office/powerpoint/2010/main" val="395240557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2957A00-D0D8-4C3D-B87E-D21A3D3F2275}"/>
              </a:ext>
            </a:extLst>
          </p:cNvPr>
          <p:cNvSpPr/>
          <p:nvPr/>
        </p:nvSpPr>
        <p:spPr>
          <a:xfrm>
            <a:off x="5898776" y="0"/>
            <a:ext cx="6293224" cy="6855376"/>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a:t>Congratulations!</a:t>
            </a:r>
            <a:endParaRPr lang="en-US"/>
          </a:p>
        </p:txBody>
      </p:sp>
      <p:sp>
        <p:nvSpPr>
          <p:cNvPr id="20" name="Content Placeholder 2"/>
          <p:cNvSpPr txBox="1">
            <a:spLocks/>
          </p:cNvSpPr>
          <p:nvPr/>
        </p:nvSpPr>
        <p:spPr>
          <a:xfrm>
            <a:off x="596670" y="2044835"/>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Once you have paid, you will should be brought back to this </a:t>
            </a:r>
            <a:r>
              <a:rPr lang="en-US"/>
              <a:t>page and have successfully submitted your I-765!</a:t>
            </a:r>
          </a:p>
          <a:p>
            <a:pPr marL="0" indent="0">
              <a:buNone/>
            </a:pPr>
            <a:endParaRPr lang="en-US" dirty="0"/>
          </a:p>
        </p:txBody>
      </p:sp>
      <p:pic>
        <p:nvPicPr>
          <p:cNvPr id="2" name="Picture 2" descr="Graphical user interface, text, application&#10;&#10;Description automatically generated">
            <a:extLst>
              <a:ext uri="{FF2B5EF4-FFF2-40B4-BE49-F238E27FC236}">
                <a16:creationId xmlns:a16="http://schemas.microsoft.com/office/drawing/2014/main" id="{5F8E0B65-29D2-4A20-A823-86FC20270503}"/>
              </a:ext>
            </a:extLst>
          </p:cNvPr>
          <p:cNvPicPr>
            <a:picLocks noChangeAspect="1"/>
          </p:cNvPicPr>
          <p:nvPr/>
        </p:nvPicPr>
        <p:blipFill>
          <a:blip r:embed="rId3"/>
          <a:stretch>
            <a:fillRect/>
          </a:stretch>
        </p:blipFill>
        <p:spPr>
          <a:xfrm>
            <a:off x="6535271" y="2506398"/>
            <a:ext cx="5082988" cy="1854168"/>
          </a:xfrm>
          <a:prstGeom prst="rect">
            <a:avLst/>
          </a:prstGeom>
        </p:spPr>
      </p:pic>
    </p:spTree>
    <p:extLst>
      <p:ext uri="{BB962C8B-B14F-4D97-AF65-F5344CB8AC3E}">
        <p14:creationId xmlns:p14="http://schemas.microsoft.com/office/powerpoint/2010/main" val="7622707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a:t>Your cases</a:t>
            </a:r>
            <a:endParaRPr lang="en-US"/>
          </a:p>
        </p:txBody>
      </p:sp>
      <p:sp>
        <p:nvSpPr>
          <p:cNvPr id="20" name="Content Placeholder 2"/>
          <p:cNvSpPr txBox="1">
            <a:spLocks/>
          </p:cNvSpPr>
          <p:nvPr/>
        </p:nvSpPr>
        <p:spPr>
          <a:xfrm>
            <a:off x="596670" y="2044835"/>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dirty="0">
              <a:cs typeface="Calibri"/>
            </a:endParaRPr>
          </a:p>
          <a:p>
            <a:pPr marL="0" indent="0">
              <a:buNone/>
            </a:pPr>
            <a:endParaRPr lang="en-US" dirty="0"/>
          </a:p>
        </p:txBody>
      </p:sp>
      <p:pic>
        <p:nvPicPr>
          <p:cNvPr id="3" name="Picture 3" descr="Graphical user interface, text, application, email&#10;&#10;Description automatically generated">
            <a:extLst>
              <a:ext uri="{FF2B5EF4-FFF2-40B4-BE49-F238E27FC236}">
                <a16:creationId xmlns:a16="http://schemas.microsoft.com/office/drawing/2014/main" id="{DADD7582-3043-4CB1-86FB-77010C5553FE}"/>
              </a:ext>
            </a:extLst>
          </p:cNvPr>
          <p:cNvPicPr>
            <a:picLocks noChangeAspect="1"/>
          </p:cNvPicPr>
          <p:nvPr/>
        </p:nvPicPr>
        <p:blipFill>
          <a:blip r:embed="rId3"/>
          <a:stretch>
            <a:fillRect/>
          </a:stretch>
        </p:blipFill>
        <p:spPr>
          <a:xfrm>
            <a:off x="6427695" y="2064124"/>
            <a:ext cx="5244352" cy="2720788"/>
          </a:xfrm>
          <a:prstGeom prst="rect">
            <a:avLst/>
          </a:prstGeom>
        </p:spPr>
      </p:pic>
      <p:sp>
        <p:nvSpPr>
          <p:cNvPr id="4" name="Content Placeholder 2">
            <a:extLst>
              <a:ext uri="{FF2B5EF4-FFF2-40B4-BE49-F238E27FC236}">
                <a16:creationId xmlns:a16="http://schemas.microsoft.com/office/drawing/2014/main" id="{2C96F4B9-A634-47C5-A764-83EC1833E8B9}"/>
              </a:ext>
            </a:extLst>
          </p:cNvPr>
          <p:cNvSpPr txBox="1">
            <a:spLocks/>
          </p:cNvSpPr>
          <p:nvPr/>
        </p:nvSpPr>
        <p:spPr>
          <a:xfrm>
            <a:off x="749070" y="2197235"/>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cs typeface="Calibri"/>
              </a:rPr>
              <a:t>You can view the status of </a:t>
            </a:r>
            <a:r>
              <a:rPr lang="en-US">
                <a:cs typeface="Calibri"/>
              </a:rPr>
              <a:t>your case on the homepage of your USCIS account.</a:t>
            </a:r>
            <a:endParaRPr lang="en-US" dirty="0">
              <a:cs typeface="Calibri"/>
            </a:endParaRPr>
          </a:p>
          <a:p>
            <a:pPr marL="0" indent="0">
              <a:buNone/>
            </a:pPr>
            <a:endParaRPr lang="en-US" dirty="0">
              <a:cs typeface="Calibri"/>
            </a:endParaRPr>
          </a:p>
        </p:txBody>
      </p:sp>
      <p:sp>
        <p:nvSpPr>
          <p:cNvPr id="7" name="Rectangle 6">
            <a:extLst>
              <a:ext uri="{FF2B5EF4-FFF2-40B4-BE49-F238E27FC236}">
                <a16:creationId xmlns:a16="http://schemas.microsoft.com/office/drawing/2014/main" id="{7C32D4B3-B637-4DC3-87E0-6DFA2EAFF372}"/>
              </a:ext>
            </a:extLst>
          </p:cNvPr>
          <p:cNvSpPr/>
          <p:nvPr/>
        </p:nvSpPr>
        <p:spPr>
          <a:xfrm>
            <a:off x="8032596" y="2707340"/>
            <a:ext cx="439052" cy="1075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EEE91F8C-2778-4915-A08F-6ABBE21CB698}"/>
              </a:ext>
            </a:extLst>
          </p:cNvPr>
          <p:cNvSpPr/>
          <p:nvPr/>
        </p:nvSpPr>
        <p:spPr>
          <a:xfrm>
            <a:off x="6885676" y="3751447"/>
            <a:ext cx="501804" cy="1075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20052462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p:cNvSpPr txBox="1">
            <a:spLocks/>
          </p:cNvSpPr>
          <p:nvPr/>
        </p:nvSpPr>
        <p:spPr>
          <a:xfrm>
            <a:off x="596670" y="214576"/>
            <a:ext cx="4592444" cy="194560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a:t>Upload Evidence</a:t>
            </a:r>
            <a:endParaRPr lang="en-US"/>
          </a:p>
        </p:txBody>
      </p:sp>
      <p:sp>
        <p:nvSpPr>
          <p:cNvPr id="20" name="Content Placeholder 2"/>
          <p:cNvSpPr txBox="1">
            <a:spLocks/>
          </p:cNvSpPr>
          <p:nvPr/>
        </p:nvSpPr>
        <p:spPr>
          <a:xfrm>
            <a:off x="596670" y="2044835"/>
            <a:ext cx="4592444" cy="386767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cs typeface="Calibri"/>
              </a:rPr>
              <a:t>If USCIS requests additional evidence, you may upload </a:t>
            </a:r>
            <a:r>
              <a:rPr lang="en-US">
                <a:cs typeface="Calibri"/>
              </a:rPr>
              <a:t>those documents here.</a:t>
            </a:r>
            <a:endParaRPr lang="en-US" dirty="0">
              <a:cs typeface="Calibri"/>
            </a:endParaRPr>
          </a:p>
          <a:p>
            <a:pPr marL="0" indent="0">
              <a:buNone/>
            </a:pPr>
            <a:endParaRPr lang="en-US" dirty="0">
              <a:cs typeface="Calibri"/>
            </a:endParaRPr>
          </a:p>
          <a:p>
            <a:pPr marL="0" indent="0">
              <a:buNone/>
            </a:pPr>
            <a:r>
              <a:rPr lang="en-US">
                <a:cs typeface="Calibri"/>
              </a:rPr>
              <a:t>If needed, please </a:t>
            </a:r>
            <a:r>
              <a:rPr lang="en-US" dirty="0">
                <a:cs typeface="Calibri"/>
              </a:rPr>
              <a:t>read and follow the instructions provided on their website.</a:t>
            </a:r>
            <a:endParaRPr lang="en-US">
              <a:cs typeface="Calibri"/>
            </a:endParaRPr>
          </a:p>
          <a:p>
            <a:pPr marL="0" indent="0">
              <a:buNone/>
            </a:pPr>
            <a:endParaRPr lang="en-US" dirty="0"/>
          </a:p>
        </p:txBody>
      </p:sp>
      <p:grpSp>
        <p:nvGrpSpPr>
          <p:cNvPr id="7" name="Group 6">
            <a:extLst>
              <a:ext uri="{FF2B5EF4-FFF2-40B4-BE49-F238E27FC236}">
                <a16:creationId xmlns:a16="http://schemas.microsoft.com/office/drawing/2014/main" id="{62CFE849-A8E0-4567-B32D-FB7DAF1FD755}"/>
              </a:ext>
            </a:extLst>
          </p:cNvPr>
          <p:cNvGrpSpPr/>
          <p:nvPr/>
        </p:nvGrpSpPr>
        <p:grpSpPr>
          <a:xfrm>
            <a:off x="7165602" y="361955"/>
            <a:ext cx="3730998" cy="2463605"/>
            <a:chOff x="6660777" y="1981205"/>
            <a:chExt cx="4769223" cy="3254180"/>
          </a:xfrm>
        </p:grpSpPr>
        <p:pic>
          <p:nvPicPr>
            <p:cNvPr id="2" name="Picture 3" descr="Graphical user interface, text, application&#10;&#10;Description automatically generated">
              <a:extLst>
                <a:ext uri="{FF2B5EF4-FFF2-40B4-BE49-F238E27FC236}">
                  <a16:creationId xmlns:a16="http://schemas.microsoft.com/office/drawing/2014/main" id="{D778BF36-0B02-48EC-BC03-BC9D2BFC0017}"/>
                </a:ext>
              </a:extLst>
            </p:cNvPr>
            <p:cNvPicPr>
              <a:picLocks noChangeAspect="1"/>
            </p:cNvPicPr>
            <p:nvPr/>
          </p:nvPicPr>
          <p:blipFill>
            <a:blip r:embed="rId3"/>
            <a:stretch>
              <a:fillRect/>
            </a:stretch>
          </p:blipFill>
          <p:spPr>
            <a:xfrm>
              <a:off x="6660777" y="1981205"/>
              <a:ext cx="4769223" cy="3254180"/>
            </a:xfrm>
            <a:prstGeom prst="rect">
              <a:avLst/>
            </a:prstGeom>
          </p:spPr>
        </p:pic>
        <p:sp>
          <p:nvSpPr>
            <p:cNvPr id="3" name="Rectangle 2">
              <a:extLst>
                <a:ext uri="{FF2B5EF4-FFF2-40B4-BE49-F238E27FC236}">
                  <a16:creationId xmlns:a16="http://schemas.microsoft.com/office/drawing/2014/main" id="{A7AD980F-CC2E-4843-9A4F-A7A8476C8882}"/>
                </a:ext>
              </a:extLst>
            </p:cNvPr>
            <p:cNvSpPr/>
            <p:nvPr/>
          </p:nvSpPr>
          <p:spPr>
            <a:xfrm>
              <a:off x="7266676" y="4084822"/>
              <a:ext cx="720879" cy="1171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4" name="Picture 3" descr="Graphical user interface, text, application&#10;&#10;Description automatically generated">
            <a:extLst>
              <a:ext uri="{FF2B5EF4-FFF2-40B4-BE49-F238E27FC236}">
                <a16:creationId xmlns:a16="http://schemas.microsoft.com/office/drawing/2014/main" id="{6946694E-1CF1-4A02-A6D6-87F97EBEF18F}"/>
              </a:ext>
            </a:extLst>
          </p:cNvPr>
          <p:cNvPicPr>
            <a:picLocks noChangeAspect="1"/>
          </p:cNvPicPr>
          <p:nvPr/>
        </p:nvPicPr>
        <p:blipFill>
          <a:blip r:embed="rId4"/>
          <a:stretch>
            <a:fillRect/>
          </a:stretch>
        </p:blipFill>
        <p:spPr>
          <a:xfrm>
            <a:off x="7164482" y="3118364"/>
            <a:ext cx="3731558" cy="3357749"/>
          </a:xfrm>
          <a:prstGeom prst="rect">
            <a:avLst/>
          </a:prstGeom>
        </p:spPr>
      </p:pic>
    </p:spTree>
    <p:extLst>
      <p:ext uri="{BB962C8B-B14F-4D97-AF65-F5344CB8AC3E}">
        <p14:creationId xmlns:p14="http://schemas.microsoft.com/office/powerpoint/2010/main" val="1025595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798634" y="0"/>
            <a:ext cx="6393366" cy="6858000"/>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604024" y="362700"/>
            <a:ext cx="10515600" cy="1325563"/>
          </a:xfrm>
        </p:spPr>
        <p:txBody>
          <a:bodyPr/>
          <a:lstStyle/>
          <a:p>
            <a:r>
              <a:rPr lang="en-US" b="1" dirty="0"/>
              <a:t>IMPORTANT!</a:t>
            </a:r>
          </a:p>
        </p:txBody>
      </p:sp>
      <p:sp>
        <p:nvSpPr>
          <p:cNvPr id="3" name="Content Placeholder 2"/>
          <p:cNvSpPr>
            <a:spLocks noGrp="1"/>
          </p:cNvSpPr>
          <p:nvPr>
            <p:ph idx="1"/>
          </p:nvPr>
        </p:nvSpPr>
        <p:spPr>
          <a:xfrm>
            <a:off x="604024" y="1825625"/>
            <a:ext cx="5083098" cy="4586326"/>
          </a:xfrm>
        </p:spPr>
        <p:txBody>
          <a:bodyPr/>
          <a:lstStyle/>
          <a:p>
            <a:pPr marL="0" indent="0">
              <a:buNone/>
            </a:pPr>
            <a:r>
              <a:rPr lang="en-US" dirty="0"/>
              <a:t>Please read through ALL of the information listed on the page that comes up. </a:t>
            </a:r>
          </a:p>
          <a:p>
            <a:pPr marL="0" indent="0">
              <a:buNone/>
            </a:pPr>
            <a:endParaRPr lang="en-US" dirty="0"/>
          </a:p>
          <a:p>
            <a:pPr marL="0" indent="0">
              <a:buNone/>
            </a:pPr>
            <a:r>
              <a:rPr lang="en-US" dirty="0"/>
              <a:t>AFTER you have read through all of this information, click the “</a:t>
            </a:r>
            <a:r>
              <a:rPr lang="en-US" b="1" dirty="0"/>
              <a:t>Next</a:t>
            </a:r>
            <a:r>
              <a:rPr lang="en-US" dirty="0"/>
              <a:t>” button at the bottom of the page.</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98319" y="914024"/>
            <a:ext cx="5593996" cy="5029951"/>
          </a:xfrm>
          <a:prstGeom prst="rect">
            <a:avLst/>
          </a:prstGeom>
        </p:spPr>
      </p:pic>
    </p:spTree>
    <p:extLst>
      <p:ext uri="{BB962C8B-B14F-4D97-AF65-F5344CB8AC3E}">
        <p14:creationId xmlns:p14="http://schemas.microsoft.com/office/powerpoint/2010/main" val="1047900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798634" y="0"/>
            <a:ext cx="6393366" cy="6858000"/>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604024" y="0"/>
            <a:ext cx="5083098" cy="6858000"/>
          </a:xfrm>
        </p:spPr>
        <p:txBody>
          <a:bodyPr anchor="ctr"/>
          <a:lstStyle/>
          <a:p>
            <a:pPr marL="0" indent="0">
              <a:buNone/>
            </a:pPr>
            <a:r>
              <a:rPr lang="en-US" dirty="0"/>
              <a:t>Please continue to read the information on this page as well. This will provide you with information related to filing an online form.</a:t>
            </a:r>
          </a:p>
          <a:p>
            <a:pPr marL="0" indent="0">
              <a:buNone/>
            </a:pPr>
            <a:endParaRPr lang="en-US" dirty="0"/>
          </a:p>
          <a:p>
            <a:pPr marL="0" indent="0">
              <a:buNone/>
            </a:pPr>
            <a:r>
              <a:rPr lang="en-US" dirty="0"/>
              <a:t>Once you have read through this information, please click the “</a:t>
            </a:r>
            <a:r>
              <a:rPr lang="en-US" b="1" dirty="0"/>
              <a:t>Start</a:t>
            </a:r>
            <a:r>
              <a:rPr lang="en-US" dirty="0"/>
              <a:t>” button at the bottom of the page.</a:t>
            </a:r>
          </a:p>
        </p:txBody>
      </p:sp>
      <p:pic>
        <p:nvPicPr>
          <p:cNvPr id="6" name="Content Placeholder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98319" y="698848"/>
            <a:ext cx="5593995" cy="5460303"/>
          </a:xfrm>
          <a:prstGeom prst="rect">
            <a:avLst/>
          </a:prstGeom>
        </p:spPr>
      </p:pic>
    </p:spTree>
    <p:extLst>
      <p:ext uri="{BB962C8B-B14F-4D97-AF65-F5344CB8AC3E}">
        <p14:creationId xmlns:p14="http://schemas.microsoft.com/office/powerpoint/2010/main" val="4809079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604024" y="362700"/>
            <a:ext cx="4592444" cy="1945602"/>
          </a:xfrm>
        </p:spPr>
        <p:txBody>
          <a:bodyPr/>
          <a:lstStyle/>
          <a:p>
            <a:r>
              <a:rPr lang="en-US" b="1" dirty="0"/>
              <a:t>Basis of eligibility</a:t>
            </a:r>
          </a:p>
        </p:txBody>
      </p:sp>
      <p:sp>
        <p:nvSpPr>
          <p:cNvPr id="3" name="Content Placeholder 2"/>
          <p:cNvSpPr>
            <a:spLocks noGrp="1"/>
          </p:cNvSpPr>
          <p:nvPr>
            <p:ph idx="1"/>
          </p:nvPr>
        </p:nvSpPr>
        <p:spPr>
          <a:xfrm>
            <a:off x="604024" y="2271674"/>
            <a:ext cx="4592444" cy="4586326"/>
          </a:xfrm>
        </p:spPr>
        <p:txBody>
          <a:bodyPr/>
          <a:lstStyle/>
          <a:p>
            <a:pPr marL="0" indent="0">
              <a:buNone/>
            </a:pPr>
            <a:r>
              <a:rPr lang="en-US" dirty="0"/>
              <a:t>For standard OPT, your eligibility category is </a:t>
            </a:r>
            <a:r>
              <a:rPr lang="en-US" b="1" dirty="0"/>
              <a:t>c(3)(B) Student Post-Completion OPT</a:t>
            </a:r>
          </a:p>
        </p:txBody>
      </p:sp>
      <p:pic>
        <p:nvPicPr>
          <p:cNvPr id="6" name="Content Placeholder 5"/>
          <p:cNvPicPr>
            <a:picLocks noChangeAspect="1"/>
          </p:cNvPicPr>
          <p:nvPr/>
        </p:nvPicPr>
        <p:blipFill rotWithShape="1">
          <a:blip r:embed="rId3">
            <a:extLst>
              <a:ext uri="{28A0092B-C50C-407E-A947-70E740481C1C}">
                <a14:useLocalDpi xmlns:a14="http://schemas.microsoft.com/office/drawing/2010/main" val="0"/>
              </a:ext>
            </a:extLst>
          </a:blip>
          <a:srcRect l="2953" r="2921"/>
          <a:stretch/>
        </p:blipFill>
        <p:spPr>
          <a:xfrm>
            <a:off x="5570892" y="1103983"/>
            <a:ext cx="6110869" cy="4650034"/>
          </a:xfrm>
          <a:prstGeom prst="rect">
            <a:avLst/>
          </a:prstGeom>
        </p:spPr>
      </p:pic>
      <p:grpSp>
        <p:nvGrpSpPr>
          <p:cNvPr id="18" name="Group 17"/>
          <p:cNvGrpSpPr/>
          <p:nvPr/>
        </p:nvGrpSpPr>
        <p:grpSpPr>
          <a:xfrm>
            <a:off x="933" y="6256421"/>
            <a:ext cx="12191068" cy="605952"/>
            <a:chOff x="933" y="6256421"/>
            <a:chExt cx="12191068" cy="605952"/>
          </a:xfrm>
        </p:grpSpPr>
        <p:sp>
          <p:nvSpPr>
            <p:cNvPr id="8" name="Rectangle 7"/>
            <p:cNvSpPr/>
            <p:nvPr/>
          </p:nvSpPr>
          <p:spPr>
            <a:xfrm>
              <a:off x="933" y="6256421"/>
              <a:ext cx="2401224" cy="601579"/>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p:cNvSpPr txBox="1"/>
            <p:nvPr/>
          </p:nvSpPr>
          <p:spPr>
            <a:xfrm>
              <a:off x="26956" y="6372544"/>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9" name="Rectangle 8"/>
            <p:cNvSpPr/>
            <p:nvPr/>
          </p:nvSpPr>
          <p:spPr>
            <a:xfrm>
              <a:off x="4858214" y="6467706"/>
              <a:ext cx="2467208" cy="390293"/>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2395654" y="6469046"/>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p:cNvSpPr txBox="1"/>
            <p:nvPr/>
          </p:nvSpPr>
          <p:spPr>
            <a:xfrm>
              <a:off x="4853566" y="6488668"/>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12" name="Rectangle 11"/>
            <p:cNvSpPr/>
            <p:nvPr/>
          </p:nvSpPr>
          <p:spPr>
            <a:xfrm>
              <a:off x="7330070" y="6467707"/>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9797278" y="6472080"/>
              <a:ext cx="2394722" cy="390293"/>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p:cNvSpPr txBox="1"/>
            <p:nvPr/>
          </p:nvSpPr>
          <p:spPr>
            <a:xfrm>
              <a:off x="2395654" y="6486481"/>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16" name="TextBox 15"/>
            <p:cNvSpPr txBox="1"/>
            <p:nvPr/>
          </p:nvSpPr>
          <p:spPr>
            <a:xfrm>
              <a:off x="7325422" y="6490855"/>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17" name="TextBox 16"/>
            <p:cNvSpPr txBox="1"/>
            <p:nvPr/>
          </p:nvSpPr>
          <p:spPr>
            <a:xfrm>
              <a:off x="9797279" y="6473422"/>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sp>
        <p:nvSpPr>
          <p:cNvPr id="19" name="Rectangle 18"/>
          <p:cNvSpPr/>
          <p:nvPr/>
        </p:nvSpPr>
        <p:spPr>
          <a:xfrm>
            <a:off x="8045450" y="4533900"/>
            <a:ext cx="3067050" cy="273049"/>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591038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604024" y="2009279"/>
            <a:ext cx="4592444" cy="4586326"/>
          </a:xfrm>
        </p:spPr>
        <p:txBody>
          <a:bodyPr/>
          <a:lstStyle/>
          <a:p>
            <a:r>
              <a:rPr lang="en-US" dirty="0"/>
              <a:t>You should choose “</a:t>
            </a:r>
            <a:r>
              <a:rPr lang="en-US" b="1" dirty="0"/>
              <a:t>initial permission to accept employment</a:t>
            </a:r>
            <a:r>
              <a:rPr lang="en-US" dirty="0"/>
              <a:t>.” </a:t>
            </a:r>
          </a:p>
          <a:p>
            <a:pPr marL="0" indent="0">
              <a:buNone/>
            </a:pPr>
            <a:endParaRPr lang="en-US" dirty="0"/>
          </a:p>
          <a:p>
            <a:r>
              <a:rPr lang="en-US" dirty="0"/>
              <a:t>If this is your first time to use Form I-765, select “</a:t>
            </a:r>
            <a:r>
              <a:rPr lang="en-US" b="1" dirty="0"/>
              <a:t>No</a:t>
            </a:r>
            <a:r>
              <a:rPr lang="en-US" dirty="0"/>
              <a:t>.” </a:t>
            </a:r>
          </a:p>
          <a:p>
            <a:r>
              <a:rPr lang="en-US" dirty="0"/>
              <a:t>If you have filed Form I-765 for previous employment, please select “</a:t>
            </a:r>
            <a:r>
              <a:rPr lang="en-US" b="1" dirty="0"/>
              <a:t>Yes</a:t>
            </a:r>
            <a:r>
              <a:rPr lang="en-US" dirty="0"/>
              <a:t>.”</a:t>
            </a:r>
          </a:p>
        </p:txBody>
      </p:sp>
      <p:pic>
        <p:nvPicPr>
          <p:cNvPr id="7"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64149" y="1025708"/>
            <a:ext cx="6155421" cy="4772113"/>
          </a:xfrm>
          <a:prstGeom prst="rect">
            <a:avLst/>
          </a:prstGeom>
        </p:spPr>
      </p:pic>
      <p:sp>
        <p:nvSpPr>
          <p:cNvPr id="8" name="Title 1"/>
          <p:cNvSpPr>
            <a:spLocks noGrp="1"/>
          </p:cNvSpPr>
          <p:nvPr>
            <p:ph type="title"/>
          </p:nvPr>
        </p:nvSpPr>
        <p:spPr>
          <a:xfrm>
            <a:off x="604024" y="362700"/>
            <a:ext cx="4592444" cy="1945602"/>
          </a:xfrm>
        </p:spPr>
        <p:txBody>
          <a:bodyPr/>
          <a:lstStyle/>
          <a:p>
            <a:r>
              <a:rPr lang="en-US" b="1" dirty="0"/>
              <a:t>Reason for applying</a:t>
            </a:r>
          </a:p>
        </p:txBody>
      </p:sp>
      <p:grpSp>
        <p:nvGrpSpPr>
          <p:cNvPr id="20" name="Group 19"/>
          <p:cNvGrpSpPr/>
          <p:nvPr/>
        </p:nvGrpSpPr>
        <p:grpSpPr>
          <a:xfrm>
            <a:off x="933" y="6256421"/>
            <a:ext cx="12191068" cy="605952"/>
            <a:chOff x="933" y="6256421"/>
            <a:chExt cx="12191068" cy="605952"/>
          </a:xfrm>
        </p:grpSpPr>
        <p:sp>
          <p:nvSpPr>
            <p:cNvPr id="21" name="Rectangle 20"/>
            <p:cNvSpPr/>
            <p:nvPr/>
          </p:nvSpPr>
          <p:spPr>
            <a:xfrm>
              <a:off x="933" y="6256421"/>
              <a:ext cx="2401224" cy="601579"/>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p:cNvSpPr txBox="1"/>
            <p:nvPr/>
          </p:nvSpPr>
          <p:spPr>
            <a:xfrm>
              <a:off x="26956" y="6372544"/>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23" name="Rectangle 22"/>
            <p:cNvSpPr/>
            <p:nvPr/>
          </p:nvSpPr>
          <p:spPr>
            <a:xfrm>
              <a:off x="4858214" y="6467706"/>
              <a:ext cx="2467208" cy="390293"/>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2395654" y="6469046"/>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extBox 24"/>
            <p:cNvSpPr txBox="1"/>
            <p:nvPr/>
          </p:nvSpPr>
          <p:spPr>
            <a:xfrm>
              <a:off x="4853566" y="6488668"/>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26" name="Rectangle 25"/>
            <p:cNvSpPr/>
            <p:nvPr/>
          </p:nvSpPr>
          <p:spPr>
            <a:xfrm>
              <a:off x="7330070" y="6467707"/>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9797278" y="6472080"/>
              <a:ext cx="2394722" cy="390293"/>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p:cNvSpPr txBox="1"/>
            <p:nvPr/>
          </p:nvSpPr>
          <p:spPr>
            <a:xfrm>
              <a:off x="2395654" y="6486481"/>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29" name="TextBox 28"/>
            <p:cNvSpPr txBox="1"/>
            <p:nvPr/>
          </p:nvSpPr>
          <p:spPr>
            <a:xfrm>
              <a:off x="7325422" y="6490855"/>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30" name="TextBox 29"/>
            <p:cNvSpPr txBox="1"/>
            <p:nvPr/>
          </p:nvSpPr>
          <p:spPr>
            <a:xfrm>
              <a:off x="9797279" y="6473422"/>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sp>
        <p:nvSpPr>
          <p:cNvPr id="17" name="Rectangle 16"/>
          <p:cNvSpPr/>
          <p:nvPr/>
        </p:nvSpPr>
        <p:spPr>
          <a:xfrm>
            <a:off x="7808562" y="1913417"/>
            <a:ext cx="2554638" cy="2540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7808562" y="4394348"/>
            <a:ext cx="655988" cy="2540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112505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98996" y="0"/>
            <a:ext cx="6293004" cy="6858000"/>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604024" y="3267307"/>
            <a:ext cx="4343399" cy="3590692"/>
          </a:xfrm>
        </p:spPr>
        <p:txBody>
          <a:bodyPr/>
          <a:lstStyle/>
          <a:p>
            <a:pPr marL="0" indent="0">
              <a:buNone/>
            </a:pPr>
            <a:r>
              <a:rPr lang="en-US" dirty="0"/>
              <a:t>You should select “</a:t>
            </a:r>
            <a:r>
              <a:rPr lang="en-US" b="1" dirty="0"/>
              <a:t>No</a:t>
            </a:r>
            <a:r>
              <a:rPr lang="en-US" dirty="0"/>
              <a:t>” unless you have hired someone to assist you in filling out the application. </a:t>
            </a:r>
          </a:p>
        </p:txBody>
      </p:sp>
      <p:sp>
        <p:nvSpPr>
          <p:cNvPr id="8" name="Title 1"/>
          <p:cNvSpPr>
            <a:spLocks noGrp="1"/>
          </p:cNvSpPr>
          <p:nvPr>
            <p:ph type="title"/>
          </p:nvPr>
        </p:nvSpPr>
        <p:spPr>
          <a:xfrm>
            <a:off x="604024" y="362699"/>
            <a:ext cx="4926982" cy="3038423"/>
          </a:xfrm>
        </p:spPr>
        <p:txBody>
          <a:bodyPr/>
          <a:lstStyle/>
          <a:p>
            <a:r>
              <a:rPr lang="en-US" b="1" dirty="0"/>
              <a:t>Preparer and interpreter information</a:t>
            </a:r>
          </a:p>
        </p:txBody>
      </p:sp>
      <p:pic>
        <p:nvPicPr>
          <p:cNvPr id="6" name="Content Placeholder 3"/>
          <p:cNvPicPr>
            <a:picLocks noChangeAspect="1"/>
          </p:cNvPicPr>
          <p:nvPr/>
        </p:nvPicPr>
        <p:blipFill rotWithShape="1">
          <a:blip r:embed="rId3">
            <a:extLst>
              <a:ext uri="{28A0092B-C50C-407E-A947-70E740481C1C}">
                <a14:useLocalDpi xmlns:a14="http://schemas.microsoft.com/office/drawing/2010/main" val="0"/>
              </a:ext>
            </a:extLst>
          </a:blip>
          <a:srcRect l="8417" r="7910"/>
          <a:stretch/>
        </p:blipFill>
        <p:spPr>
          <a:xfrm>
            <a:off x="5046999" y="1253331"/>
            <a:ext cx="6746487" cy="4351338"/>
          </a:xfrm>
          <a:prstGeom prst="rect">
            <a:avLst/>
          </a:prstGeom>
        </p:spPr>
      </p:pic>
      <p:grpSp>
        <p:nvGrpSpPr>
          <p:cNvPr id="20" name="Group 19"/>
          <p:cNvGrpSpPr/>
          <p:nvPr/>
        </p:nvGrpSpPr>
        <p:grpSpPr>
          <a:xfrm>
            <a:off x="933" y="6256421"/>
            <a:ext cx="12191068" cy="605952"/>
            <a:chOff x="933" y="6256421"/>
            <a:chExt cx="12191068" cy="605952"/>
          </a:xfrm>
        </p:grpSpPr>
        <p:sp>
          <p:nvSpPr>
            <p:cNvPr id="21" name="Rectangle 20"/>
            <p:cNvSpPr/>
            <p:nvPr/>
          </p:nvSpPr>
          <p:spPr>
            <a:xfrm>
              <a:off x="933" y="6256421"/>
              <a:ext cx="2401224" cy="601579"/>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p:cNvSpPr txBox="1"/>
            <p:nvPr/>
          </p:nvSpPr>
          <p:spPr>
            <a:xfrm>
              <a:off x="26956" y="6372544"/>
              <a:ext cx="2381708" cy="369332"/>
            </a:xfrm>
            <a:prstGeom prst="rect">
              <a:avLst/>
            </a:prstGeom>
            <a:noFill/>
          </p:spPr>
          <p:txBody>
            <a:bodyPr wrap="square" rtlCol="0" anchor="ctr">
              <a:spAutoFit/>
            </a:bodyPr>
            <a:lstStyle/>
            <a:p>
              <a:pPr algn="ctr"/>
              <a:r>
                <a:rPr lang="en-US" dirty="0">
                  <a:solidFill>
                    <a:schemeClr val="bg1"/>
                  </a:solidFill>
                </a:rPr>
                <a:t>Getting Started</a:t>
              </a:r>
            </a:p>
          </p:txBody>
        </p:sp>
        <p:sp>
          <p:nvSpPr>
            <p:cNvPr id="23" name="Rectangle 22"/>
            <p:cNvSpPr/>
            <p:nvPr/>
          </p:nvSpPr>
          <p:spPr>
            <a:xfrm>
              <a:off x="4858214" y="6467706"/>
              <a:ext cx="2467208" cy="390293"/>
            </a:xfrm>
            <a:prstGeom prst="rect">
              <a:avLst/>
            </a:prstGeom>
            <a:solidFill>
              <a:srgbClr val="1C3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2395654" y="6469046"/>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extBox 24"/>
            <p:cNvSpPr txBox="1"/>
            <p:nvPr/>
          </p:nvSpPr>
          <p:spPr>
            <a:xfrm>
              <a:off x="4853566" y="6488668"/>
              <a:ext cx="2471856" cy="369332"/>
            </a:xfrm>
            <a:prstGeom prst="rect">
              <a:avLst/>
            </a:prstGeom>
            <a:noFill/>
          </p:spPr>
          <p:txBody>
            <a:bodyPr wrap="square" rtlCol="0" anchor="ctr">
              <a:spAutoFit/>
            </a:bodyPr>
            <a:lstStyle/>
            <a:p>
              <a:pPr algn="ctr"/>
              <a:r>
                <a:rPr lang="en-US" dirty="0">
                  <a:solidFill>
                    <a:schemeClr val="bg1"/>
                  </a:solidFill>
                </a:rPr>
                <a:t>Evidence</a:t>
              </a:r>
            </a:p>
          </p:txBody>
        </p:sp>
        <p:sp>
          <p:nvSpPr>
            <p:cNvPr id="26" name="Rectangle 25"/>
            <p:cNvSpPr/>
            <p:nvPr/>
          </p:nvSpPr>
          <p:spPr>
            <a:xfrm>
              <a:off x="7330070" y="6467707"/>
              <a:ext cx="2467208" cy="390293"/>
            </a:xfrm>
            <a:prstGeom prst="rect">
              <a:avLst/>
            </a:prstGeom>
            <a:solidFill>
              <a:srgbClr val="0858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9797278" y="6472080"/>
              <a:ext cx="2394722" cy="390293"/>
            </a:xfrm>
            <a:prstGeom prst="rect">
              <a:avLst/>
            </a:prstGeom>
            <a:solidFill>
              <a:srgbClr val="9FB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p:cNvSpPr txBox="1"/>
            <p:nvPr/>
          </p:nvSpPr>
          <p:spPr>
            <a:xfrm>
              <a:off x="2395654" y="6486481"/>
              <a:ext cx="2462560" cy="369332"/>
            </a:xfrm>
            <a:prstGeom prst="rect">
              <a:avLst/>
            </a:prstGeom>
            <a:noFill/>
          </p:spPr>
          <p:txBody>
            <a:bodyPr wrap="square" rtlCol="0" anchor="ctr">
              <a:spAutoFit/>
            </a:bodyPr>
            <a:lstStyle/>
            <a:p>
              <a:pPr algn="ctr"/>
              <a:r>
                <a:rPr lang="en-US" dirty="0">
                  <a:solidFill>
                    <a:schemeClr val="bg1"/>
                  </a:solidFill>
                </a:rPr>
                <a:t>About You</a:t>
              </a:r>
            </a:p>
          </p:txBody>
        </p:sp>
        <p:sp>
          <p:nvSpPr>
            <p:cNvPr id="29" name="TextBox 28"/>
            <p:cNvSpPr txBox="1"/>
            <p:nvPr/>
          </p:nvSpPr>
          <p:spPr>
            <a:xfrm>
              <a:off x="7325422" y="6490855"/>
              <a:ext cx="2476504" cy="369332"/>
            </a:xfrm>
            <a:prstGeom prst="rect">
              <a:avLst/>
            </a:prstGeom>
            <a:noFill/>
          </p:spPr>
          <p:txBody>
            <a:bodyPr wrap="square" rtlCol="0" anchor="ctr">
              <a:spAutoFit/>
            </a:bodyPr>
            <a:lstStyle/>
            <a:p>
              <a:pPr algn="ctr"/>
              <a:r>
                <a:rPr lang="en-US" dirty="0">
                  <a:solidFill>
                    <a:schemeClr val="bg1"/>
                  </a:solidFill>
                </a:rPr>
                <a:t>Additional Information</a:t>
              </a:r>
            </a:p>
          </p:txBody>
        </p:sp>
        <p:sp>
          <p:nvSpPr>
            <p:cNvPr id="30" name="TextBox 29"/>
            <p:cNvSpPr txBox="1"/>
            <p:nvPr/>
          </p:nvSpPr>
          <p:spPr>
            <a:xfrm>
              <a:off x="9797279" y="6473422"/>
              <a:ext cx="2394722" cy="369332"/>
            </a:xfrm>
            <a:prstGeom prst="rect">
              <a:avLst/>
            </a:prstGeom>
            <a:noFill/>
          </p:spPr>
          <p:txBody>
            <a:bodyPr wrap="square" rtlCol="0" anchor="ctr">
              <a:spAutoFit/>
            </a:bodyPr>
            <a:lstStyle/>
            <a:p>
              <a:pPr algn="ctr"/>
              <a:r>
                <a:rPr lang="en-US" dirty="0">
                  <a:solidFill>
                    <a:schemeClr val="bg1"/>
                  </a:solidFill>
                </a:rPr>
                <a:t>Review and Submit</a:t>
              </a:r>
            </a:p>
          </p:txBody>
        </p:sp>
      </p:grpSp>
      <p:sp>
        <p:nvSpPr>
          <p:cNvPr id="17" name="Rectangle 16"/>
          <p:cNvSpPr/>
          <p:nvPr/>
        </p:nvSpPr>
        <p:spPr>
          <a:xfrm>
            <a:off x="7541862" y="3000606"/>
            <a:ext cx="763938" cy="32044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90835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923</TotalTime>
  <Words>2096</Words>
  <Application>Microsoft Office PowerPoint</Application>
  <PresentationFormat>Widescreen</PresentationFormat>
  <Paragraphs>363</Paragraphs>
  <Slides>44</Slides>
  <Notes>40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44</vt:i4>
      </vt:variant>
    </vt:vector>
  </HeadingPairs>
  <TitlesOfParts>
    <vt:vector size="48" baseType="lpstr">
      <vt:lpstr>Arial</vt:lpstr>
      <vt:lpstr>Calibri</vt:lpstr>
      <vt:lpstr>Calibri Light</vt:lpstr>
      <vt:lpstr>Office Theme</vt:lpstr>
      <vt:lpstr>Standard Online OPT Template</vt:lpstr>
      <vt:lpstr>PowerPoint Presentation</vt:lpstr>
      <vt:lpstr>PowerPoint Presentation</vt:lpstr>
      <vt:lpstr>PowerPoint Presentation</vt:lpstr>
      <vt:lpstr>IMPORTANT!</vt:lpstr>
      <vt:lpstr>PowerPoint Presentation</vt:lpstr>
      <vt:lpstr>Basis of eligibility</vt:lpstr>
      <vt:lpstr>Reason for applying</vt:lpstr>
      <vt:lpstr>Preparer and interpreter information</vt:lpstr>
      <vt:lpstr>Your name</vt:lpstr>
      <vt:lpstr>Your contact information</vt:lpstr>
      <vt:lpstr>PowerPoint Presentation</vt:lpstr>
      <vt:lpstr>PowerPoint Presentation</vt:lpstr>
      <vt:lpstr>PowerPoint Presentation</vt:lpstr>
      <vt:lpstr>Describe yourself</vt:lpstr>
      <vt:lpstr>When and where you were born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Online OPT Template</dc:title>
  <dc:creator>Kirstyn Tureman</dc:creator>
  <cp:lastModifiedBy>Vanessa Ocana</cp:lastModifiedBy>
  <cp:revision>455</cp:revision>
  <dcterms:created xsi:type="dcterms:W3CDTF">2021-06-07T16:07:00Z</dcterms:created>
  <dcterms:modified xsi:type="dcterms:W3CDTF">2024-03-01T22:26:12Z</dcterms:modified>
</cp:coreProperties>
</file>