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327" r:id="rId3"/>
    <p:sldId id="321" r:id="rId4"/>
    <p:sldId id="325" r:id="rId5"/>
    <p:sldId id="257" r:id="rId6"/>
    <p:sldId id="260" r:id="rId7"/>
    <p:sldId id="261" r:id="rId8"/>
    <p:sldId id="264" r:id="rId9"/>
    <p:sldId id="328" r:id="rId10"/>
    <p:sldId id="329" r:id="rId11"/>
    <p:sldId id="281" r:id="rId12"/>
    <p:sldId id="267" r:id="rId13"/>
    <p:sldId id="284" r:id="rId14"/>
    <p:sldId id="285" r:id="rId15"/>
    <p:sldId id="287" r:id="rId16"/>
    <p:sldId id="288" r:id="rId17"/>
    <p:sldId id="289" r:id="rId18"/>
    <p:sldId id="290" r:id="rId19"/>
    <p:sldId id="291" r:id="rId20"/>
    <p:sldId id="292" r:id="rId21"/>
    <p:sldId id="293" r:id="rId22"/>
    <p:sldId id="296" r:id="rId23"/>
    <p:sldId id="294" r:id="rId24"/>
    <p:sldId id="295" r:id="rId25"/>
    <p:sldId id="297" r:id="rId26"/>
    <p:sldId id="298" r:id="rId27"/>
    <p:sldId id="299" r:id="rId28"/>
    <p:sldId id="300" r:id="rId29"/>
    <p:sldId id="301" r:id="rId30"/>
    <p:sldId id="302" r:id="rId31"/>
    <p:sldId id="303" r:id="rId32"/>
    <p:sldId id="305" r:id="rId33"/>
    <p:sldId id="314" r:id="rId34"/>
    <p:sldId id="315" r:id="rId35"/>
    <p:sldId id="316" r:id="rId36"/>
    <p:sldId id="317" r:id="rId37"/>
    <p:sldId id="318" r:id="rId38"/>
    <p:sldId id="319"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664"/>
    <a:srgbClr val="08588F"/>
    <a:srgbClr val="9FB7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74" autoAdjust="0"/>
    <p:restoredTop sz="94660"/>
  </p:normalViewPr>
  <p:slideViewPr>
    <p:cSldViewPr snapToGrid="0">
      <p:cViewPr varScale="1">
        <p:scale>
          <a:sx n="105" d="100"/>
          <a:sy n="105" d="100"/>
        </p:scale>
        <p:origin x="77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2:11:54.223"/>
    </inkml:context>
    <inkml:brush xml:id="br0">
      <inkml:brushProperty name="width" value="0.1" units="cm"/>
      <inkml:brushProperty name="height" value="0.1" units="cm"/>
      <inkml:brushProperty name="color" value="#E71224"/>
    </inkml:brush>
  </inkml:definitions>
  <inkml:trace contextRef="#ctx0" brushRef="#br0">0 0 24332,'8865'0'0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1T18:15:20.467"/>
    </inkml:context>
    <inkml:brush xml:id="br0">
      <inkml:brushProperty name="width" value="0.1" units="cm"/>
      <inkml:brushProperty name="height" value="0.1" units="cm"/>
      <inkml:brushProperty name="color" value="#E71224"/>
    </inkml:brush>
  </inkml:definitions>
  <inkml:trace contextRef="#ctx0" brushRef="#br0">0 0 24529,'0'5110'0,"14475"-5110"0,-14475-5110 0,-14475 5110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1T18:15:47.962"/>
    </inkml:context>
    <inkml:brush xml:id="br0">
      <inkml:brushProperty name="width" value="0.1" units="cm"/>
      <inkml:brushProperty name="height" value="0.1" units="cm"/>
      <inkml:brushProperty name="color" value="#E71224"/>
    </inkml:brush>
  </inkml:definitions>
  <inkml:trace contextRef="#ctx0" brushRef="#br0">0 0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4T13:55:23.250"/>
    </inkml:context>
    <inkml:brush xml:id="br0">
      <inkml:brushProperty name="width" value="0.1" units="cm"/>
      <inkml:brushProperty name="height" value="0.1" units="cm"/>
      <inkml:brushProperty name="color" value="#E71224"/>
    </inkml:brush>
  </inkml:definitions>
  <inkml:trace contextRef="#ctx0" brushRef="#br0">29 1 24575,'-2'0'0,"1"1"0,0-1 0,0 1 0,0-1 0,0 1 0,0 0 0,0-1 0,0 1 0,0 0 0,0 0 0,0-1 0,1 1 0,-1 0 0,0 0 0,0 0 0,1 0 0,-1 0 0,1 0 0,-1 0 0,1 1 0,-1-1 0,1 0 0,0 0 0,-1 0 0,1 0 0,0 1 0,0 1 0,-5 38 0,5-36 0,-3 442 0,6-229 0,-3 748 0,-1-959 0,2 1 0,-1-1 0,1 0 0,0 0 0,0 0 0,1 0 0,0 0 0,0-1 0,0 1 0,1 0 0,0-1 0,1 0 0,-1 1 0,1-1 0,1-1 0,-1 1 0,1-1 0,0 0 0,0 0 0,0 0 0,1 0 0,10 6 0,31 24-455,1-2 0,56 29 0,-82-51-6371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C585C2-1AE4-4FB4-B7F7-E9B73A891D8C}" type="datetimeFigureOut">
              <a:rPr lang="en-US" smtClean="0"/>
              <a:t>9/18/2025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58945C-5B92-4449-96A4-D9BCCC1731F0}" type="slidenum">
              <a:rPr lang="en-US" smtClean="0"/>
              <a:t>‹#›</a:t>
            </a:fld>
            <a:endParaRPr lang="en-US"/>
          </a:p>
        </p:txBody>
      </p:sp>
    </p:spTree>
    <p:extLst>
      <p:ext uri="{BB962C8B-B14F-4D97-AF65-F5344CB8AC3E}">
        <p14:creationId xmlns:p14="http://schemas.microsoft.com/office/powerpoint/2010/main" val="3602536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uscis.gov/"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hlinkClick r:id="rId3"/>
              </a:rPr>
              <a:t>Photo credits:</a:t>
            </a:r>
            <a:r>
              <a:rPr lang="en-US" sz="1200" baseline="0" dirty="0">
                <a:hlinkClick r:id="rId3"/>
              </a:rPr>
              <a:t> </a:t>
            </a:r>
            <a:r>
              <a:rPr lang="en-US" sz="1200" dirty="0">
                <a:hlinkClick r:id="rId3"/>
              </a:rPr>
              <a:t>uscis.gov</a:t>
            </a:r>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a:t>
            </a:fld>
            <a:endParaRPr lang="en-US"/>
          </a:p>
        </p:txBody>
      </p:sp>
    </p:spTree>
    <p:extLst>
      <p:ext uri="{BB962C8B-B14F-4D97-AF65-F5344CB8AC3E}">
        <p14:creationId xmlns:p14="http://schemas.microsoft.com/office/powerpoint/2010/main" val="2326843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17</a:t>
            </a:fld>
            <a:endParaRPr lang="en-US"/>
          </a:p>
        </p:txBody>
      </p:sp>
    </p:spTree>
    <p:extLst>
      <p:ext uri="{BB962C8B-B14F-4D97-AF65-F5344CB8AC3E}">
        <p14:creationId xmlns:p14="http://schemas.microsoft.com/office/powerpoint/2010/main" val="1034071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18</a:t>
            </a:fld>
            <a:endParaRPr lang="en-US"/>
          </a:p>
        </p:txBody>
      </p:sp>
    </p:spTree>
    <p:extLst>
      <p:ext uri="{BB962C8B-B14F-4D97-AF65-F5344CB8AC3E}">
        <p14:creationId xmlns:p14="http://schemas.microsoft.com/office/powerpoint/2010/main" val="3188161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19</a:t>
            </a:fld>
            <a:endParaRPr lang="en-US"/>
          </a:p>
        </p:txBody>
      </p:sp>
    </p:spTree>
    <p:extLst>
      <p:ext uri="{BB962C8B-B14F-4D97-AF65-F5344CB8AC3E}">
        <p14:creationId xmlns:p14="http://schemas.microsoft.com/office/powerpoint/2010/main" val="4013331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20</a:t>
            </a:fld>
            <a:endParaRPr lang="en-US"/>
          </a:p>
        </p:txBody>
      </p:sp>
    </p:spTree>
    <p:extLst>
      <p:ext uri="{BB962C8B-B14F-4D97-AF65-F5344CB8AC3E}">
        <p14:creationId xmlns:p14="http://schemas.microsoft.com/office/powerpoint/2010/main" val="3481548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21</a:t>
            </a:fld>
            <a:endParaRPr lang="en-US"/>
          </a:p>
        </p:txBody>
      </p:sp>
    </p:spTree>
    <p:extLst>
      <p:ext uri="{BB962C8B-B14F-4D97-AF65-F5344CB8AC3E}">
        <p14:creationId xmlns:p14="http://schemas.microsoft.com/office/powerpoint/2010/main" val="6459810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22</a:t>
            </a:fld>
            <a:endParaRPr lang="en-US"/>
          </a:p>
        </p:txBody>
      </p:sp>
    </p:spTree>
    <p:extLst>
      <p:ext uri="{BB962C8B-B14F-4D97-AF65-F5344CB8AC3E}">
        <p14:creationId xmlns:p14="http://schemas.microsoft.com/office/powerpoint/2010/main" val="2933296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23</a:t>
            </a:fld>
            <a:endParaRPr lang="en-US"/>
          </a:p>
        </p:txBody>
      </p:sp>
    </p:spTree>
    <p:extLst>
      <p:ext uri="{BB962C8B-B14F-4D97-AF65-F5344CB8AC3E}">
        <p14:creationId xmlns:p14="http://schemas.microsoft.com/office/powerpoint/2010/main" val="4108622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24</a:t>
            </a:fld>
            <a:endParaRPr lang="en-US"/>
          </a:p>
        </p:txBody>
      </p:sp>
    </p:spTree>
    <p:extLst>
      <p:ext uri="{BB962C8B-B14F-4D97-AF65-F5344CB8AC3E}">
        <p14:creationId xmlns:p14="http://schemas.microsoft.com/office/powerpoint/2010/main" val="450525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25</a:t>
            </a:fld>
            <a:endParaRPr lang="en-US"/>
          </a:p>
        </p:txBody>
      </p:sp>
    </p:spTree>
    <p:extLst>
      <p:ext uri="{BB962C8B-B14F-4D97-AF65-F5344CB8AC3E}">
        <p14:creationId xmlns:p14="http://schemas.microsoft.com/office/powerpoint/2010/main" val="12485027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26</a:t>
            </a:fld>
            <a:endParaRPr lang="en-US"/>
          </a:p>
        </p:txBody>
      </p:sp>
    </p:spTree>
    <p:extLst>
      <p:ext uri="{BB962C8B-B14F-4D97-AF65-F5344CB8AC3E}">
        <p14:creationId xmlns:p14="http://schemas.microsoft.com/office/powerpoint/2010/main" val="2769880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1EFA6-2D26-6B2B-2F16-F166890480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BC93C6-C1CD-EDBD-03B1-BACD9E6C91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757C42-1EEA-9155-1414-2CF4C63AB04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B9E217A-0A29-D58F-31AC-67DB0F434167}"/>
              </a:ext>
            </a:extLst>
          </p:cNvPr>
          <p:cNvSpPr>
            <a:spLocks noGrp="1"/>
          </p:cNvSpPr>
          <p:nvPr>
            <p:ph type="sldNum" sz="quarter" idx="10"/>
          </p:nvPr>
        </p:nvSpPr>
        <p:spPr/>
        <p:txBody>
          <a:bodyPr/>
          <a:lstStyle/>
          <a:p>
            <a:fld id="{9E58945C-5B92-4449-96A4-D9BCCC1731F0}" type="slidenum">
              <a:rPr lang="en-US" smtClean="0"/>
              <a:t>2</a:t>
            </a:fld>
            <a:endParaRPr lang="en-US"/>
          </a:p>
        </p:txBody>
      </p:sp>
    </p:spTree>
    <p:extLst>
      <p:ext uri="{BB962C8B-B14F-4D97-AF65-F5344CB8AC3E}">
        <p14:creationId xmlns:p14="http://schemas.microsoft.com/office/powerpoint/2010/main" val="2477040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27</a:t>
            </a:fld>
            <a:endParaRPr lang="en-US"/>
          </a:p>
        </p:txBody>
      </p:sp>
    </p:spTree>
    <p:extLst>
      <p:ext uri="{BB962C8B-B14F-4D97-AF65-F5344CB8AC3E}">
        <p14:creationId xmlns:p14="http://schemas.microsoft.com/office/powerpoint/2010/main" val="2464856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28</a:t>
            </a:fld>
            <a:endParaRPr lang="en-US"/>
          </a:p>
        </p:txBody>
      </p:sp>
    </p:spTree>
    <p:extLst>
      <p:ext uri="{BB962C8B-B14F-4D97-AF65-F5344CB8AC3E}">
        <p14:creationId xmlns:p14="http://schemas.microsoft.com/office/powerpoint/2010/main" val="3968726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29</a:t>
            </a:fld>
            <a:endParaRPr lang="en-US"/>
          </a:p>
        </p:txBody>
      </p:sp>
    </p:spTree>
    <p:extLst>
      <p:ext uri="{BB962C8B-B14F-4D97-AF65-F5344CB8AC3E}">
        <p14:creationId xmlns:p14="http://schemas.microsoft.com/office/powerpoint/2010/main" val="1532070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30</a:t>
            </a:fld>
            <a:endParaRPr lang="en-US"/>
          </a:p>
        </p:txBody>
      </p:sp>
    </p:spTree>
    <p:extLst>
      <p:ext uri="{BB962C8B-B14F-4D97-AF65-F5344CB8AC3E}">
        <p14:creationId xmlns:p14="http://schemas.microsoft.com/office/powerpoint/2010/main" val="2125988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31</a:t>
            </a:fld>
            <a:endParaRPr lang="en-US"/>
          </a:p>
        </p:txBody>
      </p:sp>
    </p:spTree>
    <p:extLst>
      <p:ext uri="{BB962C8B-B14F-4D97-AF65-F5344CB8AC3E}">
        <p14:creationId xmlns:p14="http://schemas.microsoft.com/office/powerpoint/2010/main" val="24214045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32</a:t>
            </a:fld>
            <a:endParaRPr lang="en-US"/>
          </a:p>
        </p:txBody>
      </p:sp>
    </p:spTree>
    <p:extLst>
      <p:ext uri="{BB962C8B-B14F-4D97-AF65-F5344CB8AC3E}">
        <p14:creationId xmlns:p14="http://schemas.microsoft.com/office/powerpoint/2010/main" val="23686673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33</a:t>
            </a:fld>
            <a:endParaRPr lang="en-US"/>
          </a:p>
        </p:txBody>
      </p:sp>
    </p:spTree>
    <p:extLst>
      <p:ext uri="{BB962C8B-B14F-4D97-AF65-F5344CB8AC3E}">
        <p14:creationId xmlns:p14="http://schemas.microsoft.com/office/powerpoint/2010/main" val="5987647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34</a:t>
            </a:fld>
            <a:endParaRPr lang="en-US"/>
          </a:p>
        </p:txBody>
      </p:sp>
    </p:spTree>
    <p:extLst>
      <p:ext uri="{BB962C8B-B14F-4D97-AF65-F5344CB8AC3E}">
        <p14:creationId xmlns:p14="http://schemas.microsoft.com/office/powerpoint/2010/main" val="10788267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35</a:t>
            </a:fld>
            <a:endParaRPr lang="en-US"/>
          </a:p>
        </p:txBody>
      </p:sp>
    </p:spTree>
    <p:extLst>
      <p:ext uri="{BB962C8B-B14F-4D97-AF65-F5344CB8AC3E}">
        <p14:creationId xmlns:p14="http://schemas.microsoft.com/office/powerpoint/2010/main" val="28960558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36</a:t>
            </a:fld>
            <a:endParaRPr lang="en-US"/>
          </a:p>
        </p:txBody>
      </p:sp>
    </p:spTree>
    <p:extLst>
      <p:ext uri="{BB962C8B-B14F-4D97-AF65-F5344CB8AC3E}">
        <p14:creationId xmlns:p14="http://schemas.microsoft.com/office/powerpoint/2010/main" val="273555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a:t>
            </a:fld>
            <a:endParaRPr lang="en-US"/>
          </a:p>
        </p:txBody>
      </p:sp>
    </p:spTree>
    <p:extLst>
      <p:ext uri="{BB962C8B-B14F-4D97-AF65-F5344CB8AC3E}">
        <p14:creationId xmlns:p14="http://schemas.microsoft.com/office/powerpoint/2010/main" val="3874884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37</a:t>
            </a:fld>
            <a:endParaRPr lang="en-US"/>
          </a:p>
        </p:txBody>
      </p:sp>
    </p:spTree>
    <p:extLst>
      <p:ext uri="{BB962C8B-B14F-4D97-AF65-F5344CB8AC3E}">
        <p14:creationId xmlns:p14="http://schemas.microsoft.com/office/powerpoint/2010/main" val="11802543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38</a:t>
            </a:fld>
            <a:endParaRPr lang="en-US"/>
          </a:p>
        </p:txBody>
      </p:sp>
    </p:spTree>
    <p:extLst>
      <p:ext uri="{BB962C8B-B14F-4D97-AF65-F5344CB8AC3E}">
        <p14:creationId xmlns:p14="http://schemas.microsoft.com/office/powerpoint/2010/main" val="2841105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11</a:t>
            </a:fld>
            <a:endParaRPr lang="en-US"/>
          </a:p>
        </p:txBody>
      </p:sp>
    </p:spTree>
    <p:extLst>
      <p:ext uri="{BB962C8B-B14F-4D97-AF65-F5344CB8AC3E}">
        <p14:creationId xmlns:p14="http://schemas.microsoft.com/office/powerpoint/2010/main" val="511344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12</a:t>
            </a:fld>
            <a:endParaRPr lang="en-US"/>
          </a:p>
        </p:txBody>
      </p:sp>
    </p:spTree>
    <p:extLst>
      <p:ext uri="{BB962C8B-B14F-4D97-AF65-F5344CB8AC3E}">
        <p14:creationId xmlns:p14="http://schemas.microsoft.com/office/powerpoint/2010/main" val="2719209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13</a:t>
            </a:fld>
            <a:endParaRPr lang="en-US"/>
          </a:p>
        </p:txBody>
      </p:sp>
    </p:spTree>
    <p:extLst>
      <p:ext uri="{BB962C8B-B14F-4D97-AF65-F5344CB8AC3E}">
        <p14:creationId xmlns:p14="http://schemas.microsoft.com/office/powerpoint/2010/main" val="23513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14</a:t>
            </a:fld>
            <a:endParaRPr lang="en-US"/>
          </a:p>
        </p:txBody>
      </p:sp>
    </p:spTree>
    <p:extLst>
      <p:ext uri="{BB962C8B-B14F-4D97-AF65-F5344CB8AC3E}">
        <p14:creationId xmlns:p14="http://schemas.microsoft.com/office/powerpoint/2010/main" val="1065241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15</a:t>
            </a:fld>
            <a:endParaRPr lang="en-US"/>
          </a:p>
        </p:txBody>
      </p:sp>
    </p:spTree>
    <p:extLst>
      <p:ext uri="{BB962C8B-B14F-4D97-AF65-F5344CB8AC3E}">
        <p14:creationId xmlns:p14="http://schemas.microsoft.com/office/powerpoint/2010/main" val="3845882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16</a:t>
            </a:fld>
            <a:endParaRPr lang="en-US"/>
          </a:p>
        </p:txBody>
      </p:sp>
    </p:spTree>
    <p:extLst>
      <p:ext uri="{BB962C8B-B14F-4D97-AF65-F5344CB8AC3E}">
        <p14:creationId xmlns:p14="http://schemas.microsoft.com/office/powerpoint/2010/main" val="2581213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E2D7B8F-DAE5-41E7-9E46-F958D50295DA}" type="datetimeFigureOut">
              <a:rPr lang="en-US" smtClean="0"/>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1697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107144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10084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963367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2D7B8F-DAE5-41E7-9E46-F958D50295DA}" type="datetimeFigureOut">
              <a:rPr lang="en-US" smtClean="0"/>
              <a:t>9/18/2025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82051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2D7B8F-DAE5-41E7-9E46-F958D50295DA}" type="datetimeFigureOut">
              <a:rPr lang="en-US" smtClean="0"/>
              <a:t>9/18/2025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67586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2D7B8F-DAE5-41E7-9E46-F958D50295DA}" type="datetimeFigureOut">
              <a:rPr lang="en-US" smtClean="0"/>
              <a:t>9/18/2025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216643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2D7B8F-DAE5-41E7-9E46-F958D50295DA}" type="datetimeFigureOut">
              <a:rPr lang="en-US" smtClean="0"/>
              <a:t>9/18/2025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251340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2D7B8F-DAE5-41E7-9E46-F958D50295DA}" type="datetimeFigureOut">
              <a:rPr lang="en-US" smtClean="0"/>
              <a:t>9/18/2025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461451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9/18/2025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99754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9/18/2025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016211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2D7B8F-DAE5-41E7-9E46-F958D50295DA}" type="datetimeFigureOut">
              <a:rPr lang="en-US" smtClean="0"/>
              <a:t>9/18/2025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97B6D-FDD2-41F0-8FCD-9778E3B12859}" type="slidenum">
              <a:rPr lang="en-US" smtClean="0"/>
              <a:t>‹#›</a:t>
            </a:fld>
            <a:endParaRPr lang="en-US"/>
          </a:p>
        </p:txBody>
      </p:sp>
    </p:spTree>
    <p:extLst>
      <p:ext uri="{BB962C8B-B14F-4D97-AF65-F5344CB8AC3E}">
        <p14:creationId xmlns:p14="http://schemas.microsoft.com/office/powerpoint/2010/main" val="1998150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i94.cbp.dhs.gov/I94/#/hom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1.png"/><Relationship Id="rId7" Type="http://schemas.openxmlformats.org/officeDocument/2006/relationships/image" Target="../media/image22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customXml" Target="../ink/ink3.xml"/><Relationship Id="rId5" Type="http://schemas.openxmlformats.org/officeDocument/2006/relationships/image" Target="../media/image210.png"/><Relationship Id="rId10" Type="http://schemas.openxmlformats.org/officeDocument/2006/relationships/image" Target="../media/image23.png"/><Relationship Id="rId4" Type="http://schemas.openxmlformats.org/officeDocument/2006/relationships/customXml" Target="../ink/ink2.xml"/><Relationship Id="rId9" Type="http://schemas.openxmlformats.org/officeDocument/2006/relationships/customXml" Target="../ink/ink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gqY6NmorTtU"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myaccount.uscis.gov/sign-i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9290" y="-382554"/>
            <a:ext cx="12341290" cy="7240554"/>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599246" y="557804"/>
            <a:ext cx="8811522" cy="2387600"/>
          </a:xfrm>
        </p:spPr>
        <p:txBody>
          <a:bodyPr/>
          <a:lstStyle/>
          <a:p>
            <a:r>
              <a:rPr lang="en-US" dirty="0">
                <a:solidFill>
                  <a:schemeClr val="bg1"/>
                </a:solidFill>
              </a:rPr>
              <a:t>Standard OPT Online</a:t>
            </a:r>
            <a:br>
              <a:rPr lang="en-US" dirty="0">
                <a:solidFill>
                  <a:schemeClr val="bg1"/>
                </a:solidFill>
              </a:rPr>
            </a:br>
            <a:r>
              <a:rPr lang="en-US" dirty="0">
                <a:solidFill>
                  <a:schemeClr val="bg1"/>
                </a:solidFill>
              </a:rPr>
              <a:t>Application Template</a:t>
            </a:r>
          </a:p>
        </p:txBody>
      </p:sp>
      <p:sp>
        <p:nvSpPr>
          <p:cNvPr id="3" name="Subtitle 2"/>
          <p:cNvSpPr>
            <a:spLocks noGrp="1"/>
          </p:cNvSpPr>
          <p:nvPr>
            <p:ph type="subTitle" idx="1"/>
          </p:nvPr>
        </p:nvSpPr>
        <p:spPr>
          <a:xfrm>
            <a:off x="4475970" y="3495698"/>
            <a:ext cx="7189075" cy="2618157"/>
          </a:xfrm>
        </p:spPr>
        <p:txBody>
          <a:bodyPr vert="horz" lIns="91440" tIns="45720" rIns="91440" bIns="45720" rtlCol="0" anchor="t">
            <a:normAutofit fontScale="85000" lnSpcReduction="20000"/>
          </a:bodyPr>
          <a:lstStyle/>
          <a:p>
            <a:pPr algn="l"/>
            <a:r>
              <a:rPr lang="en-US" sz="3800" dirty="0">
                <a:solidFill>
                  <a:schemeClr val="bg1"/>
                </a:solidFill>
              </a:rPr>
              <a:t>Disclaimer: </a:t>
            </a:r>
          </a:p>
          <a:p>
            <a:pPr marL="342900" indent="-342900" algn="l">
              <a:buFont typeface="Arial" panose="020B0604020202020204" pitchFamily="34" charset="0"/>
              <a:buChar char="•"/>
            </a:pPr>
            <a:r>
              <a:rPr lang="en-US" dirty="0">
                <a:solidFill>
                  <a:schemeClr val="bg1"/>
                </a:solidFill>
              </a:rPr>
              <a:t>Our office provides this template information to you as a courtesy with the understanding that you are ultimately responsible for the completeness and  accuracy of the information you will enter into your USCIS online application.</a:t>
            </a:r>
          </a:p>
          <a:p>
            <a:pPr marL="342900" indent="-342900" algn="l">
              <a:buFont typeface="Arial" panose="020B0604020202020204" pitchFamily="34" charset="0"/>
              <a:buChar char="•"/>
            </a:pPr>
            <a:r>
              <a:rPr lang="en-US" dirty="0">
                <a:solidFill>
                  <a:schemeClr val="bg1"/>
                </a:solidFill>
              </a:rPr>
              <a:t>Your answers may vary from the ones in the template depending on your current circumstances. Please read each slide carefully so that you can successfully complete the required USCIS OPT online application. </a:t>
            </a:r>
          </a:p>
        </p:txBody>
      </p:sp>
      <p:sp>
        <p:nvSpPr>
          <p:cNvPr id="4" name="AutoShape 2" descr="Home | USCIS"/>
          <p:cNvSpPr>
            <a:spLocks noChangeAspect="1" noChangeArrowheads="1"/>
          </p:cNvSpPr>
          <p:nvPr/>
        </p:nvSpPr>
        <p:spPr bwMode="auto">
          <a:xfrm>
            <a:off x="155575" y="-7381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Home | USCIS"/>
          <p:cNvSpPr>
            <a:spLocks noChangeAspect="1" noChangeArrowheads="1"/>
          </p:cNvSpPr>
          <p:nvPr/>
        </p:nvSpPr>
        <p:spPr bwMode="auto">
          <a:xfrm>
            <a:off x="307975" y="-5857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0" name="Straight Connector 9"/>
          <p:cNvCxnSpPr/>
          <p:nvPr/>
        </p:nvCxnSpPr>
        <p:spPr>
          <a:xfrm>
            <a:off x="4410469" y="3262364"/>
            <a:ext cx="718907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6AB27C64-6CF2-FD72-EF48-6D38A65CCDD5}"/>
              </a:ext>
            </a:extLst>
          </p:cNvPr>
          <p:cNvPicPr>
            <a:picLocks noChangeAspect="1"/>
          </p:cNvPicPr>
          <p:nvPr/>
        </p:nvPicPr>
        <p:blipFill>
          <a:blip r:embed="rId3"/>
          <a:stretch>
            <a:fillRect/>
          </a:stretch>
        </p:blipFill>
        <p:spPr>
          <a:xfrm>
            <a:off x="331759" y="3584819"/>
            <a:ext cx="3439661" cy="2287774"/>
          </a:xfrm>
          <a:prstGeom prst="rect">
            <a:avLst/>
          </a:prstGeom>
        </p:spPr>
      </p:pic>
      <p:pic>
        <p:nvPicPr>
          <p:cNvPr id="11" name="Picture 10" descr="A blue and white circle with hands holding a globe&#10;&#10;AI-generated content may be incorrect.">
            <a:extLst>
              <a:ext uri="{FF2B5EF4-FFF2-40B4-BE49-F238E27FC236}">
                <a16:creationId xmlns:a16="http://schemas.microsoft.com/office/drawing/2014/main" id="{CBEDF4B0-F1C9-95E7-DE11-5F52655C18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310" y="179880"/>
            <a:ext cx="2743205" cy="2743205"/>
          </a:xfrm>
          <a:prstGeom prst="rect">
            <a:avLst/>
          </a:prstGeom>
        </p:spPr>
      </p:pic>
    </p:spTree>
    <p:extLst>
      <p:ext uri="{BB962C8B-B14F-4D97-AF65-F5344CB8AC3E}">
        <p14:creationId xmlns:p14="http://schemas.microsoft.com/office/powerpoint/2010/main" val="89269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638957A-0E4E-A4FC-1948-274EDFE2C509}"/>
              </a:ext>
            </a:extLst>
          </p:cNvPr>
          <p:cNvPicPr>
            <a:picLocks noChangeAspect="1"/>
          </p:cNvPicPr>
          <p:nvPr/>
        </p:nvPicPr>
        <p:blipFill>
          <a:blip r:embed="rId2"/>
          <a:stretch>
            <a:fillRect/>
          </a:stretch>
        </p:blipFill>
        <p:spPr>
          <a:xfrm>
            <a:off x="5797296" y="0"/>
            <a:ext cx="6394704" cy="6858000"/>
          </a:xfrm>
          <a:prstGeom prst="rect">
            <a:avLst/>
          </a:prstGeom>
        </p:spPr>
      </p:pic>
      <p:pic>
        <p:nvPicPr>
          <p:cNvPr id="6" name="Picture 5">
            <a:extLst>
              <a:ext uri="{FF2B5EF4-FFF2-40B4-BE49-F238E27FC236}">
                <a16:creationId xmlns:a16="http://schemas.microsoft.com/office/drawing/2014/main" id="{E91D9500-A351-B9D6-B3F2-21104E373CF4}"/>
              </a:ext>
            </a:extLst>
          </p:cNvPr>
          <p:cNvPicPr>
            <a:picLocks noChangeAspect="1"/>
          </p:cNvPicPr>
          <p:nvPr/>
        </p:nvPicPr>
        <p:blipFill>
          <a:blip r:embed="rId3"/>
          <a:stretch>
            <a:fillRect/>
          </a:stretch>
        </p:blipFill>
        <p:spPr>
          <a:xfrm>
            <a:off x="6859396" y="852335"/>
            <a:ext cx="4563112" cy="4915586"/>
          </a:xfrm>
          <a:prstGeom prst="rect">
            <a:avLst/>
          </a:prstGeom>
        </p:spPr>
      </p:pic>
      <p:sp>
        <p:nvSpPr>
          <p:cNvPr id="7" name="Rectangle 6">
            <a:extLst>
              <a:ext uri="{FF2B5EF4-FFF2-40B4-BE49-F238E27FC236}">
                <a16:creationId xmlns:a16="http://schemas.microsoft.com/office/drawing/2014/main" id="{87C74BBC-2D33-5A23-BBF2-ABF939D68618}"/>
              </a:ext>
            </a:extLst>
          </p:cNvPr>
          <p:cNvSpPr/>
          <p:nvPr/>
        </p:nvSpPr>
        <p:spPr>
          <a:xfrm>
            <a:off x="6930738" y="1552869"/>
            <a:ext cx="3630582" cy="254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a:extLst>
              <a:ext uri="{FF2B5EF4-FFF2-40B4-BE49-F238E27FC236}">
                <a16:creationId xmlns:a16="http://schemas.microsoft.com/office/drawing/2014/main" id="{BD3A2BDA-71BB-9334-8B43-41CFE932DC73}"/>
              </a:ext>
            </a:extLst>
          </p:cNvPr>
          <p:cNvSpPr>
            <a:spLocks noGrp="1"/>
          </p:cNvSpPr>
          <p:nvPr>
            <p:ph idx="1"/>
          </p:nvPr>
        </p:nvSpPr>
        <p:spPr>
          <a:xfrm>
            <a:off x="343664" y="1647941"/>
            <a:ext cx="4592444" cy="4586326"/>
          </a:xfrm>
        </p:spPr>
        <p:txBody>
          <a:bodyPr/>
          <a:lstStyle/>
          <a:p>
            <a:pPr marL="0" indent="0">
              <a:buNone/>
            </a:pPr>
            <a:r>
              <a:rPr lang="en-US" dirty="0"/>
              <a:t>Choose </a:t>
            </a:r>
            <a:r>
              <a:rPr lang="en-US" b="1" dirty="0"/>
              <a:t>Initial permission to accept employment</a:t>
            </a:r>
            <a:r>
              <a:rPr lang="en-US" dirty="0"/>
              <a:t>.</a:t>
            </a:r>
          </a:p>
          <a:p>
            <a:endParaRPr lang="en-US" dirty="0"/>
          </a:p>
          <a:p>
            <a:pPr marL="0" indent="0">
              <a:buNone/>
            </a:pPr>
            <a:r>
              <a:rPr lang="en-US" dirty="0"/>
              <a:t>Have you previously filed Form I-765?</a:t>
            </a:r>
          </a:p>
          <a:p>
            <a:r>
              <a:rPr lang="en-US" dirty="0"/>
              <a:t>If this is your first time to use Form I-765, select </a:t>
            </a:r>
            <a:r>
              <a:rPr lang="en-US" b="1" dirty="0"/>
              <a:t>No</a:t>
            </a:r>
            <a:r>
              <a:rPr lang="en-US" dirty="0"/>
              <a:t>. </a:t>
            </a:r>
          </a:p>
          <a:p>
            <a:r>
              <a:rPr lang="en-US" dirty="0"/>
              <a:t>If you have filed Form I-765 for previous employment, please select </a:t>
            </a:r>
            <a:r>
              <a:rPr lang="en-US" b="1" dirty="0"/>
              <a:t>Yes</a:t>
            </a:r>
            <a:r>
              <a:rPr lang="en-US" dirty="0"/>
              <a:t>.</a:t>
            </a:r>
          </a:p>
        </p:txBody>
      </p:sp>
      <p:sp>
        <p:nvSpPr>
          <p:cNvPr id="9" name="Title 1">
            <a:extLst>
              <a:ext uri="{FF2B5EF4-FFF2-40B4-BE49-F238E27FC236}">
                <a16:creationId xmlns:a16="http://schemas.microsoft.com/office/drawing/2014/main" id="{6B3FB679-850D-A30F-C562-7EFEB6DFF122}"/>
              </a:ext>
            </a:extLst>
          </p:cNvPr>
          <p:cNvSpPr>
            <a:spLocks noGrp="1"/>
          </p:cNvSpPr>
          <p:nvPr>
            <p:ph type="title"/>
          </p:nvPr>
        </p:nvSpPr>
        <p:spPr>
          <a:xfrm>
            <a:off x="339016" y="228319"/>
            <a:ext cx="4592444" cy="1248031"/>
          </a:xfrm>
        </p:spPr>
        <p:txBody>
          <a:bodyPr/>
          <a:lstStyle/>
          <a:p>
            <a:r>
              <a:rPr lang="en-US" b="1" dirty="0"/>
              <a:t>Reason for applying</a:t>
            </a:r>
          </a:p>
        </p:txBody>
      </p:sp>
    </p:spTree>
    <p:extLst>
      <p:ext uri="{BB962C8B-B14F-4D97-AF65-F5344CB8AC3E}">
        <p14:creationId xmlns:p14="http://schemas.microsoft.com/office/powerpoint/2010/main" val="2579842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45152" y="0"/>
            <a:ext cx="7546849"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12001" y="3233853"/>
            <a:ext cx="3949688" cy="2319677"/>
          </a:xfrm>
        </p:spPr>
        <p:txBody>
          <a:bodyPr/>
          <a:lstStyle/>
          <a:p>
            <a:pPr marL="0" indent="0">
              <a:buNone/>
            </a:pPr>
            <a:r>
              <a:rPr lang="en-US" dirty="0"/>
              <a:t>Select </a:t>
            </a:r>
            <a:r>
              <a:rPr lang="en-US" b="1" dirty="0"/>
              <a:t>No</a:t>
            </a:r>
            <a:r>
              <a:rPr lang="en-US" dirty="0"/>
              <a:t> unless you have hired someone to assist you in filling out the application. </a:t>
            </a:r>
          </a:p>
        </p:txBody>
      </p:sp>
      <p:sp>
        <p:nvSpPr>
          <p:cNvPr id="8" name="Title 1"/>
          <p:cNvSpPr>
            <a:spLocks noGrp="1"/>
          </p:cNvSpPr>
          <p:nvPr>
            <p:ph type="title"/>
          </p:nvPr>
        </p:nvSpPr>
        <p:spPr>
          <a:xfrm>
            <a:off x="428739" y="355652"/>
            <a:ext cx="3932950" cy="3038423"/>
          </a:xfrm>
        </p:spPr>
        <p:txBody>
          <a:bodyPr/>
          <a:lstStyle/>
          <a:p>
            <a:r>
              <a:rPr lang="en-US" b="1" dirty="0"/>
              <a:t>Preparer and interpreter information</a:t>
            </a:r>
          </a:p>
        </p:txBody>
      </p:sp>
      <p:pic>
        <p:nvPicPr>
          <p:cNvPr id="6"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36675" r="7910" b="17481"/>
          <a:stretch/>
        </p:blipFill>
        <p:spPr>
          <a:xfrm>
            <a:off x="6329642" y="1303685"/>
            <a:ext cx="4468064" cy="3590692"/>
          </a:xfrm>
          <a:prstGeom prst="rect">
            <a:avLst/>
          </a:prstGeom>
        </p:spPr>
      </p:pic>
      <p:sp>
        <p:nvSpPr>
          <p:cNvPr id="17" name="Rectangle 16"/>
          <p:cNvSpPr/>
          <p:nvPr/>
        </p:nvSpPr>
        <p:spPr>
          <a:xfrm>
            <a:off x="6531256" y="3073632"/>
            <a:ext cx="763938" cy="3204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083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a:spLocks noGrp="1"/>
          </p:cNvSpPr>
          <p:nvPr>
            <p:ph type="title"/>
          </p:nvPr>
        </p:nvSpPr>
        <p:spPr>
          <a:xfrm>
            <a:off x="352353" y="-19452"/>
            <a:ext cx="4592444" cy="1337218"/>
          </a:xfrm>
        </p:spPr>
        <p:txBody>
          <a:bodyPr/>
          <a:lstStyle/>
          <a:p>
            <a:r>
              <a:rPr lang="en-US" b="1" dirty="0"/>
              <a:t>Current Legal Name</a:t>
            </a:r>
          </a:p>
        </p:txBody>
      </p:sp>
      <p:sp>
        <p:nvSpPr>
          <p:cNvPr id="41" name="Content Placeholder 2"/>
          <p:cNvSpPr txBox="1">
            <a:spLocks/>
          </p:cNvSpPr>
          <p:nvPr/>
        </p:nvSpPr>
        <p:spPr>
          <a:xfrm>
            <a:off x="605089" y="1317766"/>
            <a:ext cx="4592444" cy="458632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Enter your legal name as listed in your passport</a:t>
            </a:r>
          </a:p>
          <a:p>
            <a:pPr marL="0" indent="0">
              <a:buNone/>
            </a:pPr>
            <a:endParaRPr lang="en-US" dirty="0"/>
          </a:p>
          <a:p>
            <a:pPr marL="0" indent="0">
              <a:buNone/>
            </a:pPr>
            <a:r>
              <a:rPr lang="en-US" dirty="0"/>
              <a:t>If you have used any other names since birth, answer </a:t>
            </a:r>
            <a:r>
              <a:rPr lang="en-US" b="1" dirty="0"/>
              <a:t>YES</a:t>
            </a:r>
            <a:r>
              <a:rPr lang="en-US" dirty="0"/>
              <a:t> and enter them.</a:t>
            </a:r>
          </a:p>
          <a:p>
            <a:pPr marL="0" indent="0">
              <a:buNone/>
            </a:pPr>
            <a:r>
              <a:rPr lang="en-US" dirty="0"/>
              <a:t>If not, answer </a:t>
            </a:r>
            <a:r>
              <a:rPr lang="en-US" b="1" dirty="0"/>
              <a:t>No</a:t>
            </a:r>
            <a:r>
              <a:rPr lang="en-US" dirty="0"/>
              <a:t>.</a:t>
            </a:r>
          </a:p>
        </p:txBody>
      </p:sp>
      <p:sp>
        <p:nvSpPr>
          <p:cNvPr id="6" name="Rectangle 5">
            <a:extLst>
              <a:ext uri="{FF2B5EF4-FFF2-40B4-BE49-F238E27FC236}">
                <a16:creationId xmlns:a16="http://schemas.microsoft.com/office/drawing/2014/main" id="{B5BC1B61-0687-C0BB-C319-C0DAC51DBBF8}"/>
              </a:ext>
            </a:extLst>
          </p:cNvPr>
          <p:cNvSpPr/>
          <p:nvPr/>
        </p:nvSpPr>
        <p:spPr>
          <a:xfrm>
            <a:off x="5404104" y="0"/>
            <a:ext cx="6787897"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FE43F3E8-4746-78E9-24E7-594EEA8FD2E0}"/>
              </a:ext>
            </a:extLst>
          </p:cNvPr>
          <p:cNvPicPr>
            <a:picLocks noChangeAspect="1"/>
          </p:cNvPicPr>
          <p:nvPr/>
        </p:nvPicPr>
        <p:blipFill>
          <a:blip r:embed="rId3"/>
          <a:stretch>
            <a:fillRect/>
          </a:stretch>
        </p:blipFill>
        <p:spPr>
          <a:xfrm>
            <a:off x="6322719" y="430293"/>
            <a:ext cx="5106113" cy="6125430"/>
          </a:xfrm>
          <a:prstGeom prst="rect">
            <a:avLst/>
          </a:prstGeom>
        </p:spPr>
      </p:pic>
    </p:spTree>
    <p:extLst>
      <p:ext uri="{BB962C8B-B14F-4D97-AF65-F5344CB8AC3E}">
        <p14:creationId xmlns:p14="http://schemas.microsoft.com/office/powerpoint/2010/main" val="1442591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8862" y="1253331"/>
            <a:ext cx="5235553" cy="3888222"/>
          </a:xfrm>
        </p:spPr>
        <p:txBody>
          <a:bodyPr>
            <a:normAutofit/>
          </a:bodyPr>
          <a:lstStyle/>
          <a:p>
            <a:r>
              <a:rPr lang="en-US" b="1" dirty="0"/>
              <a:t>Contact information</a:t>
            </a:r>
            <a:br>
              <a:rPr lang="en-US" b="1" dirty="0"/>
            </a:br>
            <a:br>
              <a:rPr lang="en-US" b="1" dirty="0"/>
            </a:br>
            <a:br>
              <a:rPr lang="en-US" b="1" dirty="0"/>
            </a:br>
            <a:br>
              <a:rPr lang="en-US" b="1" dirty="0"/>
            </a:br>
            <a:br>
              <a:rPr lang="en-US" b="1" dirty="0"/>
            </a:br>
            <a:r>
              <a:rPr lang="en-US" sz="3100" b="1" dirty="0"/>
              <a:t>List your </a:t>
            </a:r>
            <a:r>
              <a:rPr lang="en-US" sz="3100" b="1" dirty="0">
                <a:highlight>
                  <a:srgbClr val="FFFF00"/>
                </a:highlight>
              </a:rPr>
              <a:t>non-</a:t>
            </a:r>
            <a:r>
              <a:rPr lang="en-US" sz="3100" b="1" dirty="0" err="1">
                <a:highlight>
                  <a:srgbClr val="FFFF00"/>
                </a:highlight>
              </a:rPr>
              <a:t>byu</a:t>
            </a:r>
            <a:r>
              <a:rPr lang="en-US" sz="3100" b="1" dirty="0"/>
              <a:t> email address</a:t>
            </a:r>
          </a:p>
        </p:txBody>
      </p:sp>
      <p:pic>
        <p:nvPicPr>
          <p:cNvPr id="21" name="Content Placeholder 5"/>
          <p:cNvPicPr>
            <a:picLocks noChangeAspect="1"/>
          </p:cNvPicPr>
          <p:nvPr/>
        </p:nvPicPr>
        <p:blipFill rotWithShape="1">
          <a:blip r:embed="rId3">
            <a:extLst>
              <a:ext uri="{28A0092B-C50C-407E-A947-70E740481C1C}">
                <a14:useLocalDpi xmlns:a14="http://schemas.microsoft.com/office/drawing/2010/main" val="0"/>
              </a:ext>
            </a:extLst>
          </a:blip>
          <a:srcRect l="36377" r="9712"/>
          <a:stretch/>
        </p:blipFill>
        <p:spPr>
          <a:xfrm>
            <a:off x="6355024" y="749808"/>
            <a:ext cx="5384962" cy="4919472"/>
          </a:xfrm>
          <a:prstGeom prst="rect">
            <a:avLst/>
          </a:prstGeom>
        </p:spPr>
      </p:pic>
    </p:spTree>
    <p:extLst>
      <p:ext uri="{BB962C8B-B14F-4D97-AF65-F5344CB8AC3E}">
        <p14:creationId xmlns:p14="http://schemas.microsoft.com/office/powerpoint/2010/main" val="281510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5228058"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Current U.S. mailing address</a:t>
            </a:r>
          </a:p>
        </p:txBody>
      </p:sp>
      <p:sp>
        <p:nvSpPr>
          <p:cNvPr id="20" name="Content Placeholder 2"/>
          <p:cNvSpPr txBox="1">
            <a:spLocks/>
          </p:cNvSpPr>
          <p:nvPr/>
        </p:nvSpPr>
        <p:spPr>
          <a:xfrm>
            <a:off x="596670" y="2003738"/>
            <a:ext cx="4592444" cy="42062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If you want a more secure mailing address or plan on moving while your OPT application is pending, we encourage you to use the </a:t>
            </a:r>
            <a:r>
              <a:rPr lang="en-US" b="1" dirty="0"/>
              <a:t>office’s address </a:t>
            </a:r>
            <a:r>
              <a:rPr lang="en-US" dirty="0"/>
              <a:t>as shown.</a:t>
            </a:r>
          </a:p>
          <a:p>
            <a:r>
              <a:rPr lang="en-US" dirty="0"/>
              <a:t>If you feel like your mailing address is secure, list your own address.</a:t>
            </a:r>
          </a:p>
        </p:txBody>
      </p:sp>
      <p:pic>
        <p:nvPicPr>
          <p:cNvPr id="4" name="Picture 3">
            <a:extLst>
              <a:ext uri="{FF2B5EF4-FFF2-40B4-BE49-F238E27FC236}">
                <a16:creationId xmlns:a16="http://schemas.microsoft.com/office/drawing/2014/main" id="{1BA8DB4E-1B85-6BC0-BC48-E3D46246652A}"/>
              </a:ext>
            </a:extLst>
          </p:cNvPr>
          <p:cNvPicPr>
            <a:picLocks noChangeAspect="1"/>
          </p:cNvPicPr>
          <p:nvPr/>
        </p:nvPicPr>
        <p:blipFill>
          <a:blip r:embed="rId3"/>
          <a:stretch>
            <a:fillRect/>
          </a:stretch>
        </p:blipFill>
        <p:spPr>
          <a:xfrm>
            <a:off x="6422533" y="201455"/>
            <a:ext cx="5172797" cy="6268325"/>
          </a:xfrm>
          <a:prstGeom prst="rect">
            <a:avLst/>
          </a:prstGeom>
        </p:spPr>
      </p:pic>
      <p:sp>
        <p:nvSpPr>
          <p:cNvPr id="2" name="TextBox 1">
            <a:extLst>
              <a:ext uri="{FF2B5EF4-FFF2-40B4-BE49-F238E27FC236}">
                <a16:creationId xmlns:a16="http://schemas.microsoft.com/office/drawing/2014/main" id="{CDDF6F38-0262-5949-7E32-2D44A7AC6FC1}"/>
              </a:ext>
            </a:extLst>
          </p:cNvPr>
          <p:cNvSpPr txBox="1"/>
          <p:nvPr/>
        </p:nvSpPr>
        <p:spPr>
          <a:xfrm>
            <a:off x="6662928" y="2814566"/>
            <a:ext cx="2048256" cy="369332"/>
          </a:xfrm>
          <a:prstGeom prst="rect">
            <a:avLst/>
          </a:prstGeom>
          <a:solidFill>
            <a:schemeClr val="bg1"/>
          </a:solid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2400 WSC</a:t>
            </a:r>
          </a:p>
        </p:txBody>
      </p:sp>
      <p:sp>
        <p:nvSpPr>
          <p:cNvPr id="3" name="Rectangle 2">
            <a:extLst>
              <a:ext uri="{FF2B5EF4-FFF2-40B4-BE49-F238E27FC236}">
                <a16:creationId xmlns:a16="http://schemas.microsoft.com/office/drawing/2014/main" id="{9AFCCE7C-B89D-D3EB-B038-C79225D4EC94}"/>
              </a:ext>
            </a:extLst>
          </p:cNvPr>
          <p:cNvSpPr/>
          <p:nvPr/>
        </p:nvSpPr>
        <p:spPr>
          <a:xfrm>
            <a:off x="10552176" y="5394960"/>
            <a:ext cx="521208" cy="3108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9242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69483"/>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Mailing and physical addresses</a:t>
            </a:r>
          </a:p>
        </p:txBody>
      </p:sp>
      <p:sp>
        <p:nvSpPr>
          <p:cNvPr id="20" name="Content Placeholder 2"/>
          <p:cNvSpPr txBox="1">
            <a:spLocks/>
          </p:cNvSpPr>
          <p:nvPr/>
        </p:nvSpPr>
        <p:spPr>
          <a:xfrm>
            <a:off x="596670" y="1948043"/>
            <a:ext cx="4898874" cy="386767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used our BYU ISSS office mailing address:</a:t>
            </a:r>
          </a:p>
          <a:p>
            <a:r>
              <a:rPr lang="en-US" dirty="0"/>
              <a:t>Select </a:t>
            </a:r>
            <a:r>
              <a:rPr lang="en-US" b="1" dirty="0"/>
              <a:t>NO</a:t>
            </a:r>
          </a:p>
          <a:p>
            <a:r>
              <a:rPr lang="en-US" dirty="0"/>
              <a:t>Provide your current residential address</a:t>
            </a:r>
          </a:p>
          <a:p>
            <a:r>
              <a:rPr lang="en-US" dirty="0"/>
              <a:t>Select </a:t>
            </a:r>
            <a:r>
              <a:rPr lang="en-US" b="1" dirty="0"/>
              <a:t>NEXT</a:t>
            </a:r>
          </a:p>
          <a:p>
            <a:pPr marL="514350" indent="-514350">
              <a:buFont typeface="+mj-lt"/>
              <a:buAutoNum type="arabicPeriod"/>
            </a:pPr>
            <a:endParaRPr lang="en-US" dirty="0"/>
          </a:p>
          <a:p>
            <a:pPr marL="0" indent="0">
              <a:buNone/>
            </a:pPr>
            <a:r>
              <a:rPr lang="en-US" dirty="0"/>
              <a:t>If you entered </a:t>
            </a:r>
            <a:r>
              <a:rPr lang="en-US" b="1" dirty="0"/>
              <a:t>your</a:t>
            </a:r>
            <a:r>
              <a:rPr lang="en-US" dirty="0"/>
              <a:t> physical address:</a:t>
            </a:r>
          </a:p>
          <a:p>
            <a:r>
              <a:rPr lang="en-US" dirty="0"/>
              <a:t>Select </a:t>
            </a:r>
            <a:r>
              <a:rPr lang="en-US" b="1" dirty="0"/>
              <a:t>YES</a:t>
            </a:r>
          </a:p>
          <a:p>
            <a:r>
              <a:rPr lang="en-US" dirty="0"/>
              <a:t>Select </a:t>
            </a:r>
            <a:r>
              <a:rPr lang="en-US" b="1" dirty="0"/>
              <a:t>NEXT</a:t>
            </a:r>
          </a:p>
        </p:txBody>
      </p:sp>
      <p:pic>
        <p:nvPicPr>
          <p:cNvPr id="18"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l="18497"/>
          <a:stretch/>
        </p:blipFill>
        <p:spPr>
          <a:xfrm>
            <a:off x="7054024" y="307942"/>
            <a:ext cx="4541306" cy="5885957"/>
          </a:xfrm>
        </p:spPr>
      </p:pic>
    </p:spTree>
    <p:extLst>
      <p:ext uri="{BB962C8B-B14F-4D97-AF65-F5344CB8AC3E}">
        <p14:creationId xmlns:p14="http://schemas.microsoft.com/office/powerpoint/2010/main" val="2820847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02936" y="0"/>
            <a:ext cx="698906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itle 1"/>
          <p:cNvSpPr>
            <a:spLocks noGrp="1"/>
          </p:cNvSpPr>
          <p:nvPr>
            <p:ph type="title"/>
          </p:nvPr>
        </p:nvSpPr>
        <p:spPr>
          <a:xfrm>
            <a:off x="301551" y="1078079"/>
            <a:ext cx="4592444" cy="1945602"/>
          </a:xfrm>
        </p:spPr>
        <p:txBody>
          <a:bodyPr/>
          <a:lstStyle/>
          <a:p>
            <a:r>
              <a:rPr lang="en-US" b="1" dirty="0"/>
              <a:t>Enter your personal information</a:t>
            </a:r>
          </a:p>
        </p:txBody>
      </p:sp>
      <p:pic>
        <p:nvPicPr>
          <p:cNvPr id="3" name="Picture 2">
            <a:extLst>
              <a:ext uri="{FF2B5EF4-FFF2-40B4-BE49-F238E27FC236}">
                <a16:creationId xmlns:a16="http://schemas.microsoft.com/office/drawing/2014/main" id="{D43968CE-951B-1E06-EAB8-037602621CC0}"/>
              </a:ext>
            </a:extLst>
          </p:cNvPr>
          <p:cNvPicPr>
            <a:picLocks noChangeAspect="1"/>
          </p:cNvPicPr>
          <p:nvPr/>
        </p:nvPicPr>
        <p:blipFill>
          <a:blip r:embed="rId3"/>
          <a:stretch>
            <a:fillRect/>
          </a:stretch>
        </p:blipFill>
        <p:spPr>
          <a:xfrm>
            <a:off x="6286732" y="336794"/>
            <a:ext cx="5001323" cy="5925377"/>
          </a:xfrm>
          <a:prstGeom prst="rect">
            <a:avLst/>
          </a:prstGeom>
        </p:spPr>
      </p:pic>
    </p:spTree>
    <p:extLst>
      <p:ext uri="{BB962C8B-B14F-4D97-AF65-F5344CB8AC3E}">
        <p14:creationId xmlns:p14="http://schemas.microsoft.com/office/powerpoint/2010/main" val="990236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193792" y="0"/>
            <a:ext cx="6998208"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itle 1"/>
          <p:cNvSpPr>
            <a:spLocks noGrp="1"/>
          </p:cNvSpPr>
          <p:nvPr>
            <p:ph type="title"/>
          </p:nvPr>
        </p:nvSpPr>
        <p:spPr>
          <a:xfrm>
            <a:off x="516023" y="1177554"/>
            <a:ext cx="4183993" cy="1945602"/>
          </a:xfrm>
        </p:spPr>
        <p:txBody>
          <a:bodyPr/>
          <a:lstStyle/>
          <a:p>
            <a:r>
              <a:rPr lang="en-US" b="1" dirty="0"/>
              <a:t>Enter where and when you were born</a:t>
            </a:r>
          </a:p>
        </p:txBody>
      </p:sp>
      <p:pic>
        <p:nvPicPr>
          <p:cNvPr id="4" name="Picture 3">
            <a:extLst>
              <a:ext uri="{FF2B5EF4-FFF2-40B4-BE49-F238E27FC236}">
                <a16:creationId xmlns:a16="http://schemas.microsoft.com/office/drawing/2014/main" id="{9CEBC6EA-80F0-C08D-61A5-E907C137FA48}"/>
              </a:ext>
            </a:extLst>
          </p:cNvPr>
          <p:cNvPicPr>
            <a:picLocks noChangeAspect="1"/>
          </p:cNvPicPr>
          <p:nvPr/>
        </p:nvPicPr>
        <p:blipFill>
          <a:blip r:embed="rId3"/>
          <a:stretch>
            <a:fillRect/>
          </a:stretch>
        </p:blipFill>
        <p:spPr>
          <a:xfrm>
            <a:off x="6608120" y="251460"/>
            <a:ext cx="4169552" cy="6355080"/>
          </a:xfrm>
          <a:prstGeom prst="rect">
            <a:avLst/>
          </a:prstGeom>
        </p:spPr>
      </p:pic>
    </p:spTree>
    <p:extLst>
      <p:ext uri="{BB962C8B-B14F-4D97-AF65-F5344CB8AC3E}">
        <p14:creationId xmlns:p14="http://schemas.microsoft.com/office/powerpoint/2010/main" val="2588054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31536" y="0"/>
            <a:ext cx="676046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20" name="Content Placeholder 2"/>
          <p:cNvSpPr txBox="1">
            <a:spLocks/>
          </p:cNvSpPr>
          <p:nvPr/>
        </p:nvSpPr>
        <p:spPr>
          <a:xfrm>
            <a:off x="596670" y="2122895"/>
            <a:ext cx="4592444" cy="399026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Your Form I-94 can be found at </a:t>
            </a:r>
            <a:r>
              <a:rPr lang="en-US" dirty="0">
                <a:hlinkClick r:id="rId3"/>
              </a:rPr>
              <a:t>i94.cbp.dhs.gov</a:t>
            </a:r>
            <a:endParaRPr lang="en-US" dirty="0"/>
          </a:p>
          <a:p>
            <a:r>
              <a:rPr lang="en-US" dirty="0"/>
              <a:t>Select “Get Most Recent I-94” and fill out the required information</a:t>
            </a:r>
          </a:p>
          <a:p>
            <a:r>
              <a:rPr lang="en-US" dirty="0"/>
              <a:t>The I-94 number can be found at the top of your I-94 record</a:t>
            </a:r>
          </a:p>
          <a:p>
            <a:r>
              <a:rPr lang="en-US" dirty="0"/>
              <a:t>Save a copy of your I-94 as a PDF to your computer since you will need to upload it later.</a:t>
            </a:r>
          </a:p>
          <a:p>
            <a:pPr marL="0" indent="0">
              <a:buNone/>
            </a:pPr>
            <a:endParaRPr lang="en-US" dirty="0"/>
          </a:p>
        </p:txBody>
      </p:sp>
      <p:pic>
        <p:nvPicPr>
          <p:cNvPr id="4" name="Picture 3">
            <a:extLst>
              <a:ext uri="{FF2B5EF4-FFF2-40B4-BE49-F238E27FC236}">
                <a16:creationId xmlns:a16="http://schemas.microsoft.com/office/drawing/2014/main" id="{1B25184F-58BC-5F84-CEB2-2AA487330739}"/>
              </a:ext>
            </a:extLst>
          </p:cNvPr>
          <p:cNvPicPr>
            <a:picLocks noChangeAspect="1"/>
          </p:cNvPicPr>
          <p:nvPr/>
        </p:nvPicPr>
        <p:blipFill>
          <a:blip r:embed="rId4"/>
          <a:stretch>
            <a:fillRect/>
          </a:stretch>
        </p:blipFill>
        <p:spPr>
          <a:xfrm>
            <a:off x="6301580" y="376990"/>
            <a:ext cx="5020376" cy="5591955"/>
          </a:xfrm>
          <a:prstGeom prst="rect">
            <a:avLst/>
          </a:prstGeom>
        </p:spPr>
      </p:pic>
    </p:spTree>
    <p:extLst>
      <p:ext uri="{BB962C8B-B14F-4D97-AF65-F5344CB8AC3E}">
        <p14:creationId xmlns:p14="http://schemas.microsoft.com/office/powerpoint/2010/main" val="3355887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 cont.</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Enter the status of your </a:t>
            </a:r>
            <a:r>
              <a:rPr lang="en-US" b="1" dirty="0"/>
              <a:t>last arrival, usually F-1</a:t>
            </a:r>
            <a:r>
              <a:rPr lang="en-US" dirty="0"/>
              <a:t> unless you changed status in the U.S. by application since you last entered. If so, choose your last arrival status and not F-1.</a:t>
            </a:r>
          </a:p>
          <a:p>
            <a:pPr marL="0" indent="0">
              <a:buNone/>
            </a:pPr>
            <a:endParaRPr lang="en-US" dirty="0"/>
          </a:p>
          <a:p>
            <a:r>
              <a:rPr lang="en-US" b="1" dirty="0"/>
              <a:t>It is uncommon to have a travel document number. </a:t>
            </a:r>
            <a:r>
              <a:rPr lang="en-US" dirty="0"/>
              <a:t>You would know</a:t>
            </a:r>
            <a:r>
              <a:rPr lang="en-US" b="1" dirty="0"/>
              <a:t> </a:t>
            </a:r>
            <a:r>
              <a:rPr lang="en-US" dirty="0"/>
              <a:t>since you would have previously applied for one with USCIS.</a:t>
            </a:r>
          </a:p>
        </p:txBody>
      </p:sp>
      <p:pic>
        <p:nvPicPr>
          <p:cNvPr id="3" name="Picture 2">
            <a:extLst>
              <a:ext uri="{FF2B5EF4-FFF2-40B4-BE49-F238E27FC236}">
                <a16:creationId xmlns:a16="http://schemas.microsoft.com/office/drawing/2014/main" id="{C3DDD258-7FCC-E7DF-D743-474D767E00D0}"/>
              </a:ext>
            </a:extLst>
          </p:cNvPr>
          <p:cNvPicPr>
            <a:picLocks noChangeAspect="1"/>
          </p:cNvPicPr>
          <p:nvPr/>
        </p:nvPicPr>
        <p:blipFill>
          <a:blip r:embed="rId3"/>
          <a:stretch>
            <a:fillRect/>
          </a:stretch>
        </p:blipFill>
        <p:spPr>
          <a:xfrm>
            <a:off x="7092409" y="214576"/>
            <a:ext cx="3909218" cy="6423352"/>
          </a:xfrm>
          <a:prstGeom prst="rect">
            <a:avLst/>
          </a:prstGeom>
        </p:spPr>
      </p:pic>
    </p:spTree>
    <p:extLst>
      <p:ext uri="{BB962C8B-B14F-4D97-AF65-F5344CB8AC3E}">
        <p14:creationId xmlns:p14="http://schemas.microsoft.com/office/powerpoint/2010/main" val="1176545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6E790-AD64-B24E-144A-736E2B3AD15E}"/>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DB0D74A5-401E-D708-5170-8839EA68A6BF}"/>
              </a:ext>
            </a:extLst>
          </p:cNvPr>
          <p:cNvSpPr/>
          <p:nvPr/>
        </p:nvSpPr>
        <p:spPr>
          <a:xfrm>
            <a:off x="0" y="0"/>
            <a:ext cx="12192000" cy="190685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a:extLst>
              <a:ext uri="{FF2B5EF4-FFF2-40B4-BE49-F238E27FC236}">
                <a16:creationId xmlns:a16="http://schemas.microsoft.com/office/drawing/2014/main" id="{7C4B3A44-FAEE-097F-F0F1-08DBF15E276F}"/>
              </a:ext>
            </a:extLst>
          </p:cNvPr>
          <p:cNvSpPr txBox="1">
            <a:spLocks/>
          </p:cNvSpPr>
          <p:nvPr/>
        </p:nvSpPr>
        <p:spPr>
          <a:xfrm>
            <a:off x="1053185" y="0"/>
            <a:ext cx="8490918"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9600" b="1" dirty="0">
                <a:solidFill>
                  <a:schemeClr val="bg1"/>
                </a:solidFill>
              </a:rPr>
              <a:t>CAUTION!</a:t>
            </a:r>
          </a:p>
        </p:txBody>
      </p:sp>
      <p:sp>
        <p:nvSpPr>
          <p:cNvPr id="20" name="Content Placeholder 2">
            <a:extLst>
              <a:ext uri="{FF2B5EF4-FFF2-40B4-BE49-F238E27FC236}">
                <a16:creationId xmlns:a16="http://schemas.microsoft.com/office/drawing/2014/main" id="{E205D260-324B-0666-0FBB-97D49EB87D25}"/>
              </a:ext>
            </a:extLst>
          </p:cNvPr>
          <p:cNvSpPr txBox="1">
            <a:spLocks/>
          </p:cNvSpPr>
          <p:nvPr/>
        </p:nvSpPr>
        <p:spPr>
          <a:xfrm>
            <a:off x="1146491" y="2376038"/>
            <a:ext cx="9167941"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000" dirty="0">
                <a:solidFill>
                  <a:srgbClr val="FF0000"/>
                </a:solidFill>
                <a:ea typeface="+mn-lt"/>
                <a:cs typeface="+mn-lt"/>
              </a:rPr>
              <a:t>DO NOT SUBMIT </a:t>
            </a:r>
            <a:r>
              <a:rPr lang="en-US" dirty="0">
                <a:solidFill>
                  <a:srgbClr val="FF0000"/>
                </a:solidFill>
                <a:ea typeface="+mn-lt"/>
                <a:cs typeface="+mn-lt"/>
              </a:rPr>
              <a:t>YOUR USCIS OPT ONLINE APPLICATION </a:t>
            </a:r>
            <a:r>
              <a:rPr lang="en-US" sz="4000" dirty="0">
                <a:solidFill>
                  <a:srgbClr val="FF0000"/>
                </a:solidFill>
                <a:ea typeface="+mn-lt"/>
                <a:cs typeface="+mn-lt"/>
              </a:rPr>
              <a:t>UNTIL</a:t>
            </a:r>
            <a:r>
              <a:rPr lang="en-US" dirty="0">
                <a:solidFill>
                  <a:srgbClr val="FF0000"/>
                </a:solidFill>
                <a:ea typeface="+mn-lt"/>
                <a:cs typeface="+mn-lt"/>
              </a:rPr>
              <a:t> </a:t>
            </a:r>
            <a:r>
              <a:rPr lang="en-US" sz="4000" dirty="0">
                <a:solidFill>
                  <a:srgbClr val="FF0000"/>
                </a:solidFill>
                <a:ea typeface="+mn-lt"/>
                <a:cs typeface="+mn-lt"/>
              </a:rPr>
              <a:t>AFTER</a:t>
            </a:r>
            <a:r>
              <a:rPr lang="en-US" dirty="0">
                <a:solidFill>
                  <a:srgbClr val="FF0000"/>
                </a:solidFill>
                <a:ea typeface="+mn-lt"/>
                <a:cs typeface="+mn-lt"/>
              </a:rPr>
              <a:t> YOU HAVE RECEIVED </a:t>
            </a:r>
          </a:p>
          <a:p>
            <a:r>
              <a:rPr lang="en-US" dirty="0">
                <a:solidFill>
                  <a:srgbClr val="FF0000"/>
                </a:solidFill>
                <a:ea typeface="+mn-lt"/>
                <a:cs typeface="+mn-lt"/>
              </a:rPr>
              <a:t>AN </a:t>
            </a:r>
            <a:r>
              <a:rPr lang="en-US" b="1" dirty="0">
                <a:solidFill>
                  <a:srgbClr val="FF0000"/>
                </a:solidFill>
                <a:ea typeface="+mn-lt"/>
                <a:cs typeface="+mn-lt"/>
              </a:rPr>
              <a:t>OPT RECOMMENDATION I-20 </a:t>
            </a:r>
            <a:r>
              <a:rPr lang="en-US" dirty="0">
                <a:solidFill>
                  <a:srgbClr val="FF0000"/>
                </a:solidFill>
                <a:ea typeface="+mn-lt"/>
                <a:cs typeface="+mn-lt"/>
              </a:rPr>
              <a:t>FROM OUR OFFICE </a:t>
            </a:r>
            <a:r>
              <a:rPr lang="en-US" b="1" dirty="0">
                <a:solidFill>
                  <a:srgbClr val="FF0000"/>
                </a:solidFill>
                <a:ea typeface="+mn-lt"/>
                <a:cs typeface="+mn-lt"/>
              </a:rPr>
              <a:t>AND</a:t>
            </a:r>
          </a:p>
          <a:p>
            <a:r>
              <a:rPr lang="en-US" dirty="0">
                <a:solidFill>
                  <a:srgbClr val="FF0000"/>
                </a:solidFill>
                <a:ea typeface="+mn-lt"/>
                <a:cs typeface="+mn-lt"/>
              </a:rPr>
              <a:t>A</a:t>
            </a:r>
            <a:r>
              <a:rPr lang="en-US" b="1" dirty="0">
                <a:solidFill>
                  <a:srgbClr val="FF0000"/>
                </a:solidFill>
                <a:ea typeface="+mn-lt"/>
                <a:cs typeface="+mn-lt"/>
              </a:rPr>
              <a:t> CPT Screenshot </a:t>
            </a:r>
          </a:p>
          <a:p>
            <a:pPr marL="0" indent="0">
              <a:buNone/>
            </a:pPr>
            <a:r>
              <a:rPr lang="en-US" sz="4000" dirty="0">
                <a:solidFill>
                  <a:srgbClr val="FF0000"/>
                </a:solidFill>
                <a:ea typeface="+mn-lt"/>
                <a:cs typeface="+mn-lt"/>
              </a:rPr>
              <a:t>OR</a:t>
            </a:r>
          </a:p>
          <a:p>
            <a:pPr marL="0" indent="0">
              <a:buNone/>
            </a:pPr>
            <a:r>
              <a:rPr lang="en-US" dirty="0">
                <a:solidFill>
                  <a:srgbClr val="FF0000"/>
                </a:solidFill>
                <a:ea typeface="+mn-lt"/>
                <a:cs typeface="+mn-lt"/>
              </a:rPr>
              <a:t>YOUR APPLICATION WILL BE DENIED</a:t>
            </a:r>
          </a:p>
          <a:p>
            <a:pPr marL="0" indent="0">
              <a:buNone/>
            </a:pPr>
            <a:endParaRPr lang="en-US" dirty="0">
              <a:solidFill>
                <a:srgbClr val="FF0000"/>
              </a:solidFill>
              <a:ea typeface="+mn-lt"/>
              <a:cs typeface="+mn-lt"/>
            </a:endParaRPr>
          </a:p>
        </p:txBody>
      </p:sp>
    </p:spTree>
    <p:extLst>
      <p:ext uri="{BB962C8B-B14F-4D97-AF65-F5344CB8AC3E}">
        <p14:creationId xmlns:p14="http://schemas.microsoft.com/office/powerpoint/2010/main" val="1450994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 cont.</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Your SEVIS Number can be found at the top of your Form I-20. It starts with the letter N.</a:t>
            </a:r>
          </a:p>
          <a:p>
            <a:pPr marL="0" indent="0">
              <a:buNone/>
            </a:pP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l="13203" r="10910"/>
          <a:stretch/>
        </p:blipFill>
        <p:spPr>
          <a:xfrm>
            <a:off x="7315200" y="249808"/>
            <a:ext cx="3456431" cy="6358384"/>
          </a:xfrm>
          <a:prstGeom prst="rect">
            <a:avLst/>
          </a:prstGeom>
        </p:spPr>
      </p:pic>
      <mc:AlternateContent xmlns:mc="http://schemas.openxmlformats.org/markup-compatibility/2006" xmlns:p14="http://schemas.microsoft.com/office/powerpoint/2010/main">
        <mc:Choice Requires="p14">
          <p:contentPart p14:bwMode="auto" r:id="rId4">
            <p14:nvContentPartPr>
              <p14:cNvPr id="18" name="Ink 17">
                <a:extLst>
                  <a:ext uri="{FF2B5EF4-FFF2-40B4-BE49-F238E27FC236}">
                    <a16:creationId xmlns:a16="http://schemas.microsoft.com/office/drawing/2014/main" id="{970C097B-C913-1BDB-BBA1-A0CED9CB4061}"/>
                  </a:ext>
                </a:extLst>
              </p14:cNvPr>
              <p14:cNvContentPartPr/>
              <p14:nvPr/>
            </p14:nvContentPartPr>
            <p14:xfrm>
              <a:off x="138024" y="1947888"/>
              <a:ext cx="5211216" cy="1839960"/>
            </p14:xfrm>
          </p:contentPart>
        </mc:Choice>
        <mc:Fallback xmlns="">
          <p:pic>
            <p:nvPicPr>
              <p:cNvPr id="18" name="Ink 17">
                <a:extLst>
                  <a:ext uri="{FF2B5EF4-FFF2-40B4-BE49-F238E27FC236}">
                    <a16:creationId xmlns:a16="http://schemas.microsoft.com/office/drawing/2014/main" id="{970C097B-C913-1BDB-BBA1-A0CED9CB4061}"/>
                  </a:ext>
                </a:extLst>
              </p:cNvPr>
              <p:cNvPicPr/>
              <p:nvPr/>
            </p:nvPicPr>
            <p:blipFill>
              <a:blip r:embed="rId5"/>
              <a:stretch>
                <a:fillRect/>
              </a:stretch>
            </p:blipFill>
            <p:spPr>
              <a:xfrm>
                <a:off x="120024" y="1929888"/>
                <a:ext cx="5246855" cy="18756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1" name="Ink 20">
                <a:extLst>
                  <a:ext uri="{FF2B5EF4-FFF2-40B4-BE49-F238E27FC236}">
                    <a16:creationId xmlns:a16="http://schemas.microsoft.com/office/drawing/2014/main" id="{0A363E22-2817-BBE0-AAAF-FB5E8303A940}"/>
                  </a:ext>
                </a:extLst>
              </p14:cNvPr>
              <p14:cNvContentPartPr/>
              <p14:nvPr/>
            </p14:nvContentPartPr>
            <p14:xfrm>
              <a:off x="3492864" y="3794688"/>
              <a:ext cx="360" cy="360"/>
            </p14:xfrm>
          </p:contentPart>
        </mc:Choice>
        <mc:Fallback xmlns="">
          <p:pic>
            <p:nvPicPr>
              <p:cNvPr id="21" name="Ink 20">
                <a:extLst>
                  <a:ext uri="{FF2B5EF4-FFF2-40B4-BE49-F238E27FC236}">
                    <a16:creationId xmlns:a16="http://schemas.microsoft.com/office/drawing/2014/main" id="{0A363E22-2817-BBE0-AAAF-FB5E8303A940}"/>
                  </a:ext>
                </a:extLst>
              </p:cNvPr>
              <p:cNvPicPr/>
              <p:nvPr/>
            </p:nvPicPr>
            <p:blipFill>
              <a:blip r:embed="rId7"/>
              <a:stretch>
                <a:fillRect/>
              </a:stretch>
            </p:blipFill>
            <p:spPr>
              <a:xfrm>
                <a:off x="3474864" y="3776688"/>
                <a:ext cx="36000" cy="36000"/>
              </a:xfrm>
              <a:prstGeom prst="rect">
                <a:avLst/>
              </a:prstGeom>
            </p:spPr>
          </p:pic>
        </mc:Fallback>
      </mc:AlternateContent>
      <p:pic>
        <p:nvPicPr>
          <p:cNvPr id="1026" name="Picture 2" descr="Ultimate Guide to the Form I-20 - Sojourning Scholar">
            <a:extLst>
              <a:ext uri="{FF2B5EF4-FFF2-40B4-BE49-F238E27FC236}">
                <a16:creationId xmlns:a16="http://schemas.microsoft.com/office/drawing/2014/main" id="{61FD55BD-809D-05A6-13D2-893AEF5E283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7955" r="17836" b="65685"/>
          <a:stretch/>
        </p:blipFill>
        <p:spPr bwMode="auto">
          <a:xfrm>
            <a:off x="139926" y="4087526"/>
            <a:ext cx="5505931" cy="165516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CCA41669-C4B3-BC78-E82B-30FB531BB421}"/>
                  </a:ext>
                </a:extLst>
              </p14:cNvPr>
              <p14:cNvContentPartPr/>
              <p14:nvPr/>
            </p14:nvContentPartPr>
            <p14:xfrm>
              <a:off x="135864" y="3812760"/>
              <a:ext cx="109800" cy="718200"/>
            </p14:xfrm>
          </p:contentPart>
        </mc:Choice>
        <mc:Fallback xmlns="">
          <p:pic>
            <p:nvPicPr>
              <p:cNvPr id="8" name="Ink 7">
                <a:extLst>
                  <a:ext uri="{FF2B5EF4-FFF2-40B4-BE49-F238E27FC236}">
                    <a16:creationId xmlns:a16="http://schemas.microsoft.com/office/drawing/2014/main" id="{CCA41669-C4B3-BC78-E82B-30FB531BB421}"/>
                  </a:ext>
                </a:extLst>
              </p:cNvPr>
              <p:cNvPicPr/>
              <p:nvPr/>
            </p:nvPicPr>
            <p:blipFill>
              <a:blip r:embed="rId10"/>
              <a:stretch>
                <a:fillRect/>
              </a:stretch>
            </p:blipFill>
            <p:spPr>
              <a:xfrm>
                <a:off x="118224" y="3795120"/>
                <a:ext cx="145440" cy="753840"/>
              </a:xfrm>
              <a:prstGeom prst="rect">
                <a:avLst/>
              </a:prstGeom>
            </p:spPr>
          </p:pic>
        </mc:Fallback>
      </mc:AlternateContent>
    </p:spTree>
    <p:extLst>
      <p:ext uri="{BB962C8B-B14F-4D97-AF65-F5344CB8AC3E}">
        <p14:creationId xmlns:p14="http://schemas.microsoft.com/office/powerpoint/2010/main" val="1820321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022533"/>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A-Number</a:t>
            </a:r>
          </a:p>
          <a:p>
            <a:r>
              <a:rPr lang="en-US" dirty="0"/>
              <a:t>If you have previously applied for OPT, the A-Number is listed on your EAD card as USCIS#</a:t>
            </a:r>
          </a:p>
          <a:p>
            <a:r>
              <a:rPr lang="en-US" dirty="0"/>
              <a:t>If you do not have an EAD card or do not know of an A-Number,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6098" t="7899" r="3223" b="56925"/>
          <a:stretch/>
        </p:blipFill>
        <p:spPr>
          <a:xfrm>
            <a:off x="6413809" y="2160178"/>
            <a:ext cx="5263378" cy="2181712"/>
          </a:xfrm>
          <a:prstGeom prst="rect">
            <a:avLst/>
          </a:prstGeom>
        </p:spPr>
      </p:pic>
    </p:spTree>
    <p:extLst>
      <p:ext uri="{BB962C8B-B14F-4D97-AF65-F5344CB8AC3E}">
        <p14:creationId xmlns:p14="http://schemas.microsoft.com/office/powerpoint/2010/main" val="2645227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1777206"/>
            <a:ext cx="4592444" cy="38676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highlight>
                  <a:srgbClr val="FFFF00"/>
                </a:highlight>
              </a:rPr>
              <a:t>You will only have a USCIS Online Account Number if you have previously filed a form online. Your number will then automatically appear here.</a:t>
            </a:r>
          </a:p>
          <a:p>
            <a:r>
              <a:rPr lang="en-US" dirty="0"/>
              <a:t>If you do not have or know your my USCIS Online Account Number, please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5941" t="46153" r="3223"/>
          <a:stretch/>
        </p:blipFill>
        <p:spPr>
          <a:xfrm>
            <a:off x="6496051" y="1815464"/>
            <a:ext cx="5098894" cy="3227072"/>
          </a:xfrm>
          <a:prstGeom prst="rect">
            <a:avLst/>
          </a:prstGeom>
        </p:spPr>
      </p:pic>
    </p:spTree>
    <p:extLst>
      <p:ext uri="{BB962C8B-B14F-4D97-AF65-F5344CB8AC3E}">
        <p14:creationId xmlns:p14="http://schemas.microsoft.com/office/powerpoint/2010/main" val="2641082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0952" y="0"/>
            <a:ext cx="6861048"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Social Security Card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highlight>
                  <a:srgbClr val="FFFF00"/>
                </a:highlight>
              </a:rPr>
              <a:t>If you have a Social Security Card:</a:t>
            </a:r>
          </a:p>
          <a:p>
            <a:r>
              <a:rPr lang="en-US" dirty="0"/>
              <a:t>Select YES for having been  issued one</a:t>
            </a:r>
          </a:p>
          <a:p>
            <a:r>
              <a:rPr lang="en-US" dirty="0"/>
              <a:t>Enter your SSN</a:t>
            </a:r>
          </a:p>
          <a:p>
            <a:pPr marL="0" indent="0">
              <a:buNone/>
            </a:pPr>
            <a:r>
              <a:rPr lang="en-US" dirty="0"/>
              <a:t>AND</a:t>
            </a:r>
          </a:p>
          <a:p>
            <a:r>
              <a:rPr lang="en-US" dirty="0">
                <a:solidFill>
                  <a:srgbClr val="FF0000"/>
                </a:solidFill>
              </a:rPr>
              <a:t>Select NO to request a SS Card</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15388"/>
          <a:stretch/>
        </p:blipFill>
        <p:spPr>
          <a:xfrm>
            <a:off x="5682306" y="491940"/>
            <a:ext cx="6158339" cy="5303629"/>
          </a:xfrm>
          <a:prstGeom prst="rect">
            <a:avLst/>
          </a:prstGeom>
        </p:spPr>
      </p:pic>
    </p:spTree>
    <p:extLst>
      <p:ext uri="{BB962C8B-B14F-4D97-AF65-F5344CB8AC3E}">
        <p14:creationId xmlns:p14="http://schemas.microsoft.com/office/powerpoint/2010/main" val="720597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Social Security Card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highlight>
                  <a:srgbClr val="FFFF00"/>
                </a:highlight>
              </a:rPr>
              <a:t>If you do not have a Social Security card: </a:t>
            </a:r>
          </a:p>
          <a:p>
            <a:r>
              <a:rPr lang="en-US" dirty="0"/>
              <a:t>Select NO for having been issued one</a:t>
            </a:r>
          </a:p>
          <a:p>
            <a:r>
              <a:rPr lang="en-US" dirty="0"/>
              <a:t>Select YES to be issued a Social Security card</a:t>
            </a:r>
          </a:p>
          <a:p>
            <a:r>
              <a:rPr lang="en-US" dirty="0"/>
              <a:t>Complete the associated fields to apply for your card</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2621"/>
          <a:stretch/>
        </p:blipFill>
        <p:spPr>
          <a:xfrm>
            <a:off x="6431242" y="606490"/>
            <a:ext cx="5164088" cy="4825975"/>
          </a:xfrm>
          <a:prstGeom prst="rect">
            <a:avLst/>
          </a:prstGeom>
        </p:spPr>
      </p:pic>
    </p:spTree>
    <p:extLst>
      <p:ext uri="{BB962C8B-B14F-4D97-AF65-F5344CB8AC3E}">
        <p14:creationId xmlns:p14="http://schemas.microsoft.com/office/powerpoint/2010/main" val="4269569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47656" y="0"/>
            <a:ext cx="6444343"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05217"/>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2 x 2 photo of you</a:t>
            </a:r>
          </a:p>
        </p:txBody>
      </p:sp>
      <p:sp>
        <p:nvSpPr>
          <p:cNvPr id="20" name="Content Placeholder 2"/>
          <p:cNvSpPr txBox="1">
            <a:spLocks/>
          </p:cNvSpPr>
          <p:nvPr/>
        </p:nvSpPr>
        <p:spPr>
          <a:xfrm>
            <a:off x="368962" y="1597981"/>
            <a:ext cx="5047860" cy="436781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Multiple community places provide passport pictures. Please call to inquire about hours and costs:</a:t>
            </a:r>
          </a:p>
          <a:p>
            <a:r>
              <a:rPr lang="en-US" dirty="0"/>
              <a:t>CVS Pharmacy, 1273 N University Ave, Provo,  801-377-3280</a:t>
            </a:r>
          </a:p>
          <a:p>
            <a:r>
              <a:rPr lang="en-US" dirty="0">
                <a:cs typeface="Calibri"/>
              </a:rPr>
              <a:t>Staples, 971 S University Ave, Provo, 801-370-0170</a:t>
            </a:r>
          </a:p>
          <a:p>
            <a:r>
              <a:rPr lang="en-US" dirty="0">
                <a:cs typeface="Calibri"/>
              </a:rPr>
              <a:t>Walgreens, 1315 N State St, Provo,  801-616-5223</a:t>
            </a:r>
          </a:p>
          <a:p>
            <a:r>
              <a:rPr lang="en-US" dirty="0">
                <a:cs typeface="Calibri"/>
              </a:rPr>
              <a:t>The UPS Store, 223 W Cougar Blvd Provo, 801-379-6120</a:t>
            </a:r>
          </a:p>
          <a:p>
            <a:pPr marL="0" indent="0" fontAlgn="base">
              <a:buNone/>
            </a:pPr>
            <a:r>
              <a:rPr lang="en-US" b="1" dirty="0"/>
              <a:t>Ask them to send you the scanned copy </a:t>
            </a:r>
            <a:r>
              <a:rPr lang="en-US" dirty="0"/>
              <a:t>of these photos to upload in your application. </a:t>
            </a:r>
          </a:p>
          <a:p>
            <a:pPr marL="0" indent="0" fontAlgn="base">
              <a:buNone/>
            </a:pPr>
            <a:endParaRPr lang="en-US" dirty="0"/>
          </a:p>
          <a:p>
            <a:pPr marL="0" indent="0" fontAlgn="base">
              <a:buNone/>
            </a:pPr>
            <a:r>
              <a:rPr lang="en-US" sz="3800" b="1" dirty="0">
                <a:highlight>
                  <a:srgbClr val="FFFF00"/>
                </a:highlight>
              </a:rPr>
              <a:t>You may also try and take a selfie to see if it will be accepted when uploaded.</a:t>
            </a:r>
          </a:p>
          <a:p>
            <a:pPr marL="457200" lvl="1" indent="0">
              <a:buNone/>
            </a:pPr>
            <a:r>
              <a:rPr lang="en-US" dirty="0"/>
              <a:t> </a:t>
            </a:r>
          </a:p>
          <a:p>
            <a:pPr marL="457200" lvl="1" indent="0">
              <a:buNone/>
            </a:pPr>
            <a:endParaRPr lang="en-US" dirty="0">
              <a:cs typeface="Calibri"/>
            </a:endParaRPr>
          </a:p>
        </p:txBody>
      </p:sp>
      <p:pic>
        <p:nvPicPr>
          <p:cNvPr id="3" name="Picture 2">
            <a:extLst>
              <a:ext uri="{FF2B5EF4-FFF2-40B4-BE49-F238E27FC236}">
                <a16:creationId xmlns:a16="http://schemas.microsoft.com/office/drawing/2014/main" id="{E76F735C-2751-F519-897A-0AC7546501C3}"/>
              </a:ext>
            </a:extLst>
          </p:cNvPr>
          <p:cNvPicPr>
            <a:picLocks noChangeAspect="1"/>
          </p:cNvPicPr>
          <p:nvPr/>
        </p:nvPicPr>
        <p:blipFill>
          <a:blip r:embed="rId3"/>
          <a:stretch>
            <a:fillRect/>
          </a:stretch>
        </p:blipFill>
        <p:spPr>
          <a:xfrm>
            <a:off x="6643243" y="214576"/>
            <a:ext cx="4653167" cy="6363760"/>
          </a:xfrm>
          <a:prstGeom prst="rect">
            <a:avLst/>
          </a:prstGeom>
        </p:spPr>
      </p:pic>
    </p:spTree>
    <p:extLst>
      <p:ext uri="{BB962C8B-B14F-4D97-AF65-F5344CB8AC3E}">
        <p14:creationId xmlns:p14="http://schemas.microsoft.com/office/powerpoint/2010/main" val="3277256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280047" y="613822"/>
            <a:ext cx="5189114" cy="11817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I-94 OR Passport</a:t>
            </a:r>
          </a:p>
        </p:txBody>
      </p:sp>
      <p:sp>
        <p:nvSpPr>
          <p:cNvPr id="20" name="Content Placeholder 2"/>
          <p:cNvSpPr txBox="1">
            <a:spLocks/>
          </p:cNvSpPr>
          <p:nvPr/>
        </p:nvSpPr>
        <p:spPr>
          <a:xfrm>
            <a:off x="578382" y="2068825"/>
            <a:ext cx="4592444" cy="1881383"/>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UPLOAD</a:t>
            </a:r>
          </a:p>
          <a:p>
            <a:r>
              <a:rPr lang="en-US" dirty="0"/>
              <a:t>I-94 record</a:t>
            </a:r>
          </a:p>
          <a:p>
            <a:pPr marL="0" indent="0">
              <a:buNone/>
            </a:pPr>
            <a:r>
              <a:rPr lang="en-US" b="1" dirty="0">
                <a:solidFill>
                  <a:srgbClr val="FF0000"/>
                </a:solidFill>
              </a:rPr>
              <a:t>OR</a:t>
            </a:r>
          </a:p>
          <a:p>
            <a:r>
              <a:rPr lang="en-US" dirty="0">
                <a:cs typeface="Calibri"/>
              </a:rPr>
              <a:t>Passport  picture page</a:t>
            </a:r>
          </a:p>
        </p:txBody>
      </p:sp>
      <p:pic>
        <p:nvPicPr>
          <p:cNvPr id="4" name="Picture 3">
            <a:extLst>
              <a:ext uri="{FF2B5EF4-FFF2-40B4-BE49-F238E27FC236}">
                <a16:creationId xmlns:a16="http://schemas.microsoft.com/office/drawing/2014/main" id="{02BE4B1C-AD0D-4D57-E723-F09A009A97A4}"/>
              </a:ext>
            </a:extLst>
          </p:cNvPr>
          <p:cNvPicPr>
            <a:picLocks noChangeAspect="1"/>
          </p:cNvPicPr>
          <p:nvPr/>
        </p:nvPicPr>
        <p:blipFill>
          <a:blip r:embed="rId3"/>
          <a:stretch>
            <a:fillRect/>
          </a:stretch>
        </p:blipFill>
        <p:spPr>
          <a:xfrm>
            <a:off x="6695458" y="160763"/>
            <a:ext cx="4700079" cy="6536474"/>
          </a:xfrm>
          <a:prstGeom prst="rect">
            <a:avLst/>
          </a:prstGeom>
        </p:spPr>
      </p:pic>
    </p:spTree>
    <p:extLst>
      <p:ext uri="{BB962C8B-B14F-4D97-AF65-F5344CB8AC3E}">
        <p14:creationId xmlns:p14="http://schemas.microsoft.com/office/powerpoint/2010/main" val="33949375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8832" y="0"/>
            <a:ext cx="5903167"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a typeface="+mn-lt"/>
              <a:cs typeface="+mn-lt"/>
            </a:endParaRPr>
          </a:p>
        </p:txBody>
      </p:sp>
      <p:sp>
        <p:nvSpPr>
          <p:cNvPr id="19" name="Title 1"/>
          <p:cNvSpPr txBox="1">
            <a:spLocks/>
          </p:cNvSpPr>
          <p:nvPr/>
        </p:nvSpPr>
        <p:spPr>
          <a:xfrm>
            <a:off x="192833" y="0"/>
            <a:ext cx="5903167" cy="12503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Employment Authorization Document (OPT card) OR Govt. ID</a:t>
            </a:r>
          </a:p>
        </p:txBody>
      </p:sp>
      <p:sp>
        <p:nvSpPr>
          <p:cNvPr id="20" name="Content Placeholder 2"/>
          <p:cNvSpPr txBox="1">
            <a:spLocks/>
          </p:cNvSpPr>
          <p:nvPr/>
        </p:nvSpPr>
        <p:spPr>
          <a:xfrm>
            <a:off x="276899" y="1250302"/>
            <a:ext cx="5575300" cy="5607698"/>
          </a:xfrm>
          <a:prstGeom prst="rect">
            <a:avLst/>
          </a:prstGeom>
        </p:spPr>
        <p:txBody>
          <a:bodyPr vert="horz" lIns="91440" tIns="45720" rIns="91440" bIns="45720" rtlCol="0" anchor="t">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400" b="1" dirty="0">
                <a:ea typeface="+mn-lt"/>
                <a:cs typeface="+mn-lt"/>
              </a:rPr>
              <a:t>Upload:</a:t>
            </a:r>
          </a:p>
          <a:p>
            <a:r>
              <a:rPr lang="en-US" sz="7400" dirty="0">
                <a:ea typeface="+mn-lt"/>
                <a:cs typeface="+mn-lt"/>
              </a:rPr>
              <a:t>copy of any previously issued OPT EAD (OPT card) if you have received one </a:t>
            </a:r>
          </a:p>
          <a:p>
            <a:pPr marL="0" indent="0">
              <a:buNone/>
            </a:pPr>
            <a:r>
              <a:rPr lang="en-US" sz="7400" b="1" dirty="0">
                <a:solidFill>
                  <a:srgbClr val="FF0000"/>
                </a:solidFill>
                <a:ea typeface="+mn-lt"/>
                <a:cs typeface="+mn-lt"/>
              </a:rPr>
              <a:t>   </a:t>
            </a:r>
          </a:p>
          <a:p>
            <a:pPr marL="0" indent="0">
              <a:buNone/>
            </a:pPr>
            <a:endParaRPr lang="en-US" sz="7400" b="1" dirty="0">
              <a:solidFill>
                <a:srgbClr val="FF0000"/>
              </a:solidFill>
              <a:ea typeface="+mn-lt"/>
              <a:cs typeface="+mn-lt"/>
            </a:endParaRPr>
          </a:p>
          <a:p>
            <a:pPr marL="0" indent="0">
              <a:buNone/>
            </a:pPr>
            <a:endParaRPr lang="en-US" sz="900" b="1" dirty="0">
              <a:solidFill>
                <a:srgbClr val="FF0000"/>
              </a:solidFill>
              <a:ea typeface="+mn-lt"/>
              <a:cs typeface="+mn-lt"/>
            </a:endParaRPr>
          </a:p>
          <a:p>
            <a:pPr marL="0" indent="0">
              <a:buNone/>
            </a:pPr>
            <a:endParaRPr lang="en-US" sz="900" b="1" dirty="0">
              <a:solidFill>
                <a:srgbClr val="FF0000"/>
              </a:solidFill>
              <a:ea typeface="+mn-lt"/>
              <a:cs typeface="+mn-lt"/>
            </a:endParaRPr>
          </a:p>
          <a:p>
            <a:pPr marL="0" indent="0">
              <a:buNone/>
            </a:pPr>
            <a:endParaRPr lang="en-US" b="1" dirty="0">
              <a:solidFill>
                <a:srgbClr val="FF0000"/>
              </a:solidFill>
              <a:ea typeface="+mn-lt"/>
              <a:cs typeface="+mn-lt"/>
            </a:endParaRPr>
          </a:p>
          <a:p>
            <a:pPr marL="0" indent="0">
              <a:buNone/>
            </a:pPr>
            <a:endParaRPr lang="en-US" sz="7400" b="1" dirty="0">
              <a:solidFill>
                <a:srgbClr val="FF0000"/>
              </a:solidFill>
              <a:ea typeface="+mn-lt"/>
              <a:cs typeface="+mn-lt"/>
            </a:endParaRPr>
          </a:p>
          <a:p>
            <a:pPr marL="0" indent="0">
              <a:buNone/>
            </a:pPr>
            <a:r>
              <a:rPr lang="en-US" sz="7400" b="1" dirty="0">
                <a:solidFill>
                  <a:srgbClr val="FF0000"/>
                </a:solidFill>
                <a:ea typeface="+mn-lt"/>
                <a:cs typeface="+mn-lt"/>
              </a:rPr>
              <a:t>OR</a:t>
            </a:r>
            <a:r>
              <a:rPr lang="en-US" sz="7400" dirty="0">
                <a:ea typeface="+mn-lt"/>
                <a:cs typeface="+mn-lt"/>
              </a:rPr>
              <a:t> </a:t>
            </a:r>
            <a:endParaRPr lang="en-US" sz="800" dirty="0">
              <a:ea typeface="+mn-lt"/>
              <a:cs typeface="+mn-lt"/>
            </a:endParaRPr>
          </a:p>
          <a:p>
            <a:r>
              <a:rPr lang="en-US" sz="7400" dirty="0">
                <a:ea typeface="+mn-lt"/>
                <a:cs typeface="+mn-lt"/>
              </a:rPr>
              <a:t>your passport page </a:t>
            </a: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pPr marL="0" indent="0">
              <a:buNone/>
            </a:pPr>
            <a:r>
              <a:rPr lang="en-US" sz="5500" dirty="0">
                <a:ea typeface="+mn-lt"/>
                <a:cs typeface="+mn-lt"/>
              </a:rPr>
              <a:t>If you need a scanned copy, you may come to our office or use the scanner in the BYU library.</a:t>
            </a:r>
          </a:p>
        </p:txBody>
      </p:sp>
      <p:pic>
        <p:nvPicPr>
          <p:cNvPr id="8" name="Picture 7">
            <a:extLst>
              <a:ext uri="{FF2B5EF4-FFF2-40B4-BE49-F238E27FC236}">
                <a16:creationId xmlns:a16="http://schemas.microsoft.com/office/drawing/2014/main" id="{7628CFCE-1141-EE1A-60D1-30BF0999746B}"/>
              </a:ext>
            </a:extLst>
          </p:cNvPr>
          <p:cNvPicPr>
            <a:picLocks noChangeAspect="1"/>
          </p:cNvPicPr>
          <p:nvPr/>
        </p:nvPicPr>
        <p:blipFill>
          <a:blip r:embed="rId3"/>
          <a:srcRect b="57580"/>
          <a:stretch/>
        </p:blipFill>
        <p:spPr>
          <a:xfrm>
            <a:off x="6725464" y="764057"/>
            <a:ext cx="5029902" cy="2404404"/>
          </a:xfrm>
          <a:prstGeom prst="rect">
            <a:avLst/>
          </a:prstGeom>
        </p:spPr>
      </p:pic>
      <p:pic>
        <p:nvPicPr>
          <p:cNvPr id="4" name="Picture 3">
            <a:extLst>
              <a:ext uri="{FF2B5EF4-FFF2-40B4-BE49-F238E27FC236}">
                <a16:creationId xmlns:a16="http://schemas.microsoft.com/office/drawing/2014/main" id="{89567F41-564B-401D-F081-500D02890C90}"/>
              </a:ext>
            </a:extLst>
          </p:cNvPr>
          <p:cNvPicPr>
            <a:picLocks noChangeAspect="1"/>
          </p:cNvPicPr>
          <p:nvPr/>
        </p:nvPicPr>
        <p:blipFill>
          <a:blip r:embed="rId4"/>
          <a:stretch>
            <a:fillRect/>
          </a:stretch>
        </p:blipFill>
        <p:spPr>
          <a:xfrm>
            <a:off x="658127" y="2152871"/>
            <a:ext cx="2619375" cy="1743075"/>
          </a:xfrm>
          <a:prstGeom prst="rect">
            <a:avLst/>
          </a:prstGeom>
        </p:spPr>
      </p:pic>
      <p:pic>
        <p:nvPicPr>
          <p:cNvPr id="7" name="Picture 6" descr="A close-up of a canadian passport&#10;&#10;AI-generated content may be incorrect.">
            <a:extLst>
              <a:ext uri="{FF2B5EF4-FFF2-40B4-BE49-F238E27FC236}">
                <a16:creationId xmlns:a16="http://schemas.microsoft.com/office/drawing/2014/main" id="{2F19246F-ABC5-0E0C-8411-C7F91CD71A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041" y="4631099"/>
            <a:ext cx="2619375" cy="1725295"/>
          </a:xfrm>
          <a:prstGeom prst="rect">
            <a:avLst/>
          </a:prstGeom>
        </p:spPr>
      </p:pic>
    </p:spTree>
    <p:extLst>
      <p:ext uri="{BB962C8B-B14F-4D97-AF65-F5344CB8AC3E}">
        <p14:creationId xmlns:p14="http://schemas.microsoft.com/office/powerpoint/2010/main" val="3045814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0" y="0"/>
            <a:ext cx="6096000"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2"/>
          <p:cNvSpPr txBox="1">
            <a:spLocks/>
          </p:cNvSpPr>
          <p:nvPr/>
        </p:nvSpPr>
        <p:spPr>
          <a:xfrm>
            <a:off x="596670" y="2597805"/>
            <a:ext cx="4592444" cy="348219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p:txBody>
      </p:sp>
      <p:pic>
        <p:nvPicPr>
          <p:cNvPr id="3" name="Picture 2">
            <a:extLst>
              <a:ext uri="{FF2B5EF4-FFF2-40B4-BE49-F238E27FC236}">
                <a16:creationId xmlns:a16="http://schemas.microsoft.com/office/drawing/2014/main" id="{6A58B6B2-AE27-9B9D-BCFB-C7F3983F4010}"/>
              </a:ext>
            </a:extLst>
          </p:cNvPr>
          <p:cNvPicPr>
            <a:picLocks noChangeAspect="1"/>
          </p:cNvPicPr>
          <p:nvPr/>
        </p:nvPicPr>
        <p:blipFill>
          <a:blip r:embed="rId3"/>
          <a:stretch>
            <a:fillRect/>
          </a:stretch>
        </p:blipFill>
        <p:spPr>
          <a:xfrm>
            <a:off x="742629" y="5004132"/>
            <a:ext cx="2621507" cy="1743607"/>
          </a:xfrm>
          <a:prstGeom prst="rect">
            <a:avLst/>
          </a:prstGeom>
        </p:spPr>
      </p:pic>
      <p:sp>
        <p:nvSpPr>
          <p:cNvPr id="19" name="Title 1"/>
          <p:cNvSpPr txBox="1">
            <a:spLocks/>
          </p:cNvSpPr>
          <p:nvPr/>
        </p:nvSpPr>
        <p:spPr>
          <a:xfrm>
            <a:off x="429208" y="262229"/>
            <a:ext cx="5470682" cy="59519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t>Previously Authorized CPT or OPT</a:t>
            </a:r>
          </a:p>
          <a:p>
            <a:endParaRPr lang="en-US" sz="2400" b="1" dirty="0"/>
          </a:p>
          <a:p>
            <a:r>
              <a:rPr lang="en-US" sz="2400" b="1" dirty="0"/>
              <a:t>UPLOAD:</a:t>
            </a:r>
          </a:p>
          <a:p>
            <a:endParaRPr lang="en-US" sz="2400" dirty="0"/>
          </a:p>
          <a:p>
            <a:pPr marL="285750" indent="-285750">
              <a:buFont typeface="Arial" panose="020B0604020202020204" pitchFamily="34" charset="0"/>
              <a:buChar char="•"/>
            </a:pPr>
            <a:r>
              <a:rPr lang="en-US" sz="1800" b="1" dirty="0">
                <a:highlight>
                  <a:srgbClr val="FFFF00"/>
                </a:highlight>
              </a:rPr>
              <a:t>CPT screenshot</a:t>
            </a:r>
            <a:r>
              <a:rPr lang="en-US" sz="1800" b="1" dirty="0"/>
              <a:t> </a:t>
            </a:r>
            <a:r>
              <a:rPr lang="en-US" sz="1800" dirty="0"/>
              <a:t>to document your CPT  employment </a:t>
            </a:r>
            <a:r>
              <a:rPr lang="en-US" sz="1800" b="1" dirty="0"/>
              <a:t>even if you have not participated in CPT</a:t>
            </a:r>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pPr marL="285750" indent="-285750">
              <a:buFont typeface="Arial" panose="020B0604020202020204" pitchFamily="34" charset="0"/>
              <a:buChar char="•"/>
            </a:pPr>
            <a:endParaRPr lang="en-US" sz="1800" b="1" dirty="0"/>
          </a:p>
          <a:p>
            <a:endParaRPr lang="en-US" sz="1800" dirty="0"/>
          </a:p>
          <a:p>
            <a:r>
              <a:rPr lang="en-US" sz="1200" dirty="0"/>
              <a:t>      </a:t>
            </a:r>
          </a:p>
          <a:p>
            <a:r>
              <a:rPr lang="en-US" sz="1200" dirty="0"/>
              <a:t>  </a:t>
            </a:r>
            <a:r>
              <a:rPr lang="en-US" sz="2000" b="1" dirty="0">
                <a:highlight>
                  <a:srgbClr val="FFFF00"/>
                </a:highlight>
              </a:rPr>
              <a:t>AND</a:t>
            </a:r>
            <a:r>
              <a:rPr lang="en-US" sz="1200" b="1" dirty="0">
                <a:highlight>
                  <a:srgbClr val="FFFF00"/>
                </a:highlight>
              </a:rPr>
              <a:t> IF YOU HAVE A PREVIOUS EAD (OPT CARD),</a:t>
            </a:r>
          </a:p>
          <a:p>
            <a:endParaRPr lang="en-US" sz="1800" dirty="0"/>
          </a:p>
          <a:p>
            <a:pPr marL="285750" indent="-285750">
              <a:buFont typeface="Arial" panose="020B0604020202020204" pitchFamily="34" charset="0"/>
              <a:buChar char="•"/>
            </a:pPr>
            <a:r>
              <a:rPr lang="en-US" sz="1800" b="1" dirty="0"/>
              <a:t>Copy of your EAD</a:t>
            </a:r>
          </a:p>
          <a:p>
            <a:endParaRPr lang="en-US" b="1" dirty="0"/>
          </a:p>
          <a:p>
            <a:endParaRPr lang="en-US" b="1" dirty="0"/>
          </a:p>
        </p:txBody>
      </p:sp>
      <p:pic>
        <p:nvPicPr>
          <p:cNvPr id="6" name="Picture 5" descr="A screen shot of a document&#10;&#10;AI-generated content may be incorrect.">
            <a:extLst>
              <a:ext uri="{FF2B5EF4-FFF2-40B4-BE49-F238E27FC236}">
                <a16:creationId xmlns:a16="http://schemas.microsoft.com/office/drawing/2014/main" id="{8CD1F648-B6D4-336C-AA54-762CBE4B892E}"/>
              </a:ext>
            </a:extLst>
          </p:cNvPr>
          <p:cNvPicPr>
            <a:picLocks noChangeAspect="1"/>
          </p:cNvPicPr>
          <p:nvPr/>
        </p:nvPicPr>
        <p:blipFill>
          <a:blip r:embed="rId4" cstate="print">
            <a:extLst>
              <a:ext uri="{28A0092B-C50C-407E-A947-70E740481C1C}">
                <a14:useLocalDpi xmlns:a14="http://schemas.microsoft.com/office/drawing/2010/main" val="0"/>
              </a:ext>
            </a:extLst>
          </a:blip>
          <a:srcRect b="63744"/>
          <a:stretch/>
        </p:blipFill>
        <p:spPr>
          <a:xfrm>
            <a:off x="742629" y="2329984"/>
            <a:ext cx="3917085" cy="1837854"/>
          </a:xfrm>
          <a:prstGeom prst="rect">
            <a:avLst/>
          </a:prstGeom>
        </p:spPr>
      </p:pic>
      <p:sp>
        <p:nvSpPr>
          <p:cNvPr id="7" name="Rectangle 6">
            <a:extLst>
              <a:ext uri="{FF2B5EF4-FFF2-40B4-BE49-F238E27FC236}">
                <a16:creationId xmlns:a16="http://schemas.microsoft.com/office/drawing/2014/main" id="{D16C736B-D004-EADD-515E-391E31C98ADD}"/>
              </a:ext>
            </a:extLst>
          </p:cNvPr>
          <p:cNvSpPr/>
          <p:nvPr/>
        </p:nvSpPr>
        <p:spPr>
          <a:xfrm>
            <a:off x="742630" y="2231201"/>
            <a:ext cx="3917085" cy="1837854"/>
          </a:xfrm>
          <a:prstGeom prst="rect">
            <a:avLst/>
          </a:prstGeom>
          <a:noFill/>
          <a:ln>
            <a:solidFill>
              <a:srgbClr val="1C366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500CCD2-17F6-70FE-16DA-7ECFC51A3525}"/>
              </a:ext>
            </a:extLst>
          </p:cNvPr>
          <p:cNvPicPr>
            <a:picLocks noChangeAspect="1"/>
          </p:cNvPicPr>
          <p:nvPr/>
        </p:nvPicPr>
        <p:blipFill>
          <a:blip r:embed="rId5"/>
          <a:stretch>
            <a:fillRect/>
          </a:stretch>
        </p:blipFill>
        <p:spPr>
          <a:xfrm>
            <a:off x="6838628" y="387696"/>
            <a:ext cx="4610743" cy="4420217"/>
          </a:xfrm>
          <a:prstGeom prst="rect">
            <a:avLst/>
          </a:prstGeom>
        </p:spPr>
      </p:pic>
    </p:spTree>
    <p:extLst>
      <p:ext uri="{BB962C8B-B14F-4D97-AF65-F5344CB8AC3E}">
        <p14:creationId xmlns:p14="http://schemas.microsoft.com/office/powerpoint/2010/main" val="22145693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71796" y="0"/>
            <a:ext cx="6920203"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99317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I-20</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cs typeface="Calibri"/>
            </a:endParaRPr>
          </a:p>
        </p:txBody>
      </p:sp>
      <p:pic>
        <p:nvPicPr>
          <p:cNvPr id="3" name="Picture 3">
            <a:extLst>
              <a:ext uri="{FF2B5EF4-FFF2-40B4-BE49-F238E27FC236}">
                <a16:creationId xmlns:a16="http://schemas.microsoft.com/office/drawing/2014/main" id="{E2992BFC-2656-40DE-B3DA-40A5C9A6182D}"/>
              </a:ext>
            </a:extLst>
          </p:cNvPr>
          <p:cNvPicPr>
            <a:picLocks noChangeAspect="1"/>
          </p:cNvPicPr>
          <p:nvPr/>
        </p:nvPicPr>
        <p:blipFill>
          <a:blip r:embed="rId3"/>
          <a:stretch>
            <a:fillRect/>
          </a:stretch>
        </p:blipFill>
        <p:spPr>
          <a:xfrm>
            <a:off x="-81614" y="4005322"/>
            <a:ext cx="5270728" cy="1070099"/>
          </a:xfrm>
          <a:prstGeom prst="rect">
            <a:avLst/>
          </a:prstGeom>
        </p:spPr>
      </p:pic>
      <p:sp>
        <p:nvSpPr>
          <p:cNvPr id="4" name="Rectangle 3">
            <a:extLst>
              <a:ext uri="{FF2B5EF4-FFF2-40B4-BE49-F238E27FC236}">
                <a16:creationId xmlns:a16="http://schemas.microsoft.com/office/drawing/2014/main" id="{127067C0-E9EE-4A7F-8396-0C02DB9B7815}"/>
              </a:ext>
            </a:extLst>
          </p:cNvPr>
          <p:cNvSpPr/>
          <p:nvPr/>
        </p:nvSpPr>
        <p:spPr>
          <a:xfrm>
            <a:off x="122584" y="4674056"/>
            <a:ext cx="4874638" cy="2360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2"/>
          <p:cNvSpPr txBox="1">
            <a:spLocks/>
          </p:cNvSpPr>
          <p:nvPr/>
        </p:nvSpPr>
        <p:spPr>
          <a:xfrm>
            <a:off x="596670" y="1106424"/>
            <a:ext cx="4112490" cy="270570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Upload your new ISSS OPT Recommendation I-20 </a:t>
            </a:r>
            <a:r>
              <a:rPr lang="en-US" dirty="0">
                <a:highlight>
                  <a:srgbClr val="FFFF00"/>
                </a:highlight>
                <a:cs typeface="Calibri"/>
              </a:rPr>
              <a:t>signed by you in ink </a:t>
            </a:r>
            <a:r>
              <a:rPr lang="en-US" dirty="0">
                <a:cs typeface="Calibri"/>
              </a:rPr>
              <a:t>showing your OPT is requested on page 2</a:t>
            </a:r>
          </a:p>
        </p:txBody>
      </p:sp>
      <p:pic>
        <p:nvPicPr>
          <p:cNvPr id="7" name="Picture 6">
            <a:extLst>
              <a:ext uri="{FF2B5EF4-FFF2-40B4-BE49-F238E27FC236}">
                <a16:creationId xmlns:a16="http://schemas.microsoft.com/office/drawing/2014/main" id="{AD5393FD-5A89-FD08-5571-8DEC2FC58F3F}"/>
              </a:ext>
            </a:extLst>
          </p:cNvPr>
          <p:cNvPicPr>
            <a:picLocks noChangeAspect="1"/>
          </p:cNvPicPr>
          <p:nvPr/>
        </p:nvPicPr>
        <p:blipFill>
          <a:blip r:embed="rId4"/>
          <a:stretch>
            <a:fillRect/>
          </a:stretch>
        </p:blipFill>
        <p:spPr>
          <a:xfrm>
            <a:off x="5507118" y="214576"/>
            <a:ext cx="6530586" cy="5777532"/>
          </a:xfrm>
          <a:prstGeom prst="rect">
            <a:avLst/>
          </a:prstGeom>
        </p:spPr>
      </p:pic>
    </p:spTree>
    <p:extLst>
      <p:ext uri="{BB962C8B-B14F-4D97-AF65-F5344CB8AC3E}">
        <p14:creationId xmlns:p14="http://schemas.microsoft.com/office/powerpoint/2010/main" val="787120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0"/>
            <a:ext cx="12192000" cy="190685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9" name="Title 1"/>
          <p:cNvSpPr txBox="1">
            <a:spLocks/>
          </p:cNvSpPr>
          <p:nvPr/>
        </p:nvSpPr>
        <p:spPr>
          <a:xfrm>
            <a:off x="0" y="0"/>
            <a:ext cx="12192000"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9600" b="1" dirty="0">
                <a:solidFill>
                  <a:schemeClr val="bg1"/>
                </a:solidFill>
              </a:rPr>
              <a:t>IMPORTANT DATES!</a:t>
            </a:r>
            <a:endParaRPr lang="en-US" sz="9600" dirty="0">
              <a:solidFill>
                <a:schemeClr val="bg1"/>
              </a:solidFill>
            </a:endParaRPr>
          </a:p>
        </p:txBody>
      </p:sp>
      <p:sp>
        <p:nvSpPr>
          <p:cNvPr id="20" name="Content Placeholder 2"/>
          <p:cNvSpPr txBox="1">
            <a:spLocks/>
          </p:cNvSpPr>
          <p:nvPr/>
        </p:nvSpPr>
        <p:spPr>
          <a:xfrm>
            <a:off x="704246" y="2522342"/>
            <a:ext cx="10721820"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ea typeface="+mn-lt"/>
                <a:cs typeface="+mn-lt"/>
              </a:rPr>
              <a:t>USCIS must receive your OPT Form I-765 online application:</a:t>
            </a:r>
          </a:p>
          <a:p>
            <a:r>
              <a:rPr lang="en-US" b="1" dirty="0">
                <a:solidFill>
                  <a:srgbClr val="FF0000"/>
                </a:solidFill>
                <a:highlight>
                  <a:srgbClr val="FFFF00"/>
                </a:highlight>
                <a:ea typeface="+mn-lt"/>
                <a:cs typeface="+mn-lt"/>
              </a:rPr>
              <a:t>No earlier than 90 days</a:t>
            </a:r>
            <a:r>
              <a:rPr lang="en-US" b="1" dirty="0">
                <a:highlight>
                  <a:srgbClr val="FFFF00"/>
                </a:highlight>
                <a:ea typeface="+mn-lt"/>
                <a:cs typeface="+mn-lt"/>
              </a:rPr>
              <a:t> </a:t>
            </a:r>
            <a:r>
              <a:rPr lang="en-US" dirty="0">
                <a:ea typeface="+mn-lt"/>
                <a:cs typeface="+mn-lt"/>
              </a:rPr>
              <a:t>before you graduate and </a:t>
            </a:r>
            <a:r>
              <a:rPr lang="en-US" b="1" dirty="0">
                <a:solidFill>
                  <a:srgbClr val="FF0000"/>
                </a:solidFill>
                <a:highlight>
                  <a:srgbClr val="FFFF00"/>
                </a:highlight>
                <a:ea typeface="+mn-lt"/>
                <a:cs typeface="+mn-lt"/>
              </a:rPr>
              <a:t>no later than 60 days </a:t>
            </a:r>
            <a:r>
              <a:rPr lang="en-US" dirty="0">
                <a:ea typeface="+mn-lt"/>
                <a:cs typeface="+mn-lt"/>
              </a:rPr>
              <a:t>after you graduate; and</a:t>
            </a:r>
          </a:p>
          <a:p>
            <a:r>
              <a:rPr lang="en-US" b="1" dirty="0">
                <a:solidFill>
                  <a:srgbClr val="FF0000"/>
                </a:solidFill>
                <a:highlight>
                  <a:srgbClr val="FFFF00"/>
                </a:highlight>
                <a:cs typeface="Calibri" panose="020F0502020204030204"/>
              </a:rPr>
              <a:t>No later than 30 days </a:t>
            </a:r>
            <a:r>
              <a:rPr lang="en-US" dirty="0">
                <a:ea typeface="+mn-lt"/>
                <a:cs typeface="+mn-lt"/>
              </a:rPr>
              <a:t>from the creation date of your OPT recommendation I-20 next to your DSO’s signature on page 1.</a:t>
            </a:r>
          </a:p>
          <a:p>
            <a:endParaRPr lang="en-US" dirty="0">
              <a:cs typeface="Calibri" panose="020F0502020204030204"/>
            </a:endParaRPr>
          </a:p>
          <a:p>
            <a:endParaRPr lang="en-US" dirty="0">
              <a:cs typeface="Calibri" panose="020F0502020204030204"/>
            </a:endParaRPr>
          </a:p>
          <a:p>
            <a:pPr marL="0" indent="0">
              <a:buNone/>
            </a:pPr>
            <a:r>
              <a:rPr lang="en-US" dirty="0">
                <a:cs typeface="Calibri" panose="020F0502020204030204"/>
              </a:rPr>
              <a:t>If you have any questions about the timing, please contact our office.</a:t>
            </a:r>
          </a:p>
        </p:txBody>
      </p:sp>
    </p:spTree>
    <p:extLst>
      <p:ext uri="{BB962C8B-B14F-4D97-AF65-F5344CB8AC3E}">
        <p14:creationId xmlns:p14="http://schemas.microsoft.com/office/powerpoint/2010/main" val="15105557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Additional information</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Here you can add additional information for your application depending on your personal circumstances and anything that could affect your OPT.</a:t>
            </a:r>
            <a:endParaRPr lang="en-US"/>
          </a:p>
          <a:p>
            <a:r>
              <a:rPr lang="en-US" dirty="0">
                <a:cs typeface="Calibri" panose="020F0502020204030204"/>
              </a:rPr>
              <a:t>For example, if you entered the U.S. on a previous passport or if your F-1 visa is in the previous passport, we recommend adding your previous passport here.</a:t>
            </a:r>
          </a:p>
          <a:p>
            <a:r>
              <a:rPr lang="en-US" dirty="0"/>
              <a:t>We recommend talking to the ISSS office about the information you want to put here; however, the majority of students do not need to put anything here.</a:t>
            </a:r>
          </a:p>
        </p:txBody>
      </p:sp>
      <p:pic>
        <p:nvPicPr>
          <p:cNvPr id="29" name="Picture 28"/>
          <p:cNvPicPr>
            <a:picLocks noChangeAspect="1"/>
          </p:cNvPicPr>
          <p:nvPr/>
        </p:nvPicPr>
        <p:blipFill rotWithShape="1">
          <a:blip r:embed="rId3">
            <a:extLst>
              <a:ext uri="{28A0092B-C50C-407E-A947-70E740481C1C}">
                <a14:useLocalDpi xmlns:a14="http://schemas.microsoft.com/office/drawing/2010/main" val="0"/>
              </a:ext>
            </a:extLst>
          </a:blip>
          <a:srcRect l="35309" r="9338"/>
          <a:stretch/>
        </p:blipFill>
        <p:spPr>
          <a:xfrm>
            <a:off x="6668430" y="1815090"/>
            <a:ext cx="4817326" cy="3224880"/>
          </a:xfrm>
          <a:prstGeom prst="rect">
            <a:avLst/>
          </a:prstGeom>
        </p:spPr>
      </p:pic>
    </p:spTree>
    <p:extLst>
      <p:ext uri="{BB962C8B-B14F-4D97-AF65-F5344CB8AC3E}">
        <p14:creationId xmlns:p14="http://schemas.microsoft.com/office/powerpoint/2010/main" val="12313679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Review your application</a:t>
            </a:r>
          </a:p>
        </p:txBody>
      </p:sp>
      <p:sp>
        <p:nvSpPr>
          <p:cNvPr id="20" name="Content Placeholder 2"/>
          <p:cNvSpPr txBox="1">
            <a:spLocks/>
          </p:cNvSpPr>
          <p:nvPr/>
        </p:nvSpPr>
        <p:spPr>
          <a:xfrm>
            <a:off x="596670" y="2044835"/>
            <a:ext cx="4532891"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Review the information in your application.</a:t>
            </a:r>
          </a:p>
          <a:p>
            <a:r>
              <a:rPr lang="en-US" dirty="0"/>
              <a:t>Edit any fields that may be needed.</a:t>
            </a:r>
          </a:p>
          <a:p>
            <a:r>
              <a:rPr lang="en-US" dirty="0"/>
              <a:t>If there are alerts or warnings, be sure to fix them.</a:t>
            </a:r>
          </a:p>
        </p:txBody>
      </p:sp>
      <p:pic>
        <p:nvPicPr>
          <p:cNvPr id="4" name="Picture 3">
            <a:extLst>
              <a:ext uri="{FF2B5EF4-FFF2-40B4-BE49-F238E27FC236}">
                <a16:creationId xmlns:a16="http://schemas.microsoft.com/office/drawing/2014/main" id="{A9B8D4DA-6103-63E2-8105-43C68BE67FC7}"/>
              </a:ext>
            </a:extLst>
          </p:cNvPr>
          <p:cNvPicPr>
            <a:picLocks noChangeAspect="1"/>
          </p:cNvPicPr>
          <p:nvPr/>
        </p:nvPicPr>
        <p:blipFill>
          <a:blip r:embed="rId3"/>
          <a:stretch>
            <a:fillRect/>
          </a:stretch>
        </p:blipFill>
        <p:spPr>
          <a:xfrm>
            <a:off x="6419461" y="214576"/>
            <a:ext cx="5241183" cy="6184998"/>
          </a:xfrm>
          <a:prstGeom prst="rect">
            <a:avLst/>
          </a:prstGeom>
        </p:spPr>
      </p:pic>
    </p:spTree>
    <p:extLst>
      <p:ext uri="{BB962C8B-B14F-4D97-AF65-F5344CB8AC3E}">
        <p14:creationId xmlns:p14="http://schemas.microsoft.com/office/powerpoint/2010/main" val="14311428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statement</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statement and check the box if you agree with it.</a:t>
            </a: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35011" r="4972"/>
          <a:stretch/>
        </p:blipFill>
        <p:spPr>
          <a:xfrm>
            <a:off x="6601522" y="1371856"/>
            <a:ext cx="4884234" cy="4073222"/>
          </a:xfrm>
          <a:prstGeom prst="rect">
            <a:avLst/>
          </a:prstGeom>
        </p:spPr>
      </p:pic>
    </p:spTree>
    <p:extLst>
      <p:ext uri="{BB962C8B-B14F-4D97-AF65-F5344CB8AC3E}">
        <p14:creationId xmlns:p14="http://schemas.microsoft.com/office/powerpoint/2010/main" val="13336412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795528" y="214576"/>
            <a:ext cx="4791456"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Declaration and Certification</a:t>
            </a:r>
          </a:p>
        </p:txBody>
      </p:sp>
      <p:sp>
        <p:nvSpPr>
          <p:cNvPr id="20" name="Content Placeholder 2"/>
          <p:cNvSpPr txBox="1">
            <a:spLocks/>
          </p:cNvSpPr>
          <p:nvPr/>
        </p:nvSpPr>
        <p:spPr>
          <a:xfrm>
            <a:off x="895034" y="2053979"/>
            <a:ext cx="4592444" cy="194560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Carefully read this information before checking the box and signing your application.</a:t>
            </a:r>
          </a:p>
          <a:p>
            <a:pPr marL="0" indent="0">
              <a:buNone/>
            </a:pPr>
            <a:endParaRPr lang="en-US" dirty="0"/>
          </a:p>
          <a:p>
            <a:pPr marL="0" indent="0">
              <a:buNone/>
            </a:pPr>
            <a:r>
              <a:rPr lang="en-US" dirty="0"/>
              <a:t>See next slide</a:t>
            </a:r>
          </a:p>
          <a:p>
            <a:pPr marL="0" indent="0">
              <a:buNone/>
            </a:pPr>
            <a:endParaRPr lang="en-US" dirty="0"/>
          </a:p>
        </p:txBody>
      </p:sp>
      <p:grpSp>
        <p:nvGrpSpPr>
          <p:cNvPr id="4" name="Group 3"/>
          <p:cNvGrpSpPr/>
          <p:nvPr/>
        </p:nvGrpSpPr>
        <p:grpSpPr>
          <a:xfrm>
            <a:off x="5360102" y="-228599"/>
            <a:ext cx="6122016" cy="8149310"/>
            <a:chOff x="6477000" y="-595096"/>
            <a:chExt cx="5173540" cy="7168339"/>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40" r="280" b="19995"/>
            <a:stretch/>
          </p:blipFill>
          <p:spPr>
            <a:xfrm>
              <a:off x="6477000" y="-595096"/>
              <a:ext cx="5172075" cy="384238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985" r="6715" b="2983"/>
            <a:stretch/>
          </p:blipFill>
          <p:spPr>
            <a:xfrm>
              <a:off x="6489404" y="3206617"/>
              <a:ext cx="5161136" cy="3366626"/>
            </a:xfrm>
            <a:prstGeom prst="rect">
              <a:avLst/>
            </a:prstGeom>
          </p:spPr>
        </p:pic>
      </p:grpSp>
      <p:sp>
        <p:nvSpPr>
          <p:cNvPr id="6" name="Rectangle 5">
            <a:extLst>
              <a:ext uri="{FF2B5EF4-FFF2-40B4-BE49-F238E27FC236}">
                <a16:creationId xmlns:a16="http://schemas.microsoft.com/office/drawing/2014/main" id="{14D052DC-3942-2FC6-AD85-5599C3BBE439}"/>
              </a:ext>
            </a:extLst>
          </p:cNvPr>
          <p:cNvSpPr/>
          <p:nvPr/>
        </p:nvSpPr>
        <p:spPr>
          <a:xfrm>
            <a:off x="5980176" y="0"/>
            <a:ext cx="1655064" cy="6858000"/>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5E4FC8B-E077-3F24-5FF6-068DEBA72F57}"/>
              </a:ext>
            </a:extLst>
          </p:cNvPr>
          <p:cNvSpPr/>
          <p:nvPr/>
        </p:nvSpPr>
        <p:spPr>
          <a:xfrm>
            <a:off x="10834766" y="0"/>
            <a:ext cx="1254476" cy="6858000"/>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B4BB0BC-2C5A-2E78-2E7A-68578963CDE3}"/>
              </a:ext>
            </a:extLst>
          </p:cNvPr>
          <p:cNvSpPr/>
          <p:nvPr/>
        </p:nvSpPr>
        <p:spPr>
          <a:xfrm>
            <a:off x="7187184" y="6702552"/>
            <a:ext cx="3647582" cy="155448"/>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097A529-3A39-9F55-F261-1751BA8DE571}"/>
              </a:ext>
            </a:extLst>
          </p:cNvPr>
          <p:cNvSpPr/>
          <p:nvPr/>
        </p:nvSpPr>
        <p:spPr>
          <a:xfrm>
            <a:off x="7635240" y="0"/>
            <a:ext cx="3199526" cy="214576"/>
          </a:xfrm>
          <a:prstGeom prst="rect">
            <a:avLst/>
          </a:prstGeom>
          <a:solidFill>
            <a:srgbClr val="1C36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54EF696-844E-B832-D496-67C4375D7968}"/>
              </a:ext>
            </a:extLst>
          </p:cNvPr>
          <p:cNvSpPr/>
          <p:nvPr/>
        </p:nvSpPr>
        <p:spPr>
          <a:xfrm>
            <a:off x="5187380" y="0"/>
            <a:ext cx="783652"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18008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signature</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pic>
        <p:nvPicPr>
          <p:cNvPr id="6" name="Picture 6" descr="Graphical user interface, text, application&#10;&#10;Description automatically generated">
            <a:extLst>
              <a:ext uri="{FF2B5EF4-FFF2-40B4-BE49-F238E27FC236}">
                <a16:creationId xmlns:a16="http://schemas.microsoft.com/office/drawing/2014/main" id="{96900C82-B7E3-42CE-9956-6CBBF9661ECC}"/>
              </a:ext>
            </a:extLst>
          </p:cNvPr>
          <p:cNvPicPr>
            <a:picLocks noChangeAspect="1"/>
          </p:cNvPicPr>
          <p:nvPr/>
        </p:nvPicPr>
        <p:blipFill>
          <a:blip r:embed="rId3"/>
          <a:srcRect l="7998" r="9360" b="6753"/>
          <a:stretch/>
        </p:blipFill>
        <p:spPr>
          <a:xfrm>
            <a:off x="7004304" y="1014985"/>
            <a:ext cx="4123944" cy="3630168"/>
          </a:xfrm>
          <a:prstGeom prst="rect">
            <a:avLst/>
          </a:prstGeom>
        </p:spPr>
      </p:pic>
      <p:sp>
        <p:nvSpPr>
          <p:cNvPr id="7" name="Content Placeholder 2">
            <a:extLst>
              <a:ext uri="{FF2B5EF4-FFF2-40B4-BE49-F238E27FC236}">
                <a16:creationId xmlns:a16="http://schemas.microsoft.com/office/drawing/2014/main" id="{CF0539D2-B7C2-4205-ABA2-73D8B7AEC83B}"/>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Once you have agreed to the </a:t>
            </a:r>
            <a:r>
              <a:rPr lang="en-US">
                <a:cs typeface="Calibri"/>
              </a:rPr>
              <a:t>statement, be sure to type your full legal name as listed in your passport.</a:t>
            </a:r>
            <a:endParaRPr lang="en-US" dirty="0">
              <a:cs typeface="Calibri"/>
            </a:endParaRPr>
          </a:p>
          <a:p>
            <a:pPr marL="0" indent="0">
              <a:buNone/>
            </a:pPr>
            <a:endParaRPr lang="en-US" dirty="0"/>
          </a:p>
        </p:txBody>
      </p:sp>
    </p:spTree>
    <p:extLst>
      <p:ext uri="{BB962C8B-B14F-4D97-AF65-F5344CB8AC3E}">
        <p14:creationId xmlns:p14="http://schemas.microsoft.com/office/powerpoint/2010/main" val="9314883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information to understand the payment process.</a:t>
            </a:r>
            <a:endParaRPr lang="en-US" dirty="0">
              <a:cs typeface="Calibri"/>
            </a:endParaRPr>
          </a:p>
          <a:p>
            <a:pPr marL="0" indent="0">
              <a:buNone/>
            </a:pPr>
            <a:endParaRPr lang="en-US" dirty="0">
              <a:cs typeface="Calibri"/>
            </a:endParaRPr>
          </a:p>
          <a:p>
            <a:pPr marL="0" indent="0">
              <a:buNone/>
            </a:pPr>
            <a:r>
              <a:rPr lang="en-US" dirty="0">
                <a:cs typeface="Calibri"/>
              </a:rPr>
              <a:t>When you are ready to pay, click on the button at the bottom of the page.</a:t>
            </a:r>
          </a:p>
          <a:p>
            <a:pPr marL="0" indent="0">
              <a:buNone/>
            </a:pPr>
            <a:endParaRPr lang="en-US" dirty="0">
              <a:cs typeface="Calibri"/>
            </a:endParaRPr>
          </a:p>
        </p:txBody>
      </p:sp>
      <p:grpSp>
        <p:nvGrpSpPr>
          <p:cNvPr id="4" name="Group 3">
            <a:extLst>
              <a:ext uri="{FF2B5EF4-FFF2-40B4-BE49-F238E27FC236}">
                <a16:creationId xmlns:a16="http://schemas.microsoft.com/office/drawing/2014/main" id="{DEBBB027-2A5C-472E-BB8C-0330569133B1}"/>
              </a:ext>
            </a:extLst>
          </p:cNvPr>
          <p:cNvGrpSpPr/>
          <p:nvPr/>
        </p:nvGrpSpPr>
        <p:grpSpPr>
          <a:xfrm>
            <a:off x="7071732" y="261753"/>
            <a:ext cx="3947531" cy="6270660"/>
            <a:chOff x="7351059" y="254669"/>
            <a:chExt cx="3388671" cy="6073544"/>
          </a:xfrm>
        </p:grpSpPr>
        <p:pic>
          <p:nvPicPr>
            <p:cNvPr id="2" name="Picture 2" descr="Graphical user interface, application&#10;&#10;Description automatically generated">
              <a:extLst>
                <a:ext uri="{FF2B5EF4-FFF2-40B4-BE49-F238E27FC236}">
                  <a16:creationId xmlns:a16="http://schemas.microsoft.com/office/drawing/2014/main" id="{7B0B6F70-20D6-442F-BCFA-A9473F943969}"/>
                </a:ext>
              </a:extLst>
            </p:cNvPr>
            <p:cNvPicPr>
              <a:picLocks noChangeAspect="1"/>
            </p:cNvPicPr>
            <p:nvPr/>
          </p:nvPicPr>
          <p:blipFill rotWithShape="1">
            <a:blip r:embed="rId3"/>
            <a:srcRect l="33080" t="3871" r="3232" b="47097"/>
            <a:stretch/>
          </p:blipFill>
          <p:spPr>
            <a:xfrm>
              <a:off x="7351059" y="254669"/>
              <a:ext cx="3388671" cy="2304752"/>
            </a:xfrm>
            <a:prstGeom prst="rect">
              <a:avLst/>
            </a:prstGeom>
          </p:spPr>
        </p:pic>
        <p:pic>
          <p:nvPicPr>
            <p:cNvPr id="3" name="Picture 3" descr="Graphical user interface, application, Word&#10;&#10;Description automatically generated">
              <a:extLst>
                <a:ext uri="{FF2B5EF4-FFF2-40B4-BE49-F238E27FC236}">
                  <a16:creationId xmlns:a16="http://schemas.microsoft.com/office/drawing/2014/main" id="{5EC8EEBD-09BA-43CD-8BF5-56831C7EC3EB}"/>
                </a:ext>
              </a:extLst>
            </p:cNvPr>
            <p:cNvPicPr>
              <a:picLocks noChangeAspect="1"/>
            </p:cNvPicPr>
            <p:nvPr/>
          </p:nvPicPr>
          <p:blipFill rotWithShape="1">
            <a:blip r:embed="rId4"/>
            <a:srcRect l="32680" r="6100" b="440"/>
            <a:stretch/>
          </p:blipFill>
          <p:spPr>
            <a:xfrm>
              <a:off x="7351061" y="2237577"/>
              <a:ext cx="3388660" cy="4090636"/>
            </a:xfrm>
            <a:prstGeom prst="rect">
              <a:avLst/>
            </a:prstGeom>
          </p:spPr>
        </p:pic>
      </p:grpSp>
      <p:sp>
        <p:nvSpPr>
          <p:cNvPr id="6" name="Rectangle 5">
            <a:extLst>
              <a:ext uri="{FF2B5EF4-FFF2-40B4-BE49-F238E27FC236}">
                <a16:creationId xmlns:a16="http://schemas.microsoft.com/office/drawing/2014/main" id="{B629DF0E-49BB-49A5-8FE1-837B788E9666}"/>
              </a:ext>
            </a:extLst>
          </p:cNvPr>
          <p:cNvSpPr/>
          <p:nvPr/>
        </p:nvSpPr>
        <p:spPr>
          <a:xfrm>
            <a:off x="7824916" y="5734745"/>
            <a:ext cx="2480372" cy="26408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AB05D21-60AF-8733-2F9A-45836F2F3875}"/>
              </a:ext>
            </a:extLst>
          </p:cNvPr>
          <p:cNvSpPr txBox="1"/>
          <p:nvPr/>
        </p:nvSpPr>
        <p:spPr>
          <a:xfrm>
            <a:off x="8467344" y="1205222"/>
            <a:ext cx="393192" cy="200055"/>
          </a:xfrm>
          <a:prstGeom prst="rect">
            <a:avLst/>
          </a:prstGeom>
          <a:solidFill>
            <a:schemeClr val="bg1"/>
          </a:solidFill>
          <a:ln>
            <a:noFill/>
          </a:ln>
        </p:spPr>
        <p:txBody>
          <a:bodyPr wrap="square" rtlCol="0">
            <a:spAutoFit/>
          </a:bodyPr>
          <a:lstStyle/>
          <a:p>
            <a:r>
              <a:rPr lang="en-US" sz="700" dirty="0"/>
              <a:t>$470</a:t>
            </a:r>
          </a:p>
        </p:txBody>
      </p:sp>
    </p:spTree>
    <p:extLst>
      <p:ext uri="{BB962C8B-B14F-4D97-AF65-F5344CB8AC3E}">
        <p14:creationId xmlns:p14="http://schemas.microsoft.com/office/powerpoint/2010/main" val="3383947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After you click on "Pay and submit," </a:t>
            </a:r>
          </a:p>
          <a:p>
            <a:pPr marL="457200" indent="-457200"/>
            <a:r>
              <a:rPr lang="en-US" dirty="0">
                <a:cs typeface="Calibri"/>
              </a:rPr>
              <a:t>Choose the method you would like to use to pay for your I-765 application and follow the instructions.</a:t>
            </a:r>
          </a:p>
          <a:p>
            <a:pPr marL="457200" indent="-457200"/>
            <a:r>
              <a:rPr lang="en-US" dirty="0">
                <a:cs typeface="Calibri"/>
              </a:rPr>
              <a:t>Use the billing address as your personal address.</a:t>
            </a:r>
          </a:p>
          <a:p>
            <a:pPr marL="0" indent="0">
              <a:buNone/>
            </a:pPr>
            <a:endParaRPr lang="en-US" dirty="0">
              <a:cs typeface="Calibri"/>
            </a:endParaRPr>
          </a:p>
        </p:txBody>
      </p:sp>
      <p:pic>
        <p:nvPicPr>
          <p:cNvPr id="4" name="Picture 5" descr="Graphical user interface, text, application&#10;&#10;Description automatically generated">
            <a:extLst>
              <a:ext uri="{FF2B5EF4-FFF2-40B4-BE49-F238E27FC236}">
                <a16:creationId xmlns:a16="http://schemas.microsoft.com/office/drawing/2014/main" id="{8F10ADF4-8780-4E22-BF0D-1FF9B2759004}"/>
              </a:ext>
            </a:extLst>
          </p:cNvPr>
          <p:cNvPicPr>
            <a:picLocks noChangeAspect="1"/>
          </p:cNvPicPr>
          <p:nvPr/>
        </p:nvPicPr>
        <p:blipFill>
          <a:blip r:embed="rId3"/>
          <a:srcRect t="-1180" b="-1"/>
          <a:stretch/>
        </p:blipFill>
        <p:spPr>
          <a:xfrm>
            <a:off x="7223760" y="214577"/>
            <a:ext cx="3744525" cy="5697932"/>
          </a:xfrm>
          <a:prstGeom prst="rect">
            <a:avLst/>
          </a:prstGeom>
        </p:spPr>
      </p:pic>
      <p:sp>
        <p:nvSpPr>
          <p:cNvPr id="3" name="TextBox 2">
            <a:extLst>
              <a:ext uri="{FF2B5EF4-FFF2-40B4-BE49-F238E27FC236}">
                <a16:creationId xmlns:a16="http://schemas.microsoft.com/office/drawing/2014/main" id="{BE1A4D7A-55AB-413B-55E2-DF2772639CFE}"/>
              </a:ext>
            </a:extLst>
          </p:cNvPr>
          <p:cNvSpPr txBox="1"/>
          <p:nvPr/>
        </p:nvSpPr>
        <p:spPr>
          <a:xfrm>
            <a:off x="8979408" y="3063543"/>
            <a:ext cx="585216" cy="276999"/>
          </a:xfrm>
          <a:prstGeom prst="rect">
            <a:avLst/>
          </a:prstGeom>
          <a:solidFill>
            <a:schemeClr val="bg1"/>
          </a:solidFill>
          <a:ln>
            <a:noFill/>
          </a:ln>
        </p:spPr>
        <p:txBody>
          <a:bodyPr wrap="square" rtlCol="0">
            <a:spAutoFit/>
          </a:bodyPr>
          <a:lstStyle/>
          <a:p>
            <a:r>
              <a:rPr lang="en-US" sz="1200" dirty="0"/>
              <a:t>$470</a:t>
            </a:r>
          </a:p>
        </p:txBody>
      </p:sp>
    </p:spTree>
    <p:extLst>
      <p:ext uri="{BB962C8B-B14F-4D97-AF65-F5344CB8AC3E}">
        <p14:creationId xmlns:p14="http://schemas.microsoft.com/office/powerpoint/2010/main" val="3952405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957A00-D0D8-4C3D-B87E-D21A3D3F2275}"/>
              </a:ext>
            </a:extLst>
          </p:cNvPr>
          <p:cNvSpPr/>
          <p:nvPr/>
        </p:nvSpPr>
        <p:spPr>
          <a:xfrm>
            <a:off x="5898776" y="0"/>
            <a:ext cx="6293224" cy="6855376"/>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Congratulations!</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Once you have paid, you will be shown a notice of your successful submission.</a:t>
            </a:r>
          </a:p>
          <a:p>
            <a:pPr marL="0" indent="0">
              <a:buNone/>
            </a:pPr>
            <a:endParaRPr lang="en-US" dirty="0"/>
          </a:p>
        </p:txBody>
      </p:sp>
      <p:pic>
        <p:nvPicPr>
          <p:cNvPr id="2" name="Picture 2" descr="Graphical user interface, text, application&#10;&#10;Description automatically generated">
            <a:extLst>
              <a:ext uri="{FF2B5EF4-FFF2-40B4-BE49-F238E27FC236}">
                <a16:creationId xmlns:a16="http://schemas.microsoft.com/office/drawing/2014/main" id="{5F8E0B65-29D2-4A20-A823-86FC20270503}"/>
              </a:ext>
            </a:extLst>
          </p:cNvPr>
          <p:cNvPicPr>
            <a:picLocks noChangeAspect="1"/>
          </p:cNvPicPr>
          <p:nvPr/>
        </p:nvPicPr>
        <p:blipFill>
          <a:blip r:embed="rId3"/>
          <a:srcRect l="12816" r="9960"/>
          <a:stretch/>
        </p:blipFill>
        <p:spPr>
          <a:xfrm>
            <a:off x="6244739" y="1170431"/>
            <a:ext cx="5578453" cy="2635081"/>
          </a:xfrm>
          <a:prstGeom prst="rect">
            <a:avLst/>
          </a:prstGeom>
        </p:spPr>
      </p:pic>
    </p:spTree>
    <p:extLst>
      <p:ext uri="{BB962C8B-B14F-4D97-AF65-F5344CB8AC3E}">
        <p14:creationId xmlns:p14="http://schemas.microsoft.com/office/powerpoint/2010/main" val="762270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Your cases</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pic>
        <p:nvPicPr>
          <p:cNvPr id="3" name="Picture 3" descr="Graphical user interface, text, application, email&#10;&#10;Description automatically generated">
            <a:extLst>
              <a:ext uri="{FF2B5EF4-FFF2-40B4-BE49-F238E27FC236}">
                <a16:creationId xmlns:a16="http://schemas.microsoft.com/office/drawing/2014/main" id="{DADD7582-3043-4CB1-86FB-77010C5553FE}"/>
              </a:ext>
            </a:extLst>
          </p:cNvPr>
          <p:cNvPicPr>
            <a:picLocks noChangeAspect="1"/>
          </p:cNvPicPr>
          <p:nvPr/>
        </p:nvPicPr>
        <p:blipFill>
          <a:blip r:embed="rId3"/>
          <a:srcRect l="6368" r="21982" b="51351"/>
          <a:stretch/>
        </p:blipFill>
        <p:spPr>
          <a:xfrm>
            <a:off x="6297043" y="771009"/>
            <a:ext cx="5496909" cy="1936331"/>
          </a:xfrm>
          <a:prstGeom prst="rect">
            <a:avLst/>
          </a:prstGeom>
        </p:spPr>
      </p:pic>
      <p:sp>
        <p:nvSpPr>
          <p:cNvPr id="4" name="Content Placeholder 2">
            <a:extLst>
              <a:ext uri="{FF2B5EF4-FFF2-40B4-BE49-F238E27FC236}">
                <a16:creationId xmlns:a16="http://schemas.microsoft.com/office/drawing/2014/main" id="{2C96F4B9-A634-47C5-A764-83EC1833E8B9}"/>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You can view the status of </a:t>
            </a:r>
            <a:r>
              <a:rPr lang="en-US">
                <a:cs typeface="Calibri"/>
              </a:rPr>
              <a:t>your case on the homepage of your USCIS account.</a:t>
            </a:r>
            <a:endParaRPr lang="en-US" dirty="0">
              <a:cs typeface="Calibri"/>
            </a:endParaRPr>
          </a:p>
          <a:p>
            <a:pPr marL="0" indent="0">
              <a:buNone/>
            </a:pPr>
            <a:endParaRPr lang="en-US" dirty="0">
              <a:cs typeface="Calibri"/>
            </a:endParaRPr>
          </a:p>
        </p:txBody>
      </p:sp>
    </p:spTree>
    <p:extLst>
      <p:ext uri="{BB962C8B-B14F-4D97-AF65-F5344CB8AC3E}">
        <p14:creationId xmlns:p14="http://schemas.microsoft.com/office/powerpoint/2010/main" val="1200524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BAD583E-2BA2-CCBD-F5EE-23CC32E88864}"/>
              </a:ext>
            </a:extLst>
          </p:cNvPr>
          <p:cNvPicPr>
            <a:picLocks noChangeAspect="1"/>
          </p:cNvPicPr>
          <p:nvPr/>
        </p:nvPicPr>
        <p:blipFill>
          <a:blip r:embed="rId2"/>
          <a:srcRect l="22409" t="15593" r="35335" b="10616"/>
          <a:stretch/>
        </p:blipFill>
        <p:spPr>
          <a:xfrm>
            <a:off x="5297865" y="0"/>
            <a:ext cx="6894135" cy="6858000"/>
          </a:xfrm>
          <a:prstGeom prst="rect">
            <a:avLst/>
          </a:prstGeom>
        </p:spPr>
      </p:pic>
      <p:sp>
        <p:nvSpPr>
          <p:cNvPr id="4" name="Content Placeholder 2">
            <a:extLst>
              <a:ext uri="{FF2B5EF4-FFF2-40B4-BE49-F238E27FC236}">
                <a16:creationId xmlns:a16="http://schemas.microsoft.com/office/drawing/2014/main" id="{3E6751B6-565C-27A4-78B7-2C1792A4E41B}"/>
              </a:ext>
            </a:extLst>
          </p:cNvPr>
          <p:cNvSpPr>
            <a:spLocks noGrp="1"/>
          </p:cNvSpPr>
          <p:nvPr>
            <p:ph idx="1"/>
          </p:nvPr>
        </p:nvSpPr>
        <p:spPr>
          <a:xfrm>
            <a:off x="203764" y="-9427"/>
            <a:ext cx="5094101" cy="6858000"/>
          </a:xfrm>
        </p:spPr>
        <p:txBody>
          <a:bodyPr anchor="ctr">
            <a:noAutofit/>
          </a:bodyPr>
          <a:lstStyle/>
          <a:p>
            <a:pPr marL="0" indent="0">
              <a:buNone/>
            </a:pPr>
            <a:r>
              <a:rPr lang="en-US" sz="3000" b="1" dirty="0"/>
              <a:t>HOW TO</a:t>
            </a:r>
          </a:p>
          <a:p>
            <a:pPr marL="0" indent="0">
              <a:buNone/>
            </a:pPr>
            <a:r>
              <a:rPr lang="en-US" sz="3000" b="1" dirty="0"/>
              <a:t>Begin your USCIS application</a:t>
            </a:r>
          </a:p>
          <a:p>
            <a:pPr marL="0" indent="0">
              <a:buNone/>
            </a:pPr>
            <a:endParaRPr lang="en-US" sz="2000" dirty="0"/>
          </a:p>
          <a:p>
            <a:pPr marL="0" indent="0">
              <a:buNone/>
            </a:pPr>
            <a:r>
              <a:rPr lang="en-US" sz="3600" b="1" dirty="0">
                <a:solidFill>
                  <a:srgbClr val="FF0000"/>
                </a:solidFill>
              </a:rPr>
              <a:t>DO NOT </a:t>
            </a:r>
            <a:r>
              <a:rPr lang="en-US" sz="2400" b="1" dirty="0">
                <a:solidFill>
                  <a:srgbClr val="FF0000"/>
                </a:solidFill>
              </a:rPr>
              <a:t>have an account? </a:t>
            </a:r>
          </a:p>
          <a:p>
            <a:pPr marL="457200" indent="-457200">
              <a:buFont typeface="+mj-lt"/>
              <a:buAutoNum type="arabicPeriod"/>
            </a:pPr>
            <a:r>
              <a:rPr lang="en-US" sz="2000" b="1" dirty="0">
                <a:hlinkClick r:id="rId3"/>
              </a:rPr>
              <a:t>Create your account</a:t>
            </a:r>
            <a:endParaRPr lang="en-US" sz="2000" b="1" dirty="0"/>
          </a:p>
          <a:p>
            <a:pPr marL="457200" indent="-457200">
              <a:buFont typeface="+mj-lt"/>
              <a:buAutoNum type="arabicPeriod"/>
            </a:pPr>
            <a:r>
              <a:rPr lang="en-US" sz="2000" dirty="0"/>
              <a:t>Login </a:t>
            </a:r>
          </a:p>
          <a:p>
            <a:pPr marL="457200" indent="-457200">
              <a:buFont typeface="+mj-lt"/>
              <a:buAutoNum type="arabicPeriod"/>
            </a:pPr>
            <a:r>
              <a:rPr lang="en-US" sz="2000" dirty="0"/>
              <a:t>Click on “File a form online”</a:t>
            </a:r>
          </a:p>
          <a:p>
            <a:pPr marL="0" indent="0">
              <a:buNone/>
            </a:pPr>
            <a:endParaRPr lang="en-US" sz="2000" dirty="0"/>
          </a:p>
          <a:p>
            <a:pPr marL="0" indent="0">
              <a:buNone/>
            </a:pPr>
            <a:r>
              <a:rPr lang="en-US" sz="3600" b="1" dirty="0">
                <a:solidFill>
                  <a:srgbClr val="FF0000"/>
                </a:solidFill>
              </a:rPr>
              <a:t>DO</a:t>
            </a:r>
            <a:r>
              <a:rPr lang="en-US" sz="2400" b="1" dirty="0">
                <a:solidFill>
                  <a:srgbClr val="FF0000"/>
                </a:solidFill>
              </a:rPr>
              <a:t> have an account?</a:t>
            </a:r>
          </a:p>
          <a:p>
            <a:pPr marL="457200" indent="-457200">
              <a:buFont typeface="+mj-lt"/>
              <a:buAutoNum type="arabicPeriod"/>
            </a:pPr>
            <a:r>
              <a:rPr lang="en-US" sz="2000" b="1" dirty="0"/>
              <a:t>Login at</a:t>
            </a:r>
            <a:r>
              <a:rPr lang="en-US" sz="2000" dirty="0"/>
              <a:t>   </a:t>
            </a:r>
            <a:r>
              <a:rPr lang="en-US" sz="2000" dirty="0">
                <a:hlinkClick r:id="rId4"/>
              </a:rPr>
              <a:t>https://myaccount.uscis.gov/sign-in</a:t>
            </a:r>
            <a:endParaRPr lang="en-US" sz="2000" dirty="0"/>
          </a:p>
          <a:p>
            <a:pPr marL="457200" indent="-457200">
              <a:buFont typeface="+mj-lt"/>
              <a:buAutoNum type="arabicPeriod"/>
            </a:pPr>
            <a:r>
              <a:rPr lang="en-US" sz="2000" dirty="0"/>
              <a:t>Click on “File a form online”</a:t>
            </a:r>
          </a:p>
          <a:p>
            <a:pPr marL="457200" indent="-457200">
              <a:buFont typeface="+mj-lt"/>
              <a:buAutoNum type="arabicPeriod"/>
            </a:pPr>
            <a:endParaRPr lang="en-US" sz="2000" dirty="0"/>
          </a:p>
          <a:p>
            <a:pPr marL="0" indent="0">
              <a:buNone/>
            </a:pPr>
            <a:r>
              <a:rPr lang="en-US" sz="2000" dirty="0"/>
              <a:t>SEE NEXT SLIDE</a:t>
            </a:r>
          </a:p>
        </p:txBody>
      </p:sp>
    </p:spTree>
    <p:extLst>
      <p:ext uri="{BB962C8B-B14F-4D97-AF65-F5344CB8AC3E}">
        <p14:creationId xmlns:p14="http://schemas.microsoft.com/office/powerpoint/2010/main" val="3846347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20D3CF6-23A5-1AEF-3910-74728C28432A}"/>
              </a:ext>
            </a:extLst>
          </p:cNvPr>
          <p:cNvPicPr>
            <a:picLocks noChangeAspect="1"/>
          </p:cNvPicPr>
          <p:nvPr/>
        </p:nvPicPr>
        <p:blipFill>
          <a:blip r:embed="rId2"/>
          <a:srcRect l="2842" r="2842"/>
          <a:stretch/>
        </p:blipFill>
        <p:spPr>
          <a:xfrm>
            <a:off x="0" y="9144"/>
            <a:ext cx="12192001" cy="7123176"/>
          </a:xfrm>
          <a:prstGeom prst="rect">
            <a:avLst/>
          </a:prstGeom>
        </p:spPr>
      </p:pic>
      <p:sp>
        <p:nvSpPr>
          <p:cNvPr id="21" name="Rectangle 20"/>
          <p:cNvSpPr/>
          <p:nvPr/>
        </p:nvSpPr>
        <p:spPr>
          <a:xfrm>
            <a:off x="4471416" y="1261872"/>
            <a:ext cx="3310128" cy="28803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7887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08885" y="0"/>
            <a:ext cx="7283115" cy="685799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74263" y="1545336"/>
            <a:ext cx="4509728" cy="4178808"/>
          </a:xfrm>
        </p:spPr>
        <p:txBody>
          <a:bodyPr anchor="ctr">
            <a:normAutofit lnSpcReduction="10000"/>
          </a:bodyPr>
          <a:lstStyle/>
          <a:p>
            <a:pPr marL="0" indent="0">
              <a:buNone/>
            </a:pPr>
            <a:r>
              <a:rPr lang="en-US" sz="4800" b="1" dirty="0"/>
              <a:t>File a Form</a:t>
            </a:r>
          </a:p>
          <a:p>
            <a:pPr marL="0" indent="0">
              <a:buNone/>
            </a:pPr>
            <a:endParaRPr lang="en-US" b="1" dirty="0"/>
          </a:p>
          <a:p>
            <a:pPr marL="0" indent="0">
              <a:buNone/>
            </a:pPr>
            <a:r>
              <a:rPr lang="en-US" b="1" dirty="0"/>
              <a:t>Select: </a:t>
            </a:r>
          </a:p>
          <a:p>
            <a:pPr marL="457200" lvl="1" indent="0">
              <a:buNone/>
            </a:pPr>
            <a:r>
              <a:rPr lang="en-US" b="1" dirty="0">
                <a:solidFill>
                  <a:srgbClr val="FF0000"/>
                </a:solidFill>
              </a:rPr>
              <a:t>I-765, Application for Employment Authorization</a:t>
            </a:r>
          </a:p>
          <a:p>
            <a:pPr marL="457200" lvl="1" indent="0">
              <a:buNone/>
            </a:pPr>
            <a:r>
              <a:rPr lang="en-US" dirty="0"/>
              <a:t>And</a:t>
            </a:r>
          </a:p>
          <a:p>
            <a:pPr marL="457200" lvl="1" indent="0">
              <a:buNone/>
            </a:pPr>
            <a:r>
              <a:rPr lang="en-US" b="1" dirty="0">
                <a:solidFill>
                  <a:srgbClr val="FF0000"/>
                </a:solidFill>
              </a:rPr>
              <a:t>(c)(3)(B) Student Post-Completion OPT</a:t>
            </a:r>
          </a:p>
          <a:p>
            <a:pPr marL="457200" lvl="1" indent="0">
              <a:buNone/>
            </a:pPr>
            <a:endParaRPr lang="en-US" b="1" dirty="0">
              <a:solidFill>
                <a:srgbClr val="FF0000"/>
              </a:solidFill>
            </a:endParaRPr>
          </a:p>
          <a:p>
            <a:pPr marL="0" indent="0">
              <a:buNone/>
            </a:pPr>
            <a:r>
              <a:rPr lang="en-US" b="1" dirty="0"/>
              <a:t>Then click on Start Form</a:t>
            </a:r>
          </a:p>
          <a:p>
            <a:pPr marL="457200" lvl="1" indent="0">
              <a:buNone/>
            </a:pPr>
            <a:endParaRPr lang="en-US" b="1" dirty="0">
              <a:solidFill>
                <a:srgbClr val="FF0000"/>
              </a:solidFill>
            </a:endParaRPr>
          </a:p>
          <a:p>
            <a:pPr marL="0" indent="0">
              <a:buNone/>
            </a:pPr>
            <a:endParaRPr lang="en-US" dirty="0"/>
          </a:p>
          <a:p>
            <a:endParaRPr lang="en-US" dirty="0"/>
          </a:p>
        </p:txBody>
      </p:sp>
      <p:pic>
        <p:nvPicPr>
          <p:cNvPr id="10" name="Picture 9">
            <a:extLst>
              <a:ext uri="{FF2B5EF4-FFF2-40B4-BE49-F238E27FC236}">
                <a16:creationId xmlns:a16="http://schemas.microsoft.com/office/drawing/2014/main" id="{67622B3E-9E79-757B-E6D3-0FFF66EA839F}"/>
              </a:ext>
            </a:extLst>
          </p:cNvPr>
          <p:cNvPicPr>
            <a:picLocks noChangeAspect="1"/>
          </p:cNvPicPr>
          <p:nvPr/>
        </p:nvPicPr>
        <p:blipFill>
          <a:blip r:embed="rId2"/>
          <a:stretch>
            <a:fillRect/>
          </a:stretch>
        </p:blipFill>
        <p:spPr>
          <a:xfrm>
            <a:off x="5292437" y="232915"/>
            <a:ext cx="6516009" cy="6392167"/>
          </a:xfrm>
          <a:prstGeom prst="rect">
            <a:avLst/>
          </a:prstGeom>
        </p:spPr>
      </p:pic>
      <p:sp>
        <p:nvSpPr>
          <p:cNvPr id="6" name="Rectangle 5"/>
          <p:cNvSpPr/>
          <p:nvPr/>
        </p:nvSpPr>
        <p:spPr>
          <a:xfrm>
            <a:off x="5276691" y="3648455"/>
            <a:ext cx="4196494" cy="5577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267545" y="5419845"/>
            <a:ext cx="3666143" cy="5577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1834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04024" y="362700"/>
            <a:ext cx="10515600" cy="1325563"/>
          </a:xfrm>
        </p:spPr>
        <p:txBody>
          <a:bodyPr/>
          <a:lstStyle/>
          <a:p>
            <a:r>
              <a:rPr lang="en-US" b="1" dirty="0"/>
              <a:t>IMPORTANT!</a:t>
            </a:r>
          </a:p>
        </p:txBody>
      </p:sp>
      <p:sp>
        <p:nvSpPr>
          <p:cNvPr id="3" name="Content Placeholder 2"/>
          <p:cNvSpPr>
            <a:spLocks noGrp="1"/>
          </p:cNvSpPr>
          <p:nvPr>
            <p:ph idx="1"/>
          </p:nvPr>
        </p:nvSpPr>
        <p:spPr>
          <a:xfrm>
            <a:off x="604024" y="1825625"/>
            <a:ext cx="5083098" cy="4586326"/>
          </a:xfrm>
        </p:spPr>
        <p:txBody>
          <a:bodyPr/>
          <a:lstStyle/>
          <a:p>
            <a:pPr marL="0" indent="0">
              <a:buNone/>
            </a:pPr>
            <a:r>
              <a:rPr lang="en-US" dirty="0"/>
              <a:t>Please read information carefully. </a:t>
            </a:r>
          </a:p>
          <a:p>
            <a:pPr marL="0" indent="0">
              <a:buNone/>
            </a:pPr>
            <a:endParaRPr lang="en-US" dirty="0"/>
          </a:p>
          <a:p>
            <a:pPr marL="0" indent="0">
              <a:buNone/>
            </a:pPr>
            <a:r>
              <a:rPr lang="en-US" dirty="0"/>
              <a:t>AFTER you have read through this information, click the </a:t>
            </a:r>
            <a:r>
              <a:rPr lang="en-US" b="1" dirty="0"/>
              <a:t>Next</a:t>
            </a:r>
            <a:r>
              <a:rPr lang="en-US" dirty="0"/>
              <a:t> button at the bottom of the page.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914024"/>
            <a:ext cx="5593996" cy="5029951"/>
          </a:xfrm>
          <a:prstGeom prst="rect">
            <a:avLst/>
          </a:prstGeom>
        </p:spPr>
      </p:pic>
    </p:spTree>
    <p:extLst>
      <p:ext uri="{BB962C8B-B14F-4D97-AF65-F5344CB8AC3E}">
        <p14:creationId xmlns:p14="http://schemas.microsoft.com/office/powerpoint/2010/main" val="104790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4024" y="0"/>
            <a:ext cx="5083098" cy="6858000"/>
          </a:xfrm>
        </p:spPr>
        <p:txBody>
          <a:bodyPr anchor="ctr"/>
          <a:lstStyle/>
          <a:p>
            <a:pPr marL="0" indent="0">
              <a:buNone/>
            </a:pPr>
            <a:r>
              <a:rPr lang="en-US" dirty="0"/>
              <a:t>Please read the information on this page so you will understand how to proceed. </a:t>
            </a:r>
          </a:p>
          <a:p>
            <a:pPr marL="0" indent="0">
              <a:buNone/>
            </a:pPr>
            <a:r>
              <a:rPr lang="en-US" dirty="0"/>
              <a:t>Then, click the </a:t>
            </a:r>
            <a:r>
              <a:rPr lang="en-US" b="1" dirty="0"/>
              <a:t>Start</a:t>
            </a:r>
            <a:r>
              <a:rPr lang="en-US" dirty="0"/>
              <a:t> button at the bottom of the page.</a:t>
            </a:r>
          </a:p>
          <a:p>
            <a:pPr marL="0" indent="0">
              <a:buNone/>
            </a:pPr>
            <a:endParaRPr lang="en-US" dirty="0"/>
          </a:p>
          <a:p>
            <a:pPr marL="0" indent="0">
              <a:buNone/>
            </a:pPr>
            <a:r>
              <a:rPr lang="en-US" sz="2800" b="1" dirty="0"/>
              <a:t>Note: </a:t>
            </a:r>
            <a:r>
              <a:rPr lang="en-US" sz="2800" dirty="0"/>
              <a:t>You may save your application as a draft if needed.</a:t>
            </a:r>
          </a:p>
          <a:p>
            <a:pPr marL="0" indent="0">
              <a:buNone/>
            </a:pPr>
            <a:r>
              <a:rPr lang="en-US" sz="2800" dirty="0"/>
              <a:t>You may then reopen it to edit and make additions as needed before submission</a:t>
            </a:r>
            <a:r>
              <a:rPr lang="en-US" dirty="0"/>
              <a:t>.</a:t>
            </a:r>
          </a:p>
          <a:p>
            <a:pPr marL="0" indent="0">
              <a:buNone/>
            </a:pPr>
            <a:endParaRPr lang="en-US" dirty="0"/>
          </a:p>
        </p:txBody>
      </p:sp>
      <p:pic>
        <p:nvPicPr>
          <p:cNvPr id="6"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698848"/>
            <a:ext cx="5593995" cy="5460303"/>
          </a:xfrm>
          <a:prstGeom prst="rect">
            <a:avLst/>
          </a:prstGeom>
        </p:spPr>
      </p:pic>
      <p:sp>
        <p:nvSpPr>
          <p:cNvPr id="2" name="Rectangle 1">
            <a:extLst>
              <a:ext uri="{FF2B5EF4-FFF2-40B4-BE49-F238E27FC236}">
                <a16:creationId xmlns:a16="http://schemas.microsoft.com/office/drawing/2014/main" id="{2D1D8CE7-27DB-23EB-CDA6-52831173697E}"/>
              </a:ext>
            </a:extLst>
          </p:cNvPr>
          <p:cNvSpPr/>
          <p:nvPr/>
        </p:nvSpPr>
        <p:spPr>
          <a:xfrm>
            <a:off x="6894576" y="5303520"/>
            <a:ext cx="4489704" cy="77724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BE41F185-8267-44A9-0369-826C05E322C1}"/>
                  </a:ext>
                </a:extLst>
              </p14:cNvPr>
              <p14:cNvContentPartPr/>
              <p14:nvPr/>
            </p14:nvContentPartPr>
            <p14:xfrm>
              <a:off x="3666744" y="5458896"/>
              <a:ext cx="3191760" cy="720"/>
            </p14:xfrm>
          </p:contentPart>
        </mc:Choice>
        <mc:Fallback xmlns="">
          <p:pic>
            <p:nvPicPr>
              <p:cNvPr id="7" name="Ink 6">
                <a:extLst>
                  <a:ext uri="{FF2B5EF4-FFF2-40B4-BE49-F238E27FC236}">
                    <a16:creationId xmlns:a16="http://schemas.microsoft.com/office/drawing/2014/main" id="{BE41F185-8267-44A9-0369-826C05E322C1}"/>
                  </a:ext>
                </a:extLst>
              </p:cNvPr>
              <p:cNvPicPr/>
              <p:nvPr/>
            </p:nvPicPr>
            <p:blipFill>
              <a:blip r:embed="rId4"/>
              <a:stretch>
                <a:fillRect/>
              </a:stretch>
            </p:blipFill>
            <p:spPr>
              <a:xfrm>
                <a:off x="3648744" y="5422896"/>
                <a:ext cx="3227400" cy="72000"/>
              </a:xfrm>
              <a:prstGeom prst="rect">
                <a:avLst/>
              </a:prstGeom>
            </p:spPr>
          </p:pic>
        </mc:Fallback>
      </mc:AlternateContent>
    </p:spTree>
    <p:extLst>
      <p:ext uri="{BB962C8B-B14F-4D97-AF65-F5344CB8AC3E}">
        <p14:creationId xmlns:p14="http://schemas.microsoft.com/office/powerpoint/2010/main" val="480907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74539FF-7BEA-2A58-E871-D070137162E8}"/>
              </a:ext>
            </a:extLst>
          </p:cNvPr>
          <p:cNvPicPr>
            <a:picLocks noChangeAspect="1"/>
          </p:cNvPicPr>
          <p:nvPr/>
        </p:nvPicPr>
        <p:blipFill>
          <a:blip r:embed="rId2"/>
          <a:stretch>
            <a:fillRect/>
          </a:stretch>
        </p:blipFill>
        <p:spPr>
          <a:xfrm>
            <a:off x="5797296" y="0"/>
            <a:ext cx="6394704" cy="6858000"/>
          </a:xfrm>
          <a:prstGeom prst="rect">
            <a:avLst/>
          </a:prstGeom>
        </p:spPr>
      </p:pic>
      <p:pic>
        <p:nvPicPr>
          <p:cNvPr id="1026" name="image_0">
            <a:extLst>
              <a:ext uri="{FF2B5EF4-FFF2-40B4-BE49-F238E27FC236}">
                <a16:creationId xmlns:a16="http://schemas.microsoft.com/office/drawing/2014/main" id="{01885770-E19D-C5CD-36F8-E5003A5B07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1955" y="649656"/>
            <a:ext cx="432435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a:extLst>
              <a:ext uri="{FF2B5EF4-FFF2-40B4-BE49-F238E27FC236}">
                <a16:creationId xmlns:a16="http://schemas.microsoft.com/office/drawing/2014/main" id="{E09C5A21-EFCB-E4E0-113B-6B696CB562C2}"/>
              </a:ext>
            </a:extLst>
          </p:cNvPr>
          <p:cNvSpPr>
            <a:spLocks noGrp="1"/>
          </p:cNvSpPr>
          <p:nvPr>
            <p:ph idx="1"/>
          </p:nvPr>
        </p:nvSpPr>
        <p:spPr>
          <a:xfrm>
            <a:off x="274320" y="1825625"/>
            <a:ext cx="5412802" cy="4586326"/>
          </a:xfrm>
        </p:spPr>
        <p:txBody>
          <a:bodyPr>
            <a:normAutofit lnSpcReduction="10000"/>
          </a:bodyPr>
          <a:lstStyle/>
          <a:p>
            <a:r>
              <a:rPr lang="en-US" dirty="0"/>
              <a:t>You can expect that your application will be processed within three months. Often it is less. </a:t>
            </a:r>
          </a:p>
          <a:p>
            <a:r>
              <a:rPr lang="en-US" dirty="0"/>
              <a:t>However, if you want your application processed sooner, you may choose to pay the $1,685 premium processing fee by selecting “yes.”</a:t>
            </a:r>
          </a:p>
          <a:p>
            <a:r>
              <a:rPr lang="en-US" dirty="0"/>
              <a:t>Otherwise, select “no.”</a:t>
            </a:r>
          </a:p>
          <a:p>
            <a:r>
              <a:rPr lang="en-US" dirty="0"/>
              <a:t>Click </a:t>
            </a:r>
            <a:r>
              <a:rPr lang="en-US" b="1" dirty="0"/>
              <a:t>Next </a:t>
            </a:r>
            <a:r>
              <a:rPr lang="en-US" dirty="0"/>
              <a:t>at the bottom of the page.</a:t>
            </a:r>
          </a:p>
        </p:txBody>
      </p:sp>
      <p:sp>
        <p:nvSpPr>
          <p:cNvPr id="6" name="Title 1">
            <a:extLst>
              <a:ext uri="{FF2B5EF4-FFF2-40B4-BE49-F238E27FC236}">
                <a16:creationId xmlns:a16="http://schemas.microsoft.com/office/drawing/2014/main" id="{E0378FD0-583F-8CC2-25D9-5500EFAA261A}"/>
              </a:ext>
            </a:extLst>
          </p:cNvPr>
          <p:cNvSpPr>
            <a:spLocks noGrp="1"/>
          </p:cNvSpPr>
          <p:nvPr>
            <p:ph type="title"/>
          </p:nvPr>
        </p:nvSpPr>
        <p:spPr>
          <a:xfrm>
            <a:off x="441804" y="362700"/>
            <a:ext cx="5083098" cy="1325563"/>
          </a:xfrm>
        </p:spPr>
        <p:txBody>
          <a:bodyPr>
            <a:normAutofit/>
          </a:bodyPr>
          <a:lstStyle/>
          <a:p>
            <a:r>
              <a:rPr lang="en-US" b="1" dirty="0"/>
              <a:t>Quicker Processing Time Option</a:t>
            </a:r>
          </a:p>
        </p:txBody>
      </p:sp>
    </p:spTree>
    <p:extLst>
      <p:ext uri="{BB962C8B-B14F-4D97-AF65-F5344CB8AC3E}">
        <p14:creationId xmlns:p14="http://schemas.microsoft.com/office/powerpoint/2010/main" val="31782480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3237</TotalTime>
  <Words>1482</Words>
  <Application>Microsoft Office PowerPoint</Application>
  <PresentationFormat>Widescreen</PresentationFormat>
  <Paragraphs>226</Paragraphs>
  <Slides>38</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Calibri Light</vt:lpstr>
      <vt:lpstr>Office Theme</vt:lpstr>
      <vt:lpstr>Standard OPT Online Application Template</vt:lpstr>
      <vt:lpstr>PowerPoint Presentation</vt:lpstr>
      <vt:lpstr>PowerPoint Presentation</vt:lpstr>
      <vt:lpstr>PowerPoint Presentation</vt:lpstr>
      <vt:lpstr>PowerPoint Presentation</vt:lpstr>
      <vt:lpstr>PowerPoint Presentation</vt:lpstr>
      <vt:lpstr>IMPORTANT!</vt:lpstr>
      <vt:lpstr>PowerPoint Presentation</vt:lpstr>
      <vt:lpstr>Quicker Processing Time Option</vt:lpstr>
      <vt:lpstr>Reason for applying</vt:lpstr>
      <vt:lpstr>Preparer and interpreter information</vt:lpstr>
      <vt:lpstr>Current Legal Name</vt:lpstr>
      <vt:lpstr>Contact information     List your non-byu email address</vt:lpstr>
      <vt:lpstr>PowerPoint Presentation</vt:lpstr>
      <vt:lpstr>PowerPoint Presentation</vt:lpstr>
      <vt:lpstr>Enter your personal information</vt:lpstr>
      <vt:lpstr>Enter where and when you were born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OPT Template</dc:title>
  <dc:creator>Kirstyn Tureman</dc:creator>
  <cp:lastModifiedBy>Vanessa Ocana</cp:lastModifiedBy>
  <cp:revision>468</cp:revision>
  <dcterms:created xsi:type="dcterms:W3CDTF">2021-06-07T16:07:00Z</dcterms:created>
  <dcterms:modified xsi:type="dcterms:W3CDTF">2025-09-18T18:23:29Z</dcterms:modified>
</cp:coreProperties>
</file>