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09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4CEF5-B4AD-5568-B64E-97E600586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901A9-C350-4A61-4985-962100FC1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180C6-11AC-FCB5-31E7-35FB4C2B2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3065D-5635-C898-39C0-AB1A3B25B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0143D-7182-5CD5-3402-0E4BDF27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1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5D1A1-5F08-3B6E-FD58-70C7E4FB9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26EBF-FD17-AFE8-52C0-FD8D664C0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083DA-EAB2-E156-F002-72E12E00C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29C8F-8684-3D87-38F7-521A1D62B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52BA6-A7BE-0998-C2FD-FC8DC7F3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9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36A67B-BF64-E243-659A-96826FD3D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B752A-4495-B258-8771-4B7FFB070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29B82-58F5-64FD-8332-CDC45547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69F9E-C307-C6E9-125E-2F1F0649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4B0D-557E-089D-CF53-1D376A4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6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EF251-C88B-625C-2F8C-00DEDBC6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343C7-2621-8CFC-7273-CECA94922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33C22-3159-AE65-5818-F39D205A3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068CA-096E-A93C-3E7E-1E3D1A8B8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896FF-EEA8-647E-258D-D6BFF5EF4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32E5C-49DE-619C-6DE6-E6E7D724E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0A29D-ACA4-C4C8-4C61-4080308AF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203C4-E936-5372-856D-46C8DE2DE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BD2A8-EC5D-8DA9-AA0E-04A0C617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7D16-17EA-F908-35D7-2D4A9A74C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5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F9B2C-D995-00FB-C84B-BED5937E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3A12D-D39C-6FA1-69BD-50EF108C7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2B45A-52D4-EA48-95D6-604E1F414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0D441-B60A-A4FC-992E-EA78C699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28AF9-6870-EAC5-2D14-8685D30A6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2A487-B38E-93BF-98BB-6AE5F0646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7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3FFB1-AD76-7B47-ED03-4E75B1D1E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AC87F-C0E2-5B54-F6E1-EFD5EE32C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9FF080-100F-9055-55F9-4B8819BB6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076632-D107-59AD-87C7-F10F8C8A9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A3CDEF-7FD0-0123-7A27-05C4728994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98B441-4C66-F11E-6388-9B5671AB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4CE67F-BCF9-9B2A-0A86-A486A374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1042EA-C831-CA9D-EC7D-CD181AD3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0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963EF-D37C-EEC2-2AE1-7E56EB5F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BEC91D-95A6-1A4C-E67F-443988315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0F6D6-B9AF-3F1F-B592-E6E58646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756988-144E-48BD-23C7-C2FFB30EB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2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70AE8E-5813-602F-3D66-00C75252D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62D158-462E-8CD4-441D-BD1B72733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6087D-9408-C38B-EEBB-A1BAB678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01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B765B-1D44-EE0A-407E-5C98E39DA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E866E-43D9-78C3-1B59-784D18DCF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AEC3EA-FCBB-7A00-E78C-2DE39E1AE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888100-2740-B68F-C219-CB326F55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5F36E-7C31-C337-378F-D2389FE0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7F9A9-E15D-EBA4-3FD5-FE2F7205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30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79EB3-66EC-8575-518F-A80AEFD26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B04397-21F5-FE23-BA6A-F151DD5C5D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390AF-DC1D-B630-B64E-C7191871F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E4967-D0E3-CE44-B3B0-618ECF62E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C84A6-000F-6680-5426-516C3EAB8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DFAE7-1AE8-CB34-EFDD-810E7497F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5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D7AFD-E9A6-15A6-42B6-08509E82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457BF-900F-55E6-6E26-6745D920B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00614-52C6-6215-A9A9-7BA4EB414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777F0-8AE6-2D4A-B95D-11B35AC054A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324F8-FADE-B936-D3FE-6B4AA0521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798AF-CF3D-D0EA-3817-F75D83EDC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8689B-5711-3742-B5C0-72BD7096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5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s.gov/pub/irs-pdf/p4011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s.gov/pub/irs-pdf/p4011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3ECFB-7C4B-1EE9-5361-2EB3E5DE5ACB}"/>
              </a:ext>
            </a:extLst>
          </p:cNvPr>
          <p:cNvSpPr txBox="1"/>
          <p:nvPr/>
        </p:nvSpPr>
        <p:spPr>
          <a:xfrm>
            <a:off x="568036" y="1122218"/>
            <a:ext cx="1083425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following slides explain how to report dividend income and capital gains or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report this type of information, you must have received a tax document, such as a 1099-B or 1099-Div for the current tax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Note, the slides that follow will generate Schedule NEC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71FF2F-25BC-B135-81A9-70A4631FD98E}"/>
              </a:ext>
            </a:extLst>
          </p:cNvPr>
          <p:cNvSpPr txBox="1"/>
          <p:nvPr/>
        </p:nvSpPr>
        <p:spPr>
          <a:xfrm>
            <a:off x="568036" y="374073"/>
            <a:ext cx="10113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Reporting Dividend Income or Capital Gains/Losses</a:t>
            </a:r>
          </a:p>
        </p:txBody>
      </p:sp>
    </p:spTree>
    <p:extLst>
      <p:ext uri="{BB962C8B-B14F-4D97-AF65-F5344CB8AC3E}">
        <p14:creationId xmlns:p14="http://schemas.microsoft.com/office/powerpoint/2010/main" val="113702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F3F8C05B-34C4-CDAB-5023-D394A7BA2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28" y="111836"/>
            <a:ext cx="3794784" cy="6634328"/>
          </a:xfrm>
          <a:prstGeom prst="rect">
            <a:avLst/>
          </a:prstGeom>
        </p:spPr>
      </p:pic>
      <p:sp>
        <p:nvSpPr>
          <p:cNvPr id="3" name="Left Arrow 2">
            <a:extLst>
              <a:ext uri="{FF2B5EF4-FFF2-40B4-BE49-F238E27FC236}">
                <a16:creationId xmlns:a16="http://schemas.microsoft.com/office/drawing/2014/main" id="{DDDAE937-5194-6538-87E8-CDA37BC45E53}"/>
              </a:ext>
            </a:extLst>
          </p:cNvPr>
          <p:cNvSpPr/>
          <p:nvPr/>
        </p:nvSpPr>
        <p:spPr>
          <a:xfrm>
            <a:off x="2342043" y="425070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3658DD-AA2A-842A-FD16-6D97D98EE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717" y="299036"/>
            <a:ext cx="5962870" cy="51800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010621-BDF3-7446-C884-8B463C3F1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624" y="3540836"/>
            <a:ext cx="5809845" cy="3317164"/>
          </a:xfrm>
          <a:prstGeom prst="rect">
            <a:avLst/>
          </a:prstGeom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E32870D4-3488-08A9-B160-97FF4F651762}"/>
              </a:ext>
            </a:extLst>
          </p:cNvPr>
          <p:cNvSpPr/>
          <p:nvPr/>
        </p:nvSpPr>
        <p:spPr>
          <a:xfrm>
            <a:off x="9598481" y="459360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8C2736-E46A-3FE4-B8B4-8DD0B96259A1}"/>
              </a:ext>
            </a:extLst>
          </p:cNvPr>
          <p:cNvSpPr txBox="1"/>
          <p:nvPr/>
        </p:nvSpPr>
        <p:spPr>
          <a:xfrm>
            <a:off x="4039756" y="-5900"/>
            <a:ext cx="8606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Did you have Capital Gains/Losses or Dividend Income during the current tax year?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C1474-2D03-21D7-AFFA-739C9DC6EF70}"/>
              </a:ext>
            </a:extLst>
          </p:cNvPr>
          <p:cNvSpPr txBox="1"/>
          <p:nvPr/>
        </p:nvSpPr>
        <p:spPr>
          <a:xfrm>
            <a:off x="9771010" y="523199"/>
            <a:ext cx="25935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Other Taxes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Tax on Income Not Effectively Connected to US Trade/Business</a:t>
            </a:r>
          </a:p>
          <a:p>
            <a:pPr lvl="1"/>
            <a:r>
              <a:rPr lang="en-US" i="1" dirty="0"/>
              <a:t>(Schedule NEC)</a:t>
            </a:r>
          </a:p>
        </p:txBody>
      </p:sp>
    </p:spTree>
    <p:extLst>
      <p:ext uri="{BB962C8B-B14F-4D97-AF65-F5344CB8AC3E}">
        <p14:creationId xmlns:p14="http://schemas.microsoft.com/office/powerpoint/2010/main" val="23516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C1526E-60B5-7389-4DBB-0C9EE393B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46" y="380679"/>
            <a:ext cx="7772400" cy="4378679"/>
          </a:xfrm>
          <a:prstGeom prst="rect">
            <a:avLst/>
          </a:prstGeom>
        </p:spPr>
      </p:pic>
      <p:sp>
        <p:nvSpPr>
          <p:cNvPr id="3" name="Left Arrow 2">
            <a:extLst>
              <a:ext uri="{FF2B5EF4-FFF2-40B4-BE49-F238E27FC236}">
                <a16:creationId xmlns:a16="http://schemas.microsoft.com/office/drawing/2014/main" id="{E88378F0-21FB-D4C3-14BD-3F8BD3EC4232}"/>
              </a:ext>
            </a:extLst>
          </p:cNvPr>
          <p:cNvSpPr/>
          <p:nvPr/>
        </p:nvSpPr>
        <p:spPr>
          <a:xfrm>
            <a:off x="7963645" y="1590726"/>
            <a:ext cx="962025" cy="3429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59783-CAA8-62C0-1A7F-B80D1282AD1D}"/>
              </a:ext>
            </a:extLst>
          </p:cNvPr>
          <p:cNvSpPr txBox="1"/>
          <p:nvPr/>
        </p:nvSpPr>
        <p:spPr>
          <a:xfrm>
            <a:off x="9227127" y="789709"/>
            <a:ext cx="2701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Report Dividend Income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US Corps Dividends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5197B2-6EED-0290-E932-03B04D1991B0}"/>
              </a:ext>
            </a:extLst>
          </p:cNvPr>
          <p:cNvSpPr txBox="1"/>
          <p:nvPr/>
        </p:nvSpPr>
        <p:spPr>
          <a:xfrm>
            <a:off x="367146" y="-8626"/>
            <a:ext cx="7896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Did you have Dividend Income during the current tax year?</a:t>
            </a:r>
          </a:p>
        </p:txBody>
      </p:sp>
    </p:spTree>
    <p:extLst>
      <p:ext uri="{BB962C8B-B14F-4D97-AF65-F5344CB8AC3E}">
        <p14:creationId xmlns:p14="http://schemas.microsoft.com/office/powerpoint/2010/main" val="56514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2C0311-6A2F-626F-969F-5124ACA39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64" y="347195"/>
            <a:ext cx="7772400" cy="53323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C9735B-9F9F-0D93-7669-60357A7C1904}"/>
              </a:ext>
            </a:extLst>
          </p:cNvPr>
          <p:cNvSpPr txBox="1"/>
          <p:nvPr/>
        </p:nvSpPr>
        <p:spPr>
          <a:xfrm>
            <a:off x="8194963" y="706581"/>
            <a:ext cx="34705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Determine your Tax Rate, visit </a:t>
            </a:r>
            <a:r>
              <a:rPr lang="en-US" dirty="0">
                <a:hlinkClick r:id="rId3"/>
              </a:rPr>
              <a:t>Publication 4011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your total amount of dividend income in the correct </a:t>
            </a:r>
            <a:r>
              <a:rPr lang="en-US" i="1" dirty="0"/>
              <a:t>Rate of Tax </a:t>
            </a:r>
            <a:r>
              <a:rPr lang="en-US" dirty="0"/>
              <a:t>box and click </a:t>
            </a:r>
            <a:r>
              <a:rPr lang="en-US" i="1" dirty="0"/>
              <a:t>Continue.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72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58925-17B9-C200-8555-C3E944DFF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5203" y="515494"/>
            <a:ext cx="6240646" cy="4278178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42D2D0A-056F-0787-7458-AA2A4E907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55" y="167254"/>
            <a:ext cx="3259872" cy="61504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30C8E0-0D05-21B0-5875-AEE17C6EC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203" y="3075989"/>
            <a:ext cx="6433924" cy="29366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87DCBE-A6EC-48CE-8A4A-D9B6C75D04CF}"/>
              </a:ext>
            </a:extLst>
          </p:cNvPr>
          <p:cNvSpPr txBox="1"/>
          <p:nvPr/>
        </p:nvSpPr>
        <p:spPr>
          <a:xfrm>
            <a:off x="9587345" y="515494"/>
            <a:ext cx="26046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Report Capital Gains/Losses…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Capital Gains/Losses</a:t>
            </a:r>
          </a:p>
          <a:p>
            <a:r>
              <a:rPr lang="en-US" dirty="0"/>
              <a:t>Note: You are still in the </a:t>
            </a:r>
            <a:r>
              <a:rPr lang="en-US" i="1" dirty="0"/>
              <a:t>Other Taxes </a:t>
            </a:r>
            <a:r>
              <a:rPr lang="en-US" dirty="0"/>
              <a:t>section and in Schedule NEC. </a:t>
            </a: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5AEF11B1-F75D-3D68-0D51-B2C06AFA1067}"/>
              </a:ext>
            </a:extLst>
          </p:cNvPr>
          <p:cNvSpPr/>
          <p:nvPr/>
        </p:nvSpPr>
        <p:spPr>
          <a:xfrm>
            <a:off x="9587345" y="3429000"/>
            <a:ext cx="1842655" cy="54958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1CE539-E1F3-27D4-E766-AF954A5CD09F}"/>
              </a:ext>
            </a:extLst>
          </p:cNvPr>
          <p:cNvSpPr txBox="1"/>
          <p:nvPr/>
        </p:nvSpPr>
        <p:spPr>
          <a:xfrm>
            <a:off x="3465461" y="119330"/>
            <a:ext cx="8033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Did you have Capital Gains or Losses in the current tax year?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C6955A20-29D4-B716-DC7D-7B9944D056F6}"/>
              </a:ext>
            </a:extLst>
          </p:cNvPr>
          <p:cNvSpPr/>
          <p:nvPr/>
        </p:nvSpPr>
        <p:spPr>
          <a:xfrm>
            <a:off x="2009594" y="3978581"/>
            <a:ext cx="1352331" cy="37179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68015D-F163-1C0D-C391-A8C2842AE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18" y="170784"/>
            <a:ext cx="7772400" cy="54080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BCD2C4-3C77-EBA2-F304-8D4C843B721D}"/>
              </a:ext>
            </a:extLst>
          </p:cNvPr>
          <p:cNvSpPr txBox="1"/>
          <p:nvPr/>
        </p:nvSpPr>
        <p:spPr>
          <a:xfrm>
            <a:off x="8194963" y="706581"/>
            <a:ext cx="37130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the name of company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the date acquired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date sold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sales price of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cost of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Continue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34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2CBD593-63B9-5C3D-E274-8E10D39FD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7" y="316734"/>
            <a:ext cx="7772400" cy="29271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792459-EB6E-2E55-69B7-BCCDE47B867C}"/>
              </a:ext>
            </a:extLst>
          </p:cNvPr>
          <p:cNvSpPr txBox="1"/>
          <p:nvPr/>
        </p:nvSpPr>
        <p:spPr>
          <a:xfrm>
            <a:off x="8194963" y="706581"/>
            <a:ext cx="3685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Did you invest in another company?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so, click on </a:t>
            </a:r>
            <a:r>
              <a:rPr lang="en-US" i="1" dirty="0"/>
              <a:t>+ Add a Capital Gains Transaction </a:t>
            </a:r>
            <a:r>
              <a:rPr lang="en-US" dirty="0"/>
              <a:t>option</a:t>
            </a:r>
            <a:r>
              <a:rPr lang="en-US" i="1" dirty="0"/>
              <a:t> </a:t>
            </a:r>
            <a:r>
              <a:rPr lang="en-US" dirty="0"/>
              <a:t>and repeat steps from previous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you finish entering each capital gain or loss, click </a:t>
            </a:r>
            <a:r>
              <a:rPr lang="en-US" i="1" dirty="0"/>
              <a:t>Continue</a:t>
            </a:r>
            <a:endParaRPr lang="en-US" dirty="0"/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0779167-9572-13CB-A1BF-CA0F65933A80}"/>
              </a:ext>
            </a:extLst>
          </p:cNvPr>
          <p:cNvSpPr/>
          <p:nvPr/>
        </p:nvSpPr>
        <p:spPr>
          <a:xfrm>
            <a:off x="3276599" y="935182"/>
            <a:ext cx="1842655" cy="54958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1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8EF349-A0B3-F500-4185-808DB425F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27" y="180621"/>
            <a:ext cx="7772400" cy="53052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72CEBE-9AB8-24C4-3240-8FA1E77D334F}"/>
              </a:ext>
            </a:extLst>
          </p:cNvPr>
          <p:cNvSpPr txBox="1"/>
          <p:nvPr/>
        </p:nvSpPr>
        <p:spPr>
          <a:xfrm>
            <a:off x="7509164" y="706581"/>
            <a:ext cx="43711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you have entered and reported each capital gain or loss, enter the total amount of gain or loss in the correct </a:t>
            </a:r>
            <a:r>
              <a:rPr lang="en-US" i="1" dirty="0"/>
              <a:t>Rate of Tax </a:t>
            </a:r>
            <a:r>
              <a:rPr lang="en-US" dirty="0"/>
              <a:t>box.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>
                <a:hlinkClick r:id="rId3"/>
              </a:rPr>
              <a:t>Publication 4011</a:t>
            </a:r>
            <a:r>
              <a:rPr lang="en-US" dirty="0"/>
              <a:t> to determine your tax rate.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/>
              <a:t>Continue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281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Ocana</dc:creator>
  <cp:lastModifiedBy>Vanessa Ocana</cp:lastModifiedBy>
  <cp:revision>6</cp:revision>
  <dcterms:created xsi:type="dcterms:W3CDTF">2023-02-22T23:28:17Z</dcterms:created>
  <dcterms:modified xsi:type="dcterms:W3CDTF">2025-02-06T20:31:30Z</dcterms:modified>
</cp:coreProperties>
</file>