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383" r:id="rId3"/>
    <p:sldId id="384" r:id="rId4"/>
    <p:sldId id="385" r:id="rId5"/>
    <p:sldId id="386" r:id="rId6"/>
    <p:sldId id="369" r:id="rId7"/>
    <p:sldId id="3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47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8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1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4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2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8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7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5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6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11C95-B9E5-4AFF-A690-3E03FF64AA67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C1E30-A226-4533-8A19-F53D0C966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27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628650"/>
            <a:ext cx="110680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FORM 1042-S: INTEREST INCOME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(Income Code 01 Listed on Form 1042-S Box 1)</a:t>
            </a:r>
            <a:endParaRPr lang="en-US" sz="2000" dirty="0"/>
          </a:p>
          <a:p>
            <a:r>
              <a:rPr lang="en-US" sz="2400" dirty="0"/>
              <a:t>The following slides provide instruction regarding how to report interest income you received during the tax year from paying your $4,000 deposit.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98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4520" y="727588"/>
            <a:ext cx="10709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 report Form 1042-S for Interest Income from your deposit, you must enter information in TWO places.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/>
              <a:t>First</a:t>
            </a:r>
            <a:r>
              <a:rPr lang="en-US" u="sng" dirty="0"/>
              <a:t> </a:t>
            </a:r>
            <a:r>
              <a:rPr lang="en-US" b="1" u="sng" dirty="0"/>
              <a:t>place</a:t>
            </a:r>
            <a:r>
              <a:rPr lang="en-US" dirty="0"/>
              <a:t>: Click </a:t>
            </a:r>
            <a:r>
              <a:rPr lang="en-US" dirty="0">
                <a:solidFill>
                  <a:srgbClr val="FF0000"/>
                </a:solidFill>
              </a:rPr>
              <a:t>Other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Taxes</a:t>
            </a:r>
            <a:r>
              <a:rPr lang="en-US" dirty="0"/>
              <a:t> &gt; </a:t>
            </a:r>
            <a:r>
              <a:rPr lang="en-US" dirty="0">
                <a:solidFill>
                  <a:srgbClr val="FF0000"/>
                </a:solidFill>
              </a:rPr>
              <a:t>Tax on Income Not Effectively Connected to US Trade/Business (Schedule NEC)</a:t>
            </a:r>
          </a:p>
          <a:p>
            <a:r>
              <a:rPr lang="en-US" dirty="0"/>
              <a:t>See next slide to continue instructions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34F5B8-12E4-446F-828E-864AC4E6B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49" y="1648094"/>
            <a:ext cx="2647950" cy="45624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64E76A-8BC0-4216-9241-8ECC4B840F98}"/>
              </a:ext>
            </a:extLst>
          </p:cNvPr>
          <p:cNvSpPr txBox="1"/>
          <p:nvPr/>
        </p:nvSpPr>
        <p:spPr>
          <a:xfrm>
            <a:off x="414520" y="377921"/>
            <a:ext cx="467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INTEREST INCOME FOR DEPOSIT</a:t>
            </a:r>
          </a:p>
        </p:txBody>
      </p:sp>
      <p:sp>
        <p:nvSpPr>
          <p:cNvPr id="11" name="Left Arrow 6">
            <a:extLst>
              <a:ext uri="{FF2B5EF4-FFF2-40B4-BE49-F238E27FC236}">
                <a16:creationId xmlns:a16="http://schemas.microsoft.com/office/drawing/2014/main" id="{D3071CB5-526A-4CC2-A22E-386201DF7FCC}"/>
              </a:ext>
            </a:extLst>
          </p:cNvPr>
          <p:cNvSpPr/>
          <p:nvPr/>
        </p:nvSpPr>
        <p:spPr>
          <a:xfrm>
            <a:off x="1854924" y="4740859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194563-CF7F-4542-B48C-34C0265CB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1067" y="1648094"/>
            <a:ext cx="7674694" cy="3103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027D17-AA02-41DA-A813-0A38604E8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5009" y="3322678"/>
            <a:ext cx="7462131" cy="2866510"/>
          </a:xfrm>
          <a:prstGeom prst="rect">
            <a:avLst/>
          </a:prstGeom>
        </p:spPr>
      </p:pic>
      <p:sp>
        <p:nvSpPr>
          <p:cNvPr id="15" name="Down Arrow 5">
            <a:extLst>
              <a:ext uri="{FF2B5EF4-FFF2-40B4-BE49-F238E27FC236}">
                <a16:creationId xmlns:a16="http://schemas.microsoft.com/office/drawing/2014/main" id="{31F679A9-6D6F-456D-9D30-96D77FAB1016}"/>
              </a:ext>
            </a:extLst>
          </p:cNvPr>
          <p:cNvSpPr/>
          <p:nvPr/>
        </p:nvSpPr>
        <p:spPr>
          <a:xfrm>
            <a:off x="7652619" y="1776235"/>
            <a:ext cx="266700" cy="216217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6">
            <a:extLst>
              <a:ext uri="{FF2B5EF4-FFF2-40B4-BE49-F238E27FC236}">
                <a16:creationId xmlns:a16="http://schemas.microsoft.com/office/drawing/2014/main" id="{BF3A82AA-4563-47A6-9B66-1076CD7388F6}"/>
              </a:ext>
            </a:extLst>
          </p:cNvPr>
          <p:cNvSpPr/>
          <p:nvPr/>
        </p:nvSpPr>
        <p:spPr>
          <a:xfrm>
            <a:off x="7540475" y="4464634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295" y="398924"/>
            <a:ext cx="1134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>
                <a:solidFill>
                  <a:srgbClr val="C00000"/>
                </a:solidFill>
              </a:rPr>
              <a:t>Other Interest</a:t>
            </a:r>
          </a:p>
          <a:p>
            <a:r>
              <a:rPr lang="en-US" dirty="0"/>
              <a:t>See next slide for more instructions.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F9FAE9-E5FD-4F34-9028-80E0925E7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25" y="1356863"/>
            <a:ext cx="7455759" cy="4144274"/>
          </a:xfrm>
          <a:prstGeom prst="rect">
            <a:avLst/>
          </a:prstGeom>
        </p:spPr>
      </p:pic>
      <p:sp>
        <p:nvSpPr>
          <p:cNvPr id="7" name="Left Arrow 4">
            <a:extLst>
              <a:ext uri="{FF2B5EF4-FFF2-40B4-BE49-F238E27FC236}">
                <a16:creationId xmlns:a16="http://schemas.microsoft.com/office/drawing/2014/main" id="{D53D4C1E-C964-427D-8D20-B99DAAEDFF70}"/>
              </a:ext>
            </a:extLst>
          </p:cNvPr>
          <p:cNvSpPr/>
          <p:nvPr/>
        </p:nvSpPr>
        <p:spPr>
          <a:xfrm>
            <a:off x="2220738" y="4667776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60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908" y="390665"/>
            <a:ext cx="11717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Enter gross income found in Box 2 on Form 1042-S in the corresponding </a:t>
            </a:r>
            <a:r>
              <a:rPr lang="en-US" i="1" dirty="0"/>
              <a:t>Rate of Tax box </a:t>
            </a:r>
            <a:r>
              <a:rPr lang="en-US" dirty="0"/>
              <a:t>in</a:t>
            </a:r>
            <a:r>
              <a:rPr lang="en-US" i="1" dirty="0"/>
              <a:t> </a:t>
            </a:r>
            <a:r>
              <a:rPr lang="en-US" dirty="0"/>
              <a:t>TaxSlayer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determine corresponding </a:t>
            </a:r>
            <a:r>
              <a:rPr lang="en-US" i="1" dirty="0"/>
              <a:t>Rate of Tax, view Rate of Tax </a:t>
            </a:r>
            <a:r>
              <a:rPr lang="en-US" dirty="0"/>
              <a:t>found in Box 3b on Form 1042-S </a:t>
            </a:r>
          </a:p>
          <a:p>
            <a:r>
              <a:rPr lang="en-US" dirty="0"/>
              <a:t>IMPORTANT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your Form 1042-S indicates your tax rate is 0%, enter your gross income amount in the box titled, </a:t>
            </a:r>
            <a:r>
              <a:rPr lang="en-US" i="1" dirty="0"/>
              <a:t>Custom Rate of Tax 1.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Continue &gt;</a:t>
            </a:r>
            <a:r>
              <a:rPr lang="en-US" i="1" dirty="0"/>
              <a:t>Custom Tax Rates &amp; Enter 0.00 in the box titled Custom Tax Rate 1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28C6CD-1DEE-4EFA-98F2-D1EE0C853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08" y="2899485"/>
            <a:ext cx="2185105" cy="3543209"/>
          </a:xfrm>
          <a:prstGeom prst="rect">
            <a:avLst/>
          </a:prstGeom>
        </p:spPr>
      </p:pic>
      <p:sp>
        <p:nvSpPr>
          <p:cNvPr id="12" name="Left Arrow 5">
            <a:extLst>
              <a:ext uri="{FF2B5EF4-FFF2-40B4-BE49-F238E27FC236}">
                <a16:creationId xmlns:a16="http://schemas.microsoft.com/office/drawing/2014/main" id="{18B13262-05CC-4C33-B58C-645141DF4B41}"/>
              </a:ext>
            </a:extLst>
          </p:cNvPr>
          <p:cNvSpPr/>
          <p:nvPr/>
        </p:nvSpPr>
        <p:spPr>
          <a:xfrm>
            <a:off x="1883974" y="5156821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5">
            <a:extLst>
              <a:ext uri="{FF2B5EF4-FFF2-40B4-BE49-F238E27FC236}">
                <a16:creationId xmlns:a16="http://schemas.microsoft.com/office/drawing/2014/main" id="{53ED3FC5-7BCB-4EBF-A322-13055D1530C2}"/>
              </a:ext>
            </a:extLst>
          </p:cNvPr>
          <p:cNvSpPr/>
          <p:nvPr/>
        </p:nvSpPr>
        <p:spPr>
          <a:xfrm>
            <a:off x="1883974" y="3398829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5">
            <a:extLst>
              <a:ext uri="{FF2B5EF4-FFF2-40B4-BE49-F238E27FC236}">
                <a16:creationId xmlns:a16="http://schemas.microsoft.com/office/drawing/2014/main" id="{F043A24A-D423-44DA-8554-BF8645904C1C}"/>
              </a:ext>
            </a:extLst>
          </p:cNvPr>
          <p:cNvSpPr/>
          <p:nvPr/>
        </p:nvSpPr>
        <p:spPr>
          <a:xfrm>
            <a:off x="1883974" y="3918641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5">
            <a:extLst>
              <a:ext uri="{FF2B5EF4-FFF2-40B4-BE49-F238E27FC236}">
                <a16:creationId xmlns:a16="http://schemas.microsoft.com/office/drawing/2014/main" id="{4C3B5446-7337-4E51-A41E-1EE6BAB2A831}"/>
              </a:ext>
            </a:extLst>
          </p:cNvPr>
          <p:cNvSpPr/>
          <p:nvPr/>
        </p:nvSpPr>
        <p:spPr>
          <a:xfrm>
            <a:off x="1883974" y="4576566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572B34-EE83-49DA-80E3-831D3B0C8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219" y="2899485"/>
            <a:ext cx="3521260" cy="3410955"/>
          </a:xfrm>
          <a:prstGeom prst="rect">
            <a:avLst/>
          </a:prstGeom>
        </p:spPr>
      </p:pic>
      <p:sp>
        <p:nvSpPr>
          <p:cNvPr id="16" name="Left Arrow 5">
            <a:extLst>
              <a:ext uri="{FF2B5EF4-FFF2-40B4-BE49-F238E27FC236}">
                <a16:creationId xmlns:a16="http://schemas.microsoft.com/office/drawing/2014/main" id="{B1D3D02D-21B6-4B3E-84C1-C7492C6A0771}"/>
              </a:ext>
            </a:extLst>
          </p:cNvPr>
          <p:cNvSpPr/>
          <p:nvPr/>
        </p:nvSpPr>
        <p:spPr>
          <a:xfrm>
            <a:off x="5211522" y="3511959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C524F-8561-45A9-9254-ABB76A467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397" y="2899485"/>
            <a:ext cx="4963577" cy="1754326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703D696A-C1AA-4CFB-8D57-5555E49D03C9}"/>
              </a:ext>
            </a:extLst>
          </p:cNvPr>
          <p:cNvSpPr/>
          <p:nvPr/>
        </p:nvSpPr>
        <p:spPr>
          <a:xfrm>
            <a:off x="6711351" y="2182459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  <a:highlight>
                <a:srgbClr val="FF0000"/>
              </a:highlight>
            </a:endParaRPr>
          </a:p>
        </p:txBody>
      </p:sp>
      <p:sp>
        <p:nvSpPr>
          <p:cNvPr id="18" name="Left Arrow 5">
            <a:extLst>
              <a:ext uri="{FF2B5EF4-FFF2-40B4-BE49-F238E27FC236}">
                <a16:creationId xmlns:a16="http://schemas.microsoft.com/office/drawing/2014/main" id="{6EB6EDF7-146F-4302-BB96-0DD948576257}"/>
              </a:ext>
            </a:extLst>
          </p:cNvPr>
          <p:cNvSpPr/>
          <p:nvPr/>
        </p:nvSpPr>
        <p:spPr>
          <a:xfrm>
            <a:off x="7441747" y="3617725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8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68D589-1198-4B0A-8258-6D493BA2E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10" y="1785952"/>
            <a:ext cx="2956108" cy="46126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906610-49C9-4CFE-A905-C80504441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169" y="1942970"/>
            <a:ext cx="7255287" cy="3805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757" y="308624"/>
            <a:ext cx="10500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Second place</a:t>
            </a:r>
            <a:r>
              <a:rPr lang="en-US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In addition to entering the gross income, you must enter the rest of the Form 1042-S information in the Form 1042-S section.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>
                <a:solidFill>
                  <a:srgbClr val="C00000"/>
                </a:solidFill>
              </a:rPr>
              <a:t>Payments &amp; Estimates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i="1" dirty="0">
                <a:solidFill>
                  <a:srgbClr val="C00000"/>
                </a:solidFill>
              </a:rPr>
              <a:t>Foreign Person’s U.S. Source Income Subject to Withholding (Form 1042-S)</a:t>
            </a:r>
          </a:p>
        </p:txBody>
      </p:sp>
      <p:sp>
        <p:nvSpPr>
          <p:cNvPr id="6" name="Left Arrow 5"/>
          <p:cNvSpPr/>
          <p:nvPr/>
        </p:nvSpPr>
        <p:spPr>
          <a:xfrm>
            <a:off x="3375231" y="5161010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7832580" y="4631072"/>
            <a:ext cx="1285875" cy="2762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6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D4031C8-DB76-C2DC-5ABE-471DCDA78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6" y="65087"/>
            <a:ext cx="5274733" cy="355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319987-3A54-68A8-5C3A-DC208F35B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66" y="3620460"/>
            <a:ext cx="5748868" cy="30258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94B222-5DDD-163E-7F2B-D2193041E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4407" y="0"/>
            <a:ext cx="5782734" cy="40568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CA14136-458E-6F75-E930-E18FA7E36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023" y="3964005"/>
            <a:ext cx="5639118" cy="277518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882A15F-F6E0-0515-F60C-7824646C4A52}"/>
              </a:ext>
            </a:extLst>
          </p:cNvPr>
          <p:cNvSpPr/>
          <p:nvPr/>
        </p:nvSpPr>
        <p:spPr>
          <a:xfrm>
            <a:off x="579120" y="1915160"/>
            <a:ext cx="721360" cy="147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Left 24">
            <a:extLst>
              <a:ext uri="{FF2B5EF4-FFF2-40B4-BE49-F238E27FC236}">
                <a16:creationId xmlns:a16="http://schemas.microsoft.com/office/drawing/2014/main" id="{98FAAC79-2C6E-D508-B8FA-4840A6DFE99E}"/>
              </a:ext>
            </a:extLst>
          </p:cNvPr>
          <p:cNvSpPr/>
          <p:nvPr/>
        </p:nvSpPr>
        <p:spPr>
          <a:xfrm>
            <a:off x="1353300" y="1905481"/>
            <a:ext cx="527668" cy="166677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2B9773-36F3-59DC-EE13-79A4F41E467C}"/>
              </a:ext>
            </a:extLst>
          </p:cNvPr>
          <p:cNvSpPr txBox="1"/>
          <p:nvPr/>
        </p:nvSpPr>
        <p:spPr>
          <a:xfrm>
            <a:off x="1831044" y="1865708"/>
            <a:ext cx="195140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Chapter 3 Status Code</a:t>
            </a:r>
            <a:r>
              <a:rPr lang="en-US" sz="1000" b="0" i="0" dirty="0">
                <a:solidFill>
                  <a:srgbClr val="D82631"/>
                </a:solidFill>
                <a:effectLst/>
                <a:latin typeface="Roboto" panose="02000000000000000000" pitchFamily="2" charset="0"/>
              </a:rPr>
              <a:t> *</a:t>
            </a:r>
            <a:endParaRPr lang="en-US" sz="1000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8404A7D3-802B-95BD-F571-1E905F0365B3}"/>
              </a:ext>
            </a:extLst>
          </p:cNvPr>
          <p:cNvSpPr/>
          <p:nvPr/>
        </p:nvSpPr>
        <p:spPr>
          <a:xfrm>
            <a:off x="3303385" y="1898046"/>
            <a:ext cx="527668" cy="173542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E8FAFD-09D3-EE7B-9C4D-1770011C7D66}"/>
              </a:ext>
            </a:extLst>
          </p:cNvPr>
          <p:cNvSpPr/>
          <p:nvPr/>
        </p:nvSpPr>
        <p:spPr>
          <a:xfrm>
            <a:off x="3831053" y="1892556"/>
            <a:ext cx="502463" cy="1735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0AB6E7-D1AA-AB57-C5AC-7C839629C032}"/>
              </a:ext>
            </a:extLst>
          </p:cNvPr>
          <p:cNvSpPr txBox="1"/>
          <p:nvPr/>
        </p:nvSpPr>
        <p:spPr>
          <a:xfrm>
            <a:off x="3782449" y="1856216"/>
            <a:ext cx="618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Box 3a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A3A782-003F-7172-BC11-759CC09DADAF}"/>
              </a:ext>
            </a:extLst>
          </p:cNvPr>
          <p:cNvSpPr txBox="1"/>
          <p:nvPr/>
        </p:nvSpPr>
        <p:spPr>
          <a:xfrm>
            <a:off x="3536923" y="1993649"/>
            <a:ext cx="1918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ighlight>
                  <a:srgbClr val="FF0000"/>
                </a:highlight>
              </a:rPr>
              <a:t>If TaxSlayer Requests this Box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FA3522-E742-19B9-EE90-57AA0EF97479}"/>
              </a:ext>
            </a:extLst>
          </p:cNvPr>
          <p:cNvSpPr/>
          <p:nvPr/>
        </p:nvSpPr>
        <p:spPr>
          <a:xfrm>
            <a:off x="4546600" y="4094480"/>
            <a:ext cx="1041400" cy="22352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C76DB9-0A5A-5CD2-FB1D-81ACD7C6D61F}"/>
              </a:ext>
            </a:extLst>
          </p:cNvPr>
          <p:cNvSpPr txBox="1"/>
          <p:nvPr/>
        </p:nvSpPr>
        <p:spPr>
          <a:xfrm>
            <a:off x="4546600" y="4083267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2</a:t>
            </a:r>
          </a:p>
        </p:txBody>
      </p:sp>
      <p:sp>
        <p:nvSpPr>
          <p:cNvPr id="37" name="Arrow: Left 36">
            <a:extLst>
              <a:ext uri="{FF2B5EF4-FFF2-40B4-BE49-F238E27FC236}">
                <a16:creationId xmlns:a16="http://schemas.microsoft.com/office/drawing/2014/main" id="{037D8AEF-A93A-3329-C500-5BA47ED305FF}"/>
              </a:ext>
            </a:extLst>
          </p:cNvPr>
          <p:cNvSpPr/>
          <p:nvPr/>
        </p:nvSpPr>
        <p:spPr>
          <a:xfrm>
            <a:off x="1513840" y="420624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8D48C2-6F76-6872-D168-384179BADBA8}"/>
              </a:ext>
            </a:extLst>
          </p:cNvPr>
          <p:cNvSpPr/>
          <p:nvPr/>
        </p:nvSpPr>
        <p:spPr>
          <a:xfrm>
            <a:off x="4546600" y="4384040"/>
            <a:ext cx="1041400" cy="22352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6D8251-157D-73DC-71D4-6E67588A121A}"/>
              </a:ext>
            </a:extLst>
          </p:cNvPr>
          <p:cNvSpPr txBox="1"/>
          <p:nvPr/>
        </p:nvSpPr>
        <p:spPr>
          <a:xfrm>
            <a:off x="4582160" y="4358724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5</a:t>
            </a:r>
          </a:p>
        </p:txBody>
      </p:sp>
      <p:sp>
        <p:nvSpPr>
          <p:cNvPr id="41" name="Arrow: Left 40">
            <a:extLst>
              <a:ext uri="{FF2B5EF4-FFF2-40B4-BE49-F238E27FC236}">
                <a16:creationId xmlns:a16="http://schemas.microsoft.com/office/drawing/2014/main" id="{34F397DA-BACE-3EA5-772A-574E43D30057}"/>
              </a:ext>
            </a:extLst>
          </p:cNvPr>
          <p:cNvSpPr/>
          <p:nvPr/>
        </p:nvSpPr>
        <p:spPr>
          <a:xfrm>
            <a:off x="1513840" y="450088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CD9FD1-66AA-E8C8-F01E-1DFEA96064C4}"/>
              </a:ext>
            </a:extLst>
          </p:cNvPr>
          <p:cNvSpPr/>
          <p:nvPr/>
        </p:nvSpPr>
        <p:spPr>
          <a:xfrm>
            <a:off x="4546600" y="4678680"/>
            <a:ext cx="1041400" cy="21336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Left 42">
            <a:extLst>
              <a:ext uri="{FF2B5EF4-FFF2-40B4-BE49-F238E27FC236}">
                <a16:creationId xmlns:a16="http://schemas.microsoft.com/office/drawing/2014/main" id="{E550AA94-C96C-7A0F-682E-6B8F35F70237}"/>
              </a:ext>
            </a:extLst>
          </p:cNvPr>
          <p:cNvSpPr/>
          <p:nvPr/>
        </p:nvSpPr>
        <p:spPr>
          <a:xfrm>
            <a:off x="1513840" y="4759960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B5BD42E-9F5E-B8BA-C053-D6DC1A327629}"/>
              </a:ext>
            </a:extLst>
          </p:cNvPr>
          <p:cNvSpPr txBox="1"/>
          <p:nvPr/>
        </p:nvSpPr>
        <p:spPr>
          <a:xfrm>
            <a:off x="4582160" y="4653364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54653FA-E54D-219B-028C-59381D2F494C}"/>
              </a:ext>
            </a:extLst>
          </p:cNvPr>
          <p:cNvSpPr/>
          <p:nvPr/>
        </p:nvSpPr>
        <p:spPr>
          <a:xfrm>
            <a:off x="4546600" y="4993355"/>
            <a:ext cx="1041400" cy="23396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45071F-F867-F632-7637-E785D4A600C1}"/>
              </a:ext>
            </a:extLst>
          </p:cNvPr>
          <p:cNvSpPr txBox="1"/>
          <p:nvPr/>
        </p:nvSpPr>
        <p:spPr>
          <a:xfrm>
            <a:off x="4582160" y="4988275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7a</a:t>
            </a:r>
          </a:p>
        </p:txBody>
      </p:sp>
      <p:sp>
        <p:nvSpPr>
          <p:cNvPr id="47" name="Arrow: Left 46">
            <a:extLst>
              <a:ext uri="{FF2B5EF4-FFF2-40B4-BE49-F238E27FC236}">
                <a16:creationId xmlns:a16="http://schemas.microsoft.com/office/drawing/2014/main" id="{BF31E0F9-A82D-76EC-1E00-5FE45EE15DB9}"/>
              </a:ext>
            </a:extLst>
          </p:cNvPr>
          <p:cNvSpPr/>
          <p:nvPr/>
        </p:nvSpPr>
        <p:spPr>
          <a:xfrm>
            <a:off x="1508363" y="5103591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AE1A742-439D-B045-26A7-ECE3687C8F25}"/>
              </a:ext>
            </a:extLst>
          </p:cNvPr>
          <p:cNvSpPr/>
          <p:nvPr/>
        </p:nvSpPr>
        <p:spPr>
          <a:xfrm>
            <a:off x="4546600" y="5323187"/>
            <a:ext cx="1041400" cy="2258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F06130-AA0B-DABD-CF13-6A6ADDC03064}"/>
              </a:ext>
            </a:extLst>
          </p:cNvPr>
          <p:cNvSpPr txBox="1"/>
          <p:nvPr/>
        </p:nvSpPr>
        <p:spPr>
          <a:xfrm>
            <a:off x="4582160" y="5308030"/>
            <a:ext cx="822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8</a:t>
            </a:r>
          </a:p>
        </p:txBody>
      </p:sp>
      <p:sp>
        <p:nvSpPr>
          <p:cNvPr id="53" name="Arrow: Left 52">
            <a:extLst>
              <a:ext uri="{FF2B5EF4-FFF2-40B4-BE49-F238E27FC236}">
                <a16:creationId xmlns:a16="http://schemas.microsoft.com/office/drawing/2014/main" id="{572DCEA7-8827-BA29-3767-54AF2CBA6B0D}"/>
              </a:ext>
            </a:extLst>
          </p:cNvPr>
          <p:cNvSpPr/>
          <p:nvPr/>
        </p:nvSpPr>
        <p:spPr>
          <a:xfrm>
            <a:off x="1508363" y="5431837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BC43691-BAB7-18F9-406A-0F8479D4D0F1}"/>
              </a:ext>
            </a:extLst>
          </p:cNvPr>
          <p:cNvSpPr/>
          <p:nvPr/>
        </p:nvSpPr>
        <p:spPr>
          <a:xfrm>
            <a:off x="4546600" y="5640466"/>
            <a:ext cx="1041400" cy="2258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C30A52-3985-0AE9-0339-35397E856764}"/>
              </a:ext>
            </a:extLst>
          </p:cNvPr>
          <p:cNvSpPr txBox="1"/>
          <p:nvPr/>
        </p:nvSpPr>
        <p:spPr>
          <a:xfrm>
            <a:off x="4589779" y="5627785"/>
            <a:ext cx="80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 11</a:t>
            </a:r>
          </a:p>
        </p:txBody>
      </p:sp>
      <p:sp>
        <p:nvSpPr>
          <p:cNvPr id="56" name="Arrow: Left 55">
            <a:extLst>
              <a:ext uri="{FF2B5EF4-FFF2-40B4-BE49-F238E27FC236}">
                <a16:creationId xmlns:a16="http://schemas.microsoft.com/office/drawing/2014/main" id="{C76F5339-8E15-156B-B8F0-5371A1504B3B}"/>
              </a:ext>
            </a:extLst>
          </p:cNvPr>
          <p:cNvSpPr/>
          <p:nvPr/>
        </p:nvSpPr>
        <p:spPr>
          <a:xfrm>
            <a:off x="1508363" y="5764219"/>
            <a:ext cx="2887064" cy="5080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6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A793DF-7987-44B3-E7B1-C17181D75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534" y="83895"/>
            <a:ext cx="8271934" cy="595671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F20FC43-75B5-7093-0BB5-BDF08087D5BE}"/>
              </a:ext>
            </a:extLst>
          </p:cNvPr>
          <p:cNvSpPr/>
          <p:nvPr/>
        </p:nvSpPr>
        <p:spPr>
          <a:xfrm>
            <a:off x="2963333" y="872067"/>
            <a:ext cx="143934" cy="203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76200">
                <a:solidFill>
                  <a:srgbClr val="C00000"/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A27472-A675-FE61-0B2D-80C66CE0C3BF}"/>
              </a:ext>
            </a:extLst>
          </p:cNvPr>
          <p:cNvSpPr txBox="1"/>
          <p:nvPr/>
        </p:nvSpPr>
        <p:spPr>
          <a:xfrm>
            <a:off x="2891366" y="41645"/>
            <a:ext cx="9821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</a:rPr>
              <a:t>Select chapter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CAC9F9-92CF-B90F-DC65-54E2DFD428A6}"/>
              </a:ext>
            </a:extLst>
          </p:cNvPr>
          <p:cNvSpPr txBox="1"/>
          <p:nvPr/>
        </p:nvSpPr>
        <p:spPr>
          <a:xfrm>
            <a:off x="2891365" y="237150"/>
            <a:ext cx="1684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Please Select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AD595A-3B90-C06E-F2E3-FF8578D6BA19}"/>
              </a:ext>
            </a:extLst>
          </p:cNvPr>
          <p:cNvSpPr/>
          <p:nvPr/>
        </p:nvSpPr>
        <p:spPr>
          <a:xfrm>
            <a:off x="2980267" y="296509"/>
            <a:ext cx="804333" cy="13555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FF45132-A3B4-21AA-9EF5-4918590D4488}"/>
              </a:ext>
            </a:extLst>
          </p:cNvPr>
          <p:cNvSpPr/>
          <p:nvPr/>
        </p:nvSpPr>
        <p:spPr>
          <a:xfrm>
            <a:off x="2891367" y="83895"/>
            <a:ext cx="982134" cy="38177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9F03285E-973E-6397-D385-094591622CAD}"/>
              </a:ext>
            </a:extLst>
          </p:cNvPr>
          <p:cNvSpPr/>
          <p:nvPr/>
        </p:nvSpPr>
        <p:spPr>
          <a:xfrm>
            <a:off x="2550583" y="102964"/>
            <a:ext cx="364066" cy="905934"/>
          </a:xfrm>
          <a:prstGeom prst="curv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9F39FFC-C545-47AE-065F-F1E48B595A98}"/>
              </a:ext>
            </a:extLst>
          </p:cNvPr>
          <p:cNvSpPr/>
          <p:nvPr/>
        </p:nvSpPr>
        <p:spPr>
          <a:xfrm flipH="1" flipV="1">
            <a:off x="2891365" y="1160705"/>
            <a:ext cx="300568" cy="2617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76200">
                <a:solidFill>
                  <a:srgbClr val="C00000"/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1CCD2A-3AD3-9F32-6FA0-7F0FE573B2C4}"/>
              </a:ext>
            </a:extLst>
          </p:cNvPr>
          <p:cNvSpPr txBox="1"/>
          <p:nvPr/>
        </p:nvSpPr>
        <p:spPr>
          <a:xfrm>
            <a:off x="3230033" y="1230082"/>
            <a:ext cx="8974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Tax Rate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DFE8D-9CEA-1C7E-9A9B-34BB8567C7B1}"/>
              </a:ext>
            </a:extLst>
          </p:cNvPr>
          <p:cNvSpPr/>
          <p:nvPr/>
        </p:nvSpPr>
        <p:spPr>
          <a:xfrm>
            <a:off x="3285067" y="1291595"/>
            <a:ext cx="588433" cy="1308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397DC8B-2F30-86A0-D41C-4DA3E356538A}"/>
              </a:ext>
            </a:extLst>
          </p:cNvPr>
          <p:cNvSpPr/>
          <p:nvPr/>
        </p:nvSpPr>
        <p:spPr>
          <a:xfrm>
            <a:off x="2836332" y="678355"/>
            <a:ext cx="1684868" cy="22766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BC87C9-32B3-20F1-7723-30FC568B6E1D}"/>
              </a:ext>
            </a:extLst>
          </p:cNvPr>
          <p:cNvSpPr/>
          <p:nvPr/>
        </p:nvSpPr>
        <p:spPr>
          <a:xfrm>
            <a:off x="4521200" y="678355"/>
            <a:ext cx="1058333" cy="2276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7" name="Arrow: Curved Down 16">
            <a:extLst>
              <a:ext uri="{FF2B5EF4-FFF2-40B4-BE49-F238E27FC236}">
                <a16:creationId xmlns:a16="http://schemas.microsoft.com/office/drawing/2014/main" id="{B0F1EABE-C914-A2AF-A2AD-F9FDC73C67DA}"/>
              </a:ext>
            </a:extLst>
          </p:cNvPr>
          <p:cNvSpPr/>
          <p:nvPr/>
        </p:nvSpPr>
        <p:spPr>
          <a:xfrm>
            <a:off x="3936999" y="347563"/>
            <a:ext cx="990600" cy="270848"/>
          </a:xfrm>
          <a:prstGeom prst="curvedDownArrow">
            <a:avLst/>
          </a:prstGeom>
          <a:solidFill>
            <a:srgbClr val="C0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BDFF21-D310-379E-2272-12D57FA8C87E}"/>
              </a:ext>
            </a:extLst>
          </p:cNvPr>
          <p:cNvSpPr/>
          <p:nvPr/>
        </p:nvSpPr>
        <p:spPr>
          <a:xfrm>
            <a:off x="2836332" y="1008898"/>
            <a:ext cx="1185335" cy="17678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4321F6-F0AC-8668-F78C-CCB39207C49C}"/>
              </a:ext>
            </a:extLst>
          </p:cNvPr>
          <p:cNvSpPr txBox="1"/>
          <p:nvPr/>
        </p:nvSpPr>
        <p:spPr>
          <a:xfrm>
            <a:off x="3964517" y="1227929"/>
            <a:ext cx="2031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Chapter 3 Status Code</a:t>
            </a:r>
          </a:p>
          <a:p>
            <a:r>
              <a:rPr lang="en-US" sz="1050" b="1" dirty="0">
                <a:solidFill>
                  <a:srgbClr val="0070C0"/>
                </a:solidFill>
              </a:rPr>
              <a:t>(if TaxSlayer Requests this box)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015D0D2-34E0-C675-8FD7-26D8D773E611}"/>
              </a:ext>
            </a:extLst>
          </p:cNvPr>
          <p:cNvSpPr/>
          <p:nvPr/>
        </p:nvSpPr>
        <p:spPr>
          <a:xfrm>
            <a:off x="4021667" y="1296505"/>
            <a:ext cx="1811866" cy="2952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F4A283-994A-9A02-1B6B-FF764C989668}"/>
              </a:ext>
            </a:extLst>
          </p:cNvPr>
          <p:cNvCxnSpPr>
            <a:cxnSpLocks/>
          </p:cNvCxnSpPr>
          <p:nvPr/>
        </p:nvCxnSpPr>
        <p:spPr>
          <a:xfrm>
            <a:off x="4067175" y="1109913"/>
            <a:ext cx="105833" cy="19430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461C7EE-DA4A-3C64-B618-F053EBAF0B47}"/>
              </a:ext>
            </a:extLst>
          </p:cNvPr>
          <p:cNvSpPr/>
          <p:nvPr/>
        </p:nvSpPr>
        <p:spPr>
          <a:xfrm>
            <a:off x="1625600" y="872067"/>
            <a:ext cx="558800" cy="28863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E46F645-91F5-6B2E-2FA6-6B163176D700}"/>
              </a:ext>
            </a:extLst>
          </p:cNvPr>
          <p:cNvSpPr/>
          <p:nvPr/>
        </p:nvSpPr>
        <p:spPr>
          <a:xfrm>
            <a:off x="2184400" y="678355"/>
            <a:ext cx="668865" cy="4823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6A55AE-ADBA-D543-B2D6-20A0793212F6}"/>
              </a:ext>
            </a:extLst>
          </p:cNvPr>
          <p:cNvSpPr/>
          <p:nvPr/>
        </p:nvSpPr>
        <p:spPr>
          <a:xfrm>
            <a:off x="1625600" y="1591733"/>
            <a:ext cx="224971" cy="1282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DF33960-C1DE-E126-4FB9-568E112D6DBD}"/>
              </a:ext>
            </a:extLst>
          </p:cNvPr>
          <p:cNvSpPr/>
          <p:nvPr/>
        </p:nvSpPr>
        <p:spPr>
          <a:xfrm>
            <a:off x="1637242" y="2627128"/>
            <a:ext cx="224971" cy="18142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61F307-D7C0-588D-CC7F-3C2F044CE31F}"/>
              </a:ext>
            </a:extLst>
          </p:cNvPr>
          <p:cNvSpPr/>
          <p:nvPr/>
        </p:nvSpPr>
        <p:spPr>
          <a:xfrm>
            <a:off x="7264400" y="872067"/>
            <a:ext cx="246743" cy="17678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B1DA58E-8D7B-7C0D-DE39-E8E5964233E7}"/>
              </a:ext>
            </a:extLst>
          </p:cNvPr>
          <p:cNvSpPr/>
          <p:nvPr/>
        </p:nvSpPr>
        <p:spPr>
          <a:xfrm>
            <a:off x="1637242" y="3119363"/>
            <a:ext cx="267758" cy="29633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61D6DE-4F1F-97FB-60F5-72B8C8383FFE}"/>
              </a:ext>
            </a:extLst>
          </p:cNvPr>
          <p:cNvSpPr/>
          <p:nvPr/>
        </p:nvSpPr>
        <p:spPr>
          <a:xfrm>
            <a:off x="3522284" y="3141384"/>
            <a:ext cx="202444" cy="27431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0D4A833-EDD0-E0D2-B183-6242B2F3AD0B}"/>
              </a:ext>
            </a:extLst>
          </p:cNvPr>
          <p:cNvSpPr/>
          <p:nvPr/>
        </p:nvSpPr>
        <p:spPr>
          <a:xfrm>
            <a:off x="4416349" y="3170376"/>
            <a:ext cx="209701" cy="19430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EA8A28-F7CF-08F0-1058-1B11E317FAC4}"/>
              </a:ext>
            </a:extLst>
          </p:cNvPr>
          <p:cNvSpPr/>
          <p:nvPr/>
        </p:nvSpPr>
        <p:spPr>
          <a:xfrm>
            <a:off x="1637242" y="3442306"/>
            <a:ext cx="267758" cy="23629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74ED175-4630-E306-58B1-F4FF3CE5DEE0}"/>
              </a:ext>
            </a:extLst>
          </p:cNvPr>
          <p:cNvSpPr/>
          <p:nvPr/>
        </p:nvSpPr>
        <p:spPr>
          <a:xfrm>
            <a:off x="1386114" y="4194629"/>
            <a:ext cx="3701143" cy="69700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2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271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Ocana</dc:creator>
  <cp:lastModifiedBy>Vanessa Ocana</cp:lastModifiedBy>
  <cp:revision>23</cp:revision>
  <dcterms:created xsi:type="dcterms:W3CDTF">2023-03-10T22:03:53Z</dcterms:created>
  <dcterms:modified xsi:type="dcterms:W3CDTF">2024-02-08T17:59:11Z</dcterms:modified>
</cp:coreProperties>
</file>