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74"/>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5" r:id="rId15"/>
    <p:sldId id="338" r:id="rId16"/>
    <p:sldId id="339" r:id="rId17"/>
    <p:sldId id="340" r:id="rId18"/>
    <p:sldId id="342" r:id="rId19"/>
    <p:sldId id="343" r:id="rId20"/>
    <p:sldId id="344" r:id="rId21"/>
    <p:sldId id="369" r:id="rId22"/>
    <p:sldId id="368" r:id="rId23"/>
    <p:sldId id="350" r:id="rId24"/>
    <p:sldId id="345" r:id="rId25"/>
    <p:sldId id="346" r:id="rId26"/>
    <p:sldId id="348" r:id="rId27"/>
    <p:sldId id="349" r:id="rId28"/>
    <p:sldId id="305" r:id="rId29"/>
    <p:sldId id="306" r:id="rId30"/>
    <p:sldId id="300" r:id="rId31"/>
    <p:sldId id="307" r:id="rId32"/>
    <p:sldId id="308" r:id="rId33"/>
    <p:sldId id="309" r:id="rId34"/>
    <p:sldId id="310" r:id="rId35"/>
    <p:sldId id="311" r:id="rId36"/>
    <p:sldId id="312" r:id="rId37"/>
    <p:sldId id="313" r:id="rId38"/>
    <p:sldId id="296" r:id="rId39"/>
    <p:sldId id="297" r:id="rId40"/>
    <p:sldId id="298" r:id="rId41"/>
    <p:sldId id="362" r:id="rId42"/>
    <p:sldId id="315" r:id="rId43"/>
    <p:sldId id="318" r:id="rId44"/>
    <p:sldId id="366" r:id="rId45"/>
    <p:sldId id="367" r:id="rId46"/>
    <p:sldId id="381" r:id="rId47"/>
    <p:sldId id="317" r:id="rId48"/>
    <p:sldId id="319" r:id="rId49"/>
    <p:sldId id="320" r:id="rId50"/>
    <p:sldId id="321" r:id="rId51"/>
    <p:sldId id="322" r:id="rId52"/>
    <p:sldId id="323" r:id="rId53"/>
    <p:sldId id="359" r:id="rId54"/>
    <p:sldId id="360" r:id="rId55"/>
    <p:sldId id="361" r:id="rId56"/>
    <p:sldId id="328" r:id="rId57"/>
    <p:sldId id="325" r:id="rId58"/>
    <p:sldId id="326" r:id="rId59"/>
    <p:sldId id="352" r:id="rId60"/>
    <p:sldId id="353" r:id="rId61"/>
    <p:sldId id="370" r:id="rId62"/>
    <p:sldId id="354" r:id="rId63"/>
    <p:sldId id="371" r:id="rId64"/>
    <p:sldId id="372" r:id="rId65"/>
    <p:sldId id="355" r:id="rId66"/>
    <p:sldId id="356" r:id="rId67"/>
    <p:sldId id="357" r:id="rId68"/>
    <p:sldId id="358" r:id="rId69"/>
    <p:sldId id="327" r:id="rId70"/>
    <p:sldId id="329" r:id="rId71"/>
    <p:sldId id="330" r:id="rId72"/>
    <p:sldId id="331" r:id="rId7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2/12/2024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2/12/2024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2/12/2024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2/12/2024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2/12/2024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2/12/2024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8.png"/></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irs.gov/pub/irs-pdf/f13614nr.pdf"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taxslayer.com/v.aspx?rdr=/vitafsa&amp;source=TSUSATY2023&amp;sidn=3406412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2022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2022 tax return. </a:t>
            </a:r>
          </a:p>
        </p:txBody>
      </p:sp>
    </p:spTree>
    <p:extLst>
      <p:ext uri="{BB962C8B-B14F-4D97-AF65-F5344CB8AC3E}">
        <p14:creationId xmlns:p14="http://schemas.microsoft.com/office/powerpoint/2010/main" val="4227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3865335" y="842108"/>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8" name="TextBox 7">
            <a:extLst>
              <a:ext uri="{FF2B5EF4-FFF2-40B4-BE49-F238E27FC236}">
                <a16:creationId xmlns:a16="http://schemas.microsoft.com/office/drawing/2014/main" id="{7CE29EE3-0A6E-4761-8352-8EF4BC5A3002}"/>
              </a:ext>
            </a:extLst>
          </p:cNvPr>
          <p:cNvSpPr txBox="1"/>
          <p:nvPr/>
        </p:nvSpPr>
        <p:spPr>
          <a:xfrm>
            <a:off x="6284318" y="769679"/>
            <a:ext cx="4045788" cy="461665"/>
          </a:xfrm>
          <a:prstGeom prst="rect">
            <a:avLst/>
          </a:prstGeom>
          <a:noFill/>
        </p:spPr>
        <p:txBody>
          <a:bodyPr wrap="square" rtlCol="0">
            <a:spAutoFit/>
          </a:bodyPr>
          <a:lstStyle/>
          <a:p>
            <a:r>
              <a:rPr lang="en-US" sz="2400" dirty="0"/>
              <a:t>Fill out Form 13614 NR</a:t>
            </a:r>
          </a:p>
        </p:txBody>
      </p:sp>
      <p:sp>
        <p:nvSpPr>
          <p:cNvPr id="9" name="Arrow: Down 8">
            <a:extLst>
              <a:ext uri="{FF2B5EF4-FFF2-40B4-BE49-F238E27FC236}">
                <a16:creationId xmlns:a16="http://schemas.microsoft.com/office/drawing/2014/main" id="{555B4707-B89B-4664-868C-150BCF078F8D}"/>
              </a:ext>
            </a:extLst>
          </p:cNvPr>
          <p:cNvSpPr/>
          <p:nvPr/>
        </p:nvSpPr>
        <p:spPr>
          <a:xfrm>
            <a:off x="9365398" y="844593"/>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965048" y="1565262"/>
            <a:ext cx="4045788" cy="4045788"/>
          </a:xfrm>
          <a:prstGeom prst="rect">
            <a:avLst/>
          </a:prstGeom>
        </p:spPr>
      </p:pic>
      <p:pic>
        <p:nvPicPr>
          <p:cNvPr id="10" name="Picture 9">
            <a:extLst>
              <a:ext uri="{FF2B5EF4-FFF2-40B4-BE49-F238E27FC236}">
                <a16:creationId xmlns:a16="http://schemas.microsoft.com/office/drawing/2014/main" id="{0A238CF0-D7FB-4806-89DA-00EFCDAEE594}"/>
              </a:ext>
            </a:extLst>
          </p:cNvPr>
          <p:cNvPicPr>
            <a:picLocks noChangeAspect="1"/>
          </p:cNvPicPr>
          <p:nvPr/>
        </p:nvPicPr>
        <p:blipFill>
          <a:blip r:embed="rId3"/>
          <a:stretch>
            <a:fillRect/>
          </a:stretch>
        </p:blipFill>
        <p:spPr>
          <a:xfrm>
            <a:off x="6195986" y="1565262"/>
            <a:ext cx="4089954" cy="4089954"/>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(2023).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23220"/>
          </a:xfrm>
          <a:prstGeom prst="rect">
            <a:avLst/>
          </a:prstGeom>
          <a:noFill/>
        </p:spPr>
        <p:txBody>
          <a:bodyPr wrap="square" rtlCol="0">
            <a:spAutoFit/>
          </a:bodyPr>
          <a:lstStyle/>
          <a:p>
            <a:r>
              <a:rPr lang="en-US" sz="28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Centro Hispano (801-655-0258)</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Centro Hispano: </a:t>
            </a:r>
            <a:r>
              <a:rPr lang="en-US" sz="2400" dirty="0"/>
              <a:t>801-655-0258</a:t>
            </a:r>
          </a:p>
          <a:p>
            <a:pPr marL="201168" lvl="1" indent="0">
              <a:buNone/>
            </a:pPr>
            <a:r>
              <a:rPr lang="en-US" sz="3200" dirty="0"/>
              <a:t>2. Did not receive any type of income in 2023</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(2023, 2022, 2021)</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2023 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2023,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2023,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2023.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2023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2023</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2023,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 Pay the $4,000 Deposit</a:t>
            </a:r>
          </a:p>
          <a:p>
            <a:pPr lvl="1">
              <a:buFont typeface="Courier New" panose="02070309020205020404" pitchFamily="49" charset="0"/>
              <a:buChar char="o"/>
            </a:pPr>
            <a:r>
              <a:rPr lang="en-US" sz="2800" dirty="0"/>
              <a:t> 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477328"/>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2022 1040 NR return, you should have received Form 1099-G from the state in 2023.</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914649"/>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781425"/>
            <a:ext cx="4301178"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a:t>
            </a:r>
            <a:r>
              <a:rPr lang="en-US" dirty="0"/>
              <a:t> and enter the value there. </a:t>
            </a:r>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2023.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2023?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2022 that were not withheld in your Form W2 and did you make a payment to the state in 2023 when you filed your 2022 tax forms? </a:t>
            </a:r>
          </a:p>
          <a:p>
            <a:pPr marL="285750" indent="-285750">
              <a:buFont typeface="Arial" panose="020B0604020202020204" pitchFamily="34" charset="0"/>
              <a:buChar char="•"/>
            </a:pPr>
            <a:r>
              <a:rPr lang="en-US" dirty="0"/>
              <a:t>You can deduct state and local income taxes you paid during 2023…</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2023.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2023, 2022, and 2021</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2023. </a:t>
            </a:r>
          </a:p>
        </p:txBody>
      </p:sp>
    </p:spTree>
    <p:extLst>
      <p:ext uri="{BB962C8B-B14F-4D97-AF65-F5344CB8AC3E}">
        <p14:creationId xmlns:p14="http://schemas.microsoft.com/office/powerpoint/2010/main" val="209356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2023,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2023, this information does not apply to you. Please enter the information for the university you attended in 2023.</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255999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dirty="0"/>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75855" y="803564"/>
            <a:ext cx="10510981" cy="5227781"/>
          </a:xfrm>
          <a:prstGeom prst="rect">
            <a:avLst/>
          </a:prstGeom>
        </p:spPr>
      </p:pic>
      <p:sp>
        <p:nvSpPr>
          <p:cNvPr id="8" name="Left Arrow 7"/>
          <p:cNvSpPr/>
          <p:nvPr/>
        </p:nvSpPr>
        <p:spPr>
          <a:xfrm>
            <a:off x="1699491" y="2586181"/>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703782" y="2503115"/>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699491" y="3238726"/>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703782" y="3216727"/>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819275" y="4105275"/>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847975" y="409098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(2023)</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2023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a:t>
            </a:r>
            <a:r>
              <a:rPr lang="en-US" sz="3600" dirty="0">
                <a:hlinkClick r:id="rId2"/>
              </a:rPr>
              <a:t>13614NR</a:t>
            </a:r>
            <a:r>
              <a:rPr lang="en-US" sz="3600" dirty="0"/>
              <a:t>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585323"/>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2022 Adjusted Gross Income </a:t>
            </a:r>
            <a:r>
              <a:rPr lang="en-US" b="1" dirty="0"/>
              <a:t>if you filed a 2022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2022 tax return with me </a:t>
            </a:r>
            <a:r>
              <a:rPr lang="en-US" dirty="0"/>
              <a:t>if you filed a 2022 tax return and you have your 2022 tax return. You may find your 2021 AGI on line 11.</a:t>
            </a:r>
            <a:endParaRPr lang="en-US" b="1" dirty="0"/>
          </a:p>
          <a:p>
            <a:pPr marL="285750" indent="-285750">
              <a:buFont typeface="Arial" panose="020B0604020202020204" pitchFamily="34" charset="0"/>
              <a:buChar char="•"/>
            </a:pPr>
            <a:r>
              <a:rPr lang="en-US" dirty="0"/>
              <a:t>Check </a:t>
            </a:r>
            <a:r>
              <a:rPr lang="en-US" b="1" dirty="0"/>
              <a:t>No, I can’t locate my 2022 tax return</a:t>
            </a:r>
            <a:r>
              <a:rPr lang="en-US" dirty="0"/>
              <a:t> if you can’t locate your 2022 return. If you filed a 2022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2022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2023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200329"/>
          </a:xfrm>
          <a:prstGeom prst="rect">
            <a:avLst/>
          </a:prstGeom>
          <a:noFill/>
        </p:spPr>
        <p:txBody>
          <a:bodyPr wrap="square" rtlCol="0">
            <a:spAutoFit/>
          </a:bodyPr>
          <a:lstStyle/>
          <a:p>
            <a:r>
              <a:rPr lang="en-US" dirty="0"/>
              <a:t>If you still wish to e-file, you may set up an appointment with Centro Hispano so they may assist you in filing your taxes. You may call them at 801-655-0258.</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fontScale="92500"/>
          </a:bodyPr>
          <a:lstStyle/>
          <a:p>
            <a:r>
              <a:rPr lang="en-US" sz="3200" dirty="0"/>
              <a:t>DO NOT SUBMIT YOUR TAXES TODAY!!!</a:t>
            </a:r>
          </a:p>
          <a:p>
            <a:pPr>
              <a:buFont typeface="Arial" panose="020B0604020202020204" pitchFamily="34" charset="0"/>
              <a:buChar char="•"/>
            </a:pPr>
            <a:r>
              <a:rPr lang="en-US" sz="3200" dirty="0"/>
              <a:t> Are you an undergraduate student who paid the $4,000               deposit? </a:t>
            </a:r>
          </a:p>
          <a:p>
            <a:pPr>
              <a:buFont typeface="Arial" panose="020B0604020202020204" pitchFamily="34" charset="0"/>
              <a:buChar char="•"/>
            </a:pPr>
            <a:r>
              <a:rPr lang="en-US" sz="3200" dirty="0"/>
              <a:t> Are you an undergraduate or graduate student who received a scholarship or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800100"/>
            <a:ext cx="10384155" cy="5068994"/>
          </a:xfrm>
        </p:spPr>
        <p:txBody>
          <a:bodyPr/>
          <a:lstStyle/>
          <a:p>
            <a:r>
              <a:rPr lang="en-US" b="1" dirty="0"/>
              <a:t>Treaty for Canadians</a:t>
            </a:r>
          </a:p>
          <a:p>
            <a:r>
              <a:rPr lang="en-US" dirty="0"/>
              <a:t>Canada Treaty Article 15</a:t>
            </a:r>
          </a:p>
          <a:p>
            <a:r>
              <a:rPr lang="en-US" dirty="0"/>
              <a:t>Students and scholars are permitted to use Article 15 of the tax treaty.</a:t>
            </a:r>
          </a:p>
          <a:p>
            <a:r>
              <a:rPr lang="en-US" dirty="0"/>
              <a:t>The tax treaty with Canada is different from most other tax treaties because it (1) exempts all earned income if the nonresident earned not more than $10,000 in the tax year, but (2) taxes all income if the nonresident earned more than $10,000. </a:t>
            </a:r>
          </a:p>
          <a:p>
            <a:r>
              <a:rPr lang="en-US" dirty="0"/>
              <a:t>This treaty benefit is lost if the nonresident becomes a resident for tax purposes.</a:t>
            </a:r>
            <a:endParaRPr lang="en-US" b="1" dirty="0"/>
          </a:p>
        </p:txBody>
      </p:sp>
    </p:spTree>
    <p:extLst>
      <p:ext uri="{BB962C8B-B14F-4D97-AF65-F5344CB8AC3E}">
        <p14:creationId xmlns:p14="http://schemas.microsoft.com/office/powerpoint/2010/main" val="3676867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50" y="847725"/>
            <a:ext cx="10298430" cy="5021369"/>
          </a:xfrm>
        </p:spPr>
        <p:txBody>
          <a:bodyPr/>
          <a:lstStyle/>
          <a:p>
            <a:r>
              <a:rPr lang="en-US" dirty="0"/>
              <a:t>Need Help?</a:t>
            </a:r>
          </a:p>
          <a:p>
            <a:r>
              <a:rPr lang="en-US" dirty="0"/>
              <a:t>If you need assistance filing your nonresident tax forms, please contact the International Student and Scholar Services office to schedule an appointment with a VITA volunteer. </a:t>
            </a:r>
          </a:p>
          <a:p>
            <a:r>
              <a:rPr lang="en-US" dirty="0"/>
              <a:t>Call 801-422-2695</a:t>
            </a:r>
          </a:p>
        </p:txBody>
      </p:sp>
    </p:spTree>
    <p:extLst>
      <p:ext uri="{BB962C8B-B14F-4D97-AF65-F5344CB8AC3E}">
        <p14:creationId xmlns:p14="http://schemas.microsoft.com/office/powerpoint/2010/main" val="3567642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9" y="1845734"/>
            <a:ext cx="6454987"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Click on the link for TaxSlayer FSA to complete a </a:t>
            </a:r>
            <a:r>
              <a:rPr lang="en-US" b="1" dirty="0"/>
              <a:t>NONRESIDENT </a:t>
            </a:r>
            <a:r>
              <a:rPr lang="en-US" dirty="0"/>
              <a:t>tax return, Form 1040NR</a:t>
            </a:r>
          </a:p>
          <a:p>
            <a:r>
              <a:rPr lang="en-US" u="sng" dirty="0">
                <a:hlinkClick r:id="rId2"/>
              </a:rPr>
              <a:t>https://www.taxslayer.com/v.aspx?rdr=/vitafsa&amp;source=TSUSATY2023&amp;sidn=34064129</a:t>
            </a:r>
            <a:endParaRPr lang="en-US" u="sng" dirty="0"/>
          </a:p>
          <a:p>
            <a:endParaRPr lang="en-US" dirty="0"/>
          </a:p>
          <a:p>
            <a:pPr>
              <a:buFont typeface="Arial" panose="020B0604020202020204" pitchFamily="34" charset="0"/>
              <a:buChar char="•"/>
            </a:pPr>
            <a:r>
              <a:rPr lang="en-US" dirty="0"/>
              <a:t> You 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pic>
        <p:nvPicPr>
          <p:cNvPr id="4" name="Picture 3" descr="A qr code with black squares&#10;&#10;Description automatically generated">
            <a:extLst>
              <a:ext uri="{FF2B5EF4-FFF2-40B4-BE49-F238E27FC236}">
                <a16:creationId xmlns:a16="http://schemas.microsoft.com/office/drawing/2014/main" id="{0A004BB7-22A3-071F-0BDB-5C6D5599DE6F}"/>
              </a:ext>
            </a:extLst>
          </p:cNvPr>
          <p:cNvPicPr>
            <a:picLocks noChangeAspect="1"/>
          </p:cNvPicPr>
          <p:nvPr/>
        </p:nvPicPr>
        <p:blipFill rotWithShape="1">
          <a:blip r:embed="rId3">
            <a:extLst>
              <a:ext uri="{28A0092B-C50C-407E-A947-70E740481C1C}">
                <a14:useLocalDpi xmlns:a14="http://schemas.microsoft.com/office/drawing/2010/main" val="0"/>
              </a:ext>
            </a:extLst>
          </a:blip>
          <a:srcRect l="7389" r="2293" b="5"/>
          <a:stretch/>
        </p:blipFill>
        <p:spPr>
          <a:xfrm>
            <a:off x="8020570" y="1916318"/>
            <a:ext cx="3135109" cy="3471012"/>
          </a:xfrm>
          <a:prstGeom prst="rect">
            <a:avLst/>
          </a:prstGeom>
        </p:spPr>
      </p:pic>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anim calcmode="lin" valueType="num">
                                      <p:cBhvr>
                                        <p:cTn id="1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16741</TotalTime>
  <Words>3927</Words>
  <Application>Microsoft Office PowerPoint</Application>
  <PresentationFormat>Widescreen</PresentationFormat>
  <Paragraphs>309</Paragraphs>
  <Slides>72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72</vt:i4>
      </vt:variant>
    </vt:vector>
  </HeadingPairs>
  <TitlesOfParts>
    <vt:vector size="78" baseType="lpstr">
      <vt:lpstr>Arial</vt:lpstr>
      <vt:lpstr>Calibri</vt:lpstr>
      <vt:lpstr>Calibri Light</vt:lpstr>
      <vt:lpstr>Courier New</vt:lpstr>
      <vt:lpstr>Wingdings</vt:lpstr>
      <vt:lpstr>Retrospect</vt:lpstr>
      <vt:lpstr>HOW TO SELF-FILE NONRESIDENT TAXES</vt:lpstr>
      <vt:lpstr>PowerPoint Presentation</vt:lpstr>
      <vt:lpstr>Warning: We CANNOT Help Those Who….</vt:lpstr>
      <vt:lpstr>Type of Income in 2023</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304</cp:revision>
  <dcterms:created xsi:type="dcterms:W3CDTF">2021-01-19T18:23:36Z</dcterms:created>
  <dcterms:modified xsi:type="dcterms:W3CDTF">2024-02-12T17:53:42Z</dcterms:modified>
</cp:coreProperties>
</file>