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25" r:id="rId1"/>
  </p:sldMasterIdLst>
  <p:notesMasterIdLst>
    <p:notesMasterId r:id="rId74"/>
  </p:notesMasterIdLst>
  <p:sldIdLst>
    <p:sldId id="279" r:id="rId2"/>
    <p:sldId id="382" r:id="rId3"/>
    <p:sldId id="375" r:id="rId4"/>
    <p:sldId id="379" r:id="rId5"/>
    <p:sldId id="376" r:id="rId6"/>
    <p:sldId id="378" r:id="rId7"/>
    <p:sldId id="373" r:id="rId8"/>
    <p:sldId id="266" r:id="rId9"/>
    <p:sldId id="282" r:id="rId10"/>
    <p:sldId id="283" r:id="rId11"/>
    <p:sldId id="332" r:id="rId12"/>
    <p:sldId id="333" r:id="rId13"/>
    <p:sldId id="335" r:id="rId14"/>
    <p:sldId id="338" r:id="rId15"/>
    <p:sldId id="339" r:id="rId16"/>
    <p:sldId id="340" r:id="rId17"/>
    <p:sldId id="342" r:id="rId18"/>
    <p:sldId id="343" r:id="rId19"/>
    <p:sldId id="344" r:id="rId20"/>
    <p:sldId id="350" r:id="rId21"/>
    <p:sldId id="345" r:id="rId22"/>
    <p:sldId id="346" r:id="rId23"/>
    <p:sldId id="348" r:id="rId24"/>
    <p:sldId id="349" r:id="rId25"/>
    <p:sldId id="305" r:id="rId26"/>
    <p:sldId id="306" r:id="rId27"/>
    <p:sldId id="300" r:id="rId28"/>
    <p:sldId id="307" r:id="rId29"/>
    <p:sldId id="308" r:id="rId30"/>
    <p:sldId id="309" r:id="rId31"/>
    <p:sldId id="310" r:id="rId32"/>
    <p:sldId id="311" r:id="rId33"/>
    <p:sldId id="312" r:id="rId34"/>
    <p:sldId id="381" r:id="rId35"/>
    <p:sldId id="313" r:id="rId36"/>
    <p:sldId id="296" r:id="rId37"/>
    <p:sldId id="297" r:id="rId38"/>
    <p:sldId id="298" r:id="rId39"/>
    <p:sldId id="362" r:id="rId40"/>
    <p:sldId id="315" r:id="rId41"/>
    <p:sldId id="318" r:id="rId42"/>
    <p:sldId id="366" r:id="rId43"/>
    <p:sldId id="367" r:id="rId44"/>
    <p:sldId id="317" r:id="rId45"/>
    <p:sldId id="397" r:id="rId46"/>
    <p:sldId id="320" r:id="rId47"/>
    <p:sldId id="396" r:id="rId48"/>
    <p:sldId id="322" r:id="rId49"/>
    <p:sldId id="328" r:id="rId50"/>
    <p:sldId id="325" r:id="rId51"/>
    <p:sldId id="326" r:id="rId52"/>
    <p:sldId id="398" r:id="rId53"/>
    <p:sldId id="402" r:id="rId54"/>
    <p:sldId id="401" r:id="rId55"/>
    <p:sldId id="399" r:id="rId56"/>
    <p:sldId id="400" r:id="rId57"/>
    <p:sldId id="323" r:id="rId58"/>
    <p:sldId id="359" r:id="rId59"/>
    <p:sldId id="360" r:id="rId60"/>
    <p:sldId id="361" r:id="rId61"/>
    <p:sldId id="352" r:id="rId62"/>
    <p:sldId id="353" r:id="rId63"/>
    <p:sldId id="370" r:id="rId64"/>
    <p:sldId id="354" r:id="rId65"/>
    <p:sldId id="371" r:id="rId66"/>
    <p:sldId id="372" r:id="rId67"/>
    <p:sldId id="355" r:id="rId68"/>
    <p:sldId id="356" r:id="rId69"/>
    <p:sldId id="357" r:id="rId70"/>
    <p:sldId id="358" r:id="rId71"/>
    <p:sldId id="327" r:id="rId72"/>
    <p:sldId id="329" r:id="rId7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anessa Ocana" initials="VO" lastIdx="3" clrIdx="0">
    <p:extLst>
      <p:ext uri="{19B8F6BF-5375-455C-9EA6-DF929625EA0E}">
        <p15:presenceInfo xmlns:p15="http://schemas.microsoft.com/office/powerpoint/2012/main" userId="S-1-5-21-213226363-371733006-173644503-1787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347" autoAdjust="0"/>
    <p:restoredTop sz="94660"/>
  </p:normalViewPr>
  <p:slideViewPr>
    <p:cSldViewPr snapToGrid="0">
      <p:cViewPr varScale="1">
        <p:scale>
          <a:sx n="111" d="100"/>
          <a:sy n="111" d="100"/>
        </p:scale>
        <p:origin x="11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2-08T12:53:22.675" idx="2">
    <p:pos x="10" y="10"/>
    <p:text/>
    <p:extLst>
      <p:ext uri="{C676402C-5697-4E1C-873F-D02D1690AC5C}">
        <p15:threadingInfo xmlns:p15="http://schemas.microsoft.com/office/powerpoint/2012/main" timeZoneBias="4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1F6560-89EA-4F5E-A586-D522AAE3D671}" type="datetimeFigureOut">
              <a:rPr lang="en-US" smtClean="0"/>
              <a:t>4/17/2025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F4DA2B5-C325-4378-A3A5-50AA5AC433B7}" type="slidenum">
              <a:rPr lang="en-US" smtClean="0"/>
              <a:t>‹#›</a:t>
            </a:fld>
            <a:endParaRPr lang="en-US"/>
          </a:p>
        </p:txBody>
      </p:sp>
    </p:spTree>
    <p:extLst>
      <p:ext uri="{BB962C8B-B14F-4D97-AF65-F5344CB8AC3E}">
        <p14:creationId xmlns:p14="http://schemas.microsoft.com/office/powerpoint/2010/main" val="26265330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0717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9</a:t>
            </a:fld>
            <a:endParaRPr lang="en-US" dirty="0"/>
          </a:p>
        </p:txBody>
      </p:sp>
    </p:spTree>
    <p:extLst>
      <p:ext uri="{BB962C8B-B14F-4D97-AF65-F5344CB8AC3E}">
        <p14:creationId xmlns:p14="http://schemas.microsoft.com/office/powerpoint/2010/main" val="2830930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B9CF3A1-9863-43A3-B39B-8E6FEFD6E20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121264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B9CF3A1-9863-43A3-B39B-8E6FEFD6E20B}" type="slidenum">
              <a:rPr lang="en-US" smtClean="0"/>
              <a:t>11</a:t>
            </a:fld>
            <a:endParaRPr lang="en-US" dirty="0"/>
          </a:p>
        </p:txBody>
      </p:sp>
    </p:spTree>
    <p:extLst>
      <p:ext uri="{BB962C8B-B14F-4D97-AF65-F5344CB8AC3E}">
        <p14:creationId xmlns:p14="http://schemas.microsoft.com/office/powerpoint/2010/main" val="36064643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8624D31-43A5-475A-80CF-332C9F6DCF35}"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09731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E2D6473-DF6D-4702-B328-E0DD40540A4E}"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78073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26F7E3A-B166-407D-9866-32884E7D5B37}"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8362651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623677EC-F535-460C-B8F2-2DE379673467}"/>
              </a:ext>
            </a:extLst>
          </p:cNvPr>
          <p:cNvSpPr/>
          <p:nvPr/>
        </p:nvSpPr>
        <p:spPr>
          <a:xfrm>
            <a:off x="7538301" y="359999"/>
            <a:ext cx="4294899"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7180411" y="711624"/>
            <a:ext cx="4294899"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7538301" y="724153"/>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0F7CCE60-6E08-4CDE-B013-9C636A46C8A2}"/>
              </a:ext>
            </a:extLst>
          </p:cNvPr>
          <p:cNvSpPr/>
          <p:nvPr/>
        </p:nvSpPr>
        <p:spPr>
          <a:xfrm flipH="1">
            <a:off x="7538301" y="5739959"/>
            <a:ext cx="357889" cy="35788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6817676" y="4469671"/>
            <a:ext cx="720624" cy="2028329"/>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7871790" y="2042319"/>
            <a:ext cx="3168000" cy="2387600"/>
          </a:xfrm>
        </p:spPr>
        <p:txBody>
          <a:bodyPr lIns="0" tIns="0" rIns="0" bIns="0" anchor="b">
            <a:normAutofit/>
          </a:bodyPr>
          <a:lstStyle>
            <a:lvl1pPr algn="ctr">
              <a:lnSpc>
                <a:spcPct val="80000"/>
              </a:lnSpc>
              <a:defRPr sz="480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787179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
        <p:nvSpPr>
          <p:cNvPr id="5" name="Picture Placeholder 4">
            <a:extLst>
              <a:ext uri="{FF2B5EF4-FFF2-40B4-BE49-F238E27FC236}">
                <a16:creationId xmlns:a16="http://schemas.microsoft.com/office/drawing/2014/main" id="{8180DC9F-82D9-470B-A264-73E211A439DF}"/>
              </a:ext>
            </a:extLst>
          </p:cNvPr>
          <p:cNvSpPr>
            <a:spLocks noGrp="1"/>
          </p:cNvSpPr>
          <p:nvPr>
            <p:ph type="pic" sz="quarter" idx="12" hasCustomPrompt="1"/>
          </p:nvPr>
        </p:nvSpPr>
        <p:spPr>
          <a:xfrm>
            <a:off x="720000" y="720000"/>
            <a:ext cx="6818300" cy="5382000"/>
          </a:xfrm>
        </p:spPr>
        <p:txBody>
          <a:bodyPr anchor="ctr">
            <a:normAutofit/>
          </a:bodyPr>
          <a:lstStyle>
            <a:lvl1pPr marL="0" indent="0" algn="ctr">
              <a:buNone/>
              <a:defRPr sz="1800" i="1"/>
            </a:lvl1pPr>
          </a:lstStyle>
          <a:p>
            <a:r>
              <a:rPr lang="en-US" dirty="0"/>
              <a:t>Insert Your Picture Here</a:t>
            </a:r>
          </a:p>
        </p:txBody>
      </p:sp>
    </p:spTree>
    <p:extLst>
      <p:ext uri="{BB962C8B-B14F-4D97-AF65-F5344CB8AC3E}">
        <p14:creationId xmlns:p14="http://schemas.microsoft.com/office/powerpoint/2010/main" val="39690419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Narrow Title and Content with Image">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57611CC6-4034-4273-B7B4-094F017E5B09}"/>
              </a:ext>
            </a:extLst>
          </p:cNvPr>
          <p:cNvSpPr/>
          <p:nvPr userDrawn="1"/>
        </p:nvSpPr>
        <p:spPr>
          <a:xfrm flipH="1">
            <a:off x="11473200" y="6138000"/>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8776250" y="894521"/>
            <a:ext cx="2577549" cy="1858617"/>
          </a:xfrm>
        </p:spPr>
        <p:txBody>
          <a:bodyPr anchor="b">
            <a:normAutofit/>
          </a:bodyPr>
          <a:lstStyle>
            <a:lvl1pPr algn="ctr">
              <a:defRPr sz="3200" i="0">
                <a:solidFill>
                  <a:schemeClr val="tx1">
                    <a:lumMod val="85000"/>
                    <a:lumOff val="15000"/>
                  </a:schemeClr>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7404CAD-77D6-446D-9A66-D58B8AE176BD}"/>
              </a:ext>
            </a:extLst>
          </p:cNvPr>
          <p:cNvSpPr>
            <a:spLocks noGrp="1"/>
          </p:cNvSpPr>
          <p:nvPr>
            <p:ph idx="1"/>
          </p:nvPr>
        </p:nvSpPr>
        <p:spPr>
          <a:xfrm>
            <a:off x="8776252" y="3856383"/>
            <a:ext cx="2577548" cy="210709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3" name="Freeform: Shape 12">
            <a:extLst>
              <a:ext uri="{FF2B5EF4-FFF2-40B4-BE49-F238E27FC236}">
                <a16:creationId xmlns:a16="http://schemas.microsoft.com/office/drawing/2014/main" id="{29751C31-CBB5-46BC-BEF2-9804C8527D67}"/>
              </a:ext>
            </a:extLst>
          </p:cNvPr>
          <p:cNvSpPr/>
          <p:nvPr userDrawn="1"/>
        </p:nvSpPr>
        <p:spPr>
          <a:xfrm>
            <a:off x="8584635" y="713698"/>
            <a:ext cx="2879560" cy="5418000"/>
          </a:xfrm>
          <a:custGeom>
            <a:avLst/>
            <a:gdLst>
              <a:gd name="connsiteX0" fmla="*/ 0 w 2879560"/>
              <a:gd name="connsiteY0" fmla="*/ 0 h 5418000"/>
              <a:gd name="connsiteX1" fmla="*/ 179215 w 2879560"/>
              <a:gd name="connsiteY1" fmla="*/ 0 h 5418000"/>
              <a:gd name="connsiteX2" fmla="*/ 179215 w 2879560"/>
              <a:gd name="connsiteY2" fmla="*/ 366302 h 5418000"/>
              <a:gd name="connsiteX3" fmla="*/ 2700346 w 2879560"/>
              <a:gd name="connsiteY3" fmla="*/ 366302 h 5418000"/>
              <a:gd name="connsiteX4" fmla="*/ 2700346 w 2879560"/>
              <a:gd name="connsiteY4" fmla="*/ 0 h 5418000"/>
              <a:gd name="connsiteX5" fmla="*/ 2879560 w 2879560"/>
              <a:gd name="connsiteY5" fmla="*/ 0 h 5418000"/>
              <a:gd name="connsiteX6" fmla="*/ 2879560 w 2879560"/>
              <a:gd name="connsiteY6" fmla="*/ 5418000 h 5418000"/>
              <a:gd name="connsiteX7" fmla="*/ 0 w 2879560"/>
              <a:gd name="connsiteY7" fmla="*/ 5418000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8" fmla="*/ 2791786 w 2879560"/>
              <a:gd name="connsiteY8" fmla="*/ 457742 h 5418000"/>
              <a:gd name="connsiteX0" fmla="*/ 2700346 w 2879560"/>
              <a:gd name="connsiteY0" fmla="*/ 366302 h 5418000"/>
              <a:gd name="connsiteX1" fmla="*/ 2700346 w 2879560"/>
              <a:gd name="connsiteY1" fmla="*/ 0 h 5418000"/>
              <a:gd name="connsiteX2" fmla="*/ 2879560 w 2879560"/>
              <a:gd name="connsiteY2" fmla="*/ 0 h 5418000"/>
              <a:gd name="connsiteX3" fmla="*/ 2879560 w 2879560"/>
              <a:gd name="connsiteY3" fmla="*/ 5418000 h 5418000"/>
              <a:gd name="connsiteX4" fmla="*/ 0 w 2879560"/>
              <a:gd name="connsiteY4" fmla="*/ 5418000 h 5418000"/>
              <a:gd name="connsiteX5" fmla="*/ 0 w 2879560"/>
              <a:gd name="connsiteY5" fmla="*/ 0 h 5418000"/>
              <a:gd name="connsiteX6" fmla="*/ 179215 w 2879560"/>
              <a:gd name="connsiteY6" fmla="*/ 0 h 5418000"/>
              <a:gd name="connsiteX7" fmla="*/ 179215 w 2879560"/>
              <a:gd name="connsiteY7"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 name="connsiteX6" fmla="*/ 179215 w 2879560"/>
              <a:gd name="connsiteY6" fmla="*/ 366302 h 5418000"/>
              <a:gd name="connsiteX0" fmla="*/ 2700346 w 2879560"/>
              <a:gd name="connsiteY0" fmla="*/ 0 h 5418000"/>
              <a:gd name="connsiteX1" fmla="*/ 2879560 w 2879560"/>
              <a:gd name="connsiteY1" fmla="*/ 0 h 5418000"/>
              <a:gd name="connsiteX2" fmla="*/ 2879560 w 2879560"/>
              <a:gd name="connsiteY2" fmla="*/ 5418000 h 5418000"/>
              <a:gd name="connsiteX3" fmla="*/ 0 w 2879560"/>
              <a:gd name="connsiteY3" fmla="*/ 5418000 h 5418000"/>
              <a:gd name="connsiteX4" fmla="*/ 0 w 2879560"/>
              <a:gd name="connsiteY4" fmla="*/ 0 h 5418000"/>
              <a:gd name="connsiteX5" fmla="*/ 179215 w 2879560"/>
              <a:gd name="connsiteY5" fmla="*/ 0 h 541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79560" h="5418000">
                <a:moveTo>
                  <a:pt x="2700346" y="0"/>
                </a:moveTo>
                <a:lnTo>
                  <a:pt x="2879560" y="0"/>
                </a:lnTo>
                <a:lnTo>
                  <a:pt x="2879560" y="5418000"/>
                </a:lnTo>
                <a:lnTo>
                  <a:pt x="0" y="5418000"/>
                </a:lnTo>
                <a:lnTo>
                  <a:pt x="0" y="0"/>
                </a:lnTo>
                <a:lnTo>
                  <a:pt x="179215" y="0"/>
                </a:lnTo>
              </a:path>
            </a:pathLst>
          </a:custGeom>
          <a:noFill/>
          <a:ln>
            <a:solidFill>
              <a:schemeClr val="accent6"/>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8918534" y="0"/>
            <a:ext cx="2211762"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720000" y="720000"/>
            <a:ext cx="7498800" cy="5382000"/>
          </a:xfrm>
        </p:spPr>
        <p:txBody>
          <a:bodyPr anchor="ctr"/>
          <a:lstStyle>
            <a:lvl1pPr marL="0" indent="0" algn="ctr">
              <a:buNone/>
              <a:defRPr i="1"/>
            </a:lvl1pPr>
          </a:lstStyle>
          <a:p>
            <a:r>
              <a:rPr lang="en-US" dirty="0"/>
              <a:t>Insert Your Picture Here</a:t>
            </a:r>
          </a:p>
        </p:txBody>
      </p:sp>
    </p:spTree>
    <p:extLst>
      <p:ext uri="{BB962C8B-B14F-4D97-AF65-F5344CB8AC3E}">
        <p14:creationId xmlns:p14="http://schemas.microsoft.com/office/powerpoint/2010/main" val="4600704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and Content with Image">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5D493F5F-AC40-4F60-A0B1-577DF95C5348}"/>
              </a:ext>
            </a:extLst>
          </p:cNvPr>
          <p:cNvSpPr/>
          <p:nvPr userDrawn="1"/>
        </p:nvSpPr>
        <p:spPr>
          <a:xfrm>
            <a:off x="360000" y="360000"/>
            <a:ext cx="11473200" cy="6138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CB40DD56-3645-4CAC-A799-EB46A6AAC51E}"/>
              </a:ext>
            </a:extLst>
          </p:cNvPr>
          <p:cNvSpPr/>
          <p:nvPr userDrawn="1"/>
        </p:nvSpPr>
        <p:spPr>
          <a:xfrm>
            <a:off x="1080000" y="0"/>
            <a:ext cx="2520000" cy="2304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391F11B5-8838-43F4-B445-480FB80FCC73}"/>
              </a:ext>
            </a:extLst>
          </p:cNvPr>
          <p:cNvSpPr/>
          <p:nvPr userDrawn="1"/>
        </p:nvSpPr>
        <p:spPr>
          <a:xfrm>
            <a:off x="1080000" y="5760000"/>
            <a:ext cx="2520000" cy="1098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86B54312-8F47-47A2-B516-8177B86706CC}"/>
              </a:ext>
            </a:extLst>
          </p:cNvPr>
          <p:cNvSpPr>
            <a:spLocks noGrp="1"/>
          </p:cNvSpPr>
          <p:nvPr>
            <p:ph type="title"/>
          </p:nvPr>
        </p:nvSpPr>
        <p:spPr>
          <a:xfrm>
            <a:off x="1172817" y="213691"/>
            <a:ext cx="2279373" cy="1858617"/>
          </a:xfrm>
        </p:spPr>
        <p:txBody>
          <a:bodyPr anchor="b">
            <a:normAutofit/>
          </a:bodyPr>
          <a:lstStyle>
            <a:lvl1pPr algn="ctr">
              <a:defRPr sz="3200" i="0">
                <a:solidFill>
                  <a:schemeClr val="bg1"/>
                </a:solidFill>
              </a:defRPr>
            </a:lvl1pPr>
          </a:lstStyle>
          <a:p>
            <a:r>
              <a:rPr lang="en-US"/>
              <a:t>Click to edit Master title style</a:t>
            </a:r>
            <a:endParaRPr lang="en-US" dirty="0"/>
          </a:p>
        </p:txBody>
      </p:sp>
      <p:sp>
        <p:nvSpPr>
          <p:cNvPr id="8" name="Footer Placeholder 7">
            <a:extLst>
              <a:ext uri="{FF2B5EF4-FFF2-40B4-BE49-F238E27FC236}">
                <a16:creationId xmlns:a16="http://schemas.microsoft.com/office/drawing/2014/main" id="{B8B61B44-10FA-428B-8BF8-C394F5615CF9}"/>
              </a:ext>
            </a:extLst>
          </p:cNvPr>
          <p:cNvSpPr>
            <a:spLocks noGrp="1"/>
          </p:cNvSpPr>
          <p:nvPr>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2223D0DA-91AB-4EBB-8EB2-6AA2C48D5120}"/>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8" name="Picture Placeholder 17">
            <a:extLst>
              <a:ext uri="{FF2B5EF4-FFF2-40B4-BE49-F238E27FC236}">
                <a16:creationId xmlns:a16="http://schemas.microsoft.com/office/drawing/2014/main" id="{FD7451B0-4AF9-40E1-AFCF-05D4F056CA65}"/>
              </a:ext>
            </a:extLst>
          </p:cNvPr>
          <p:cNvSpPr>
            <a:spLocks noGrp="1"/>
          </p:cNvSpPr>
          <p:nvPr>
            <p:ph type="pic" sz="quarter" idx="12" hasCustomPrompt="1"/>
          </p:nvPr>
        </p:nvSpPr>
        <p:spPr>
          <a:xfrm>
            <a:off x="1080000" y="2304000"/>
            <a:ext cx="2520000" cy="3454357"/>
          </a:xfrm>
        </p:spPr>
        <p:txBody>
          <a:bodyPr anchor="ctr"/>
          <a:lstStyle>
            <a:lvl1pPr marL="0" indent="0" algn="ctr">
              <a:buNone/>
              <a:defRPr i="1">
                <a:solidFill>
                  <a:schemeClr val="bg1"/>
                </a:solidFill>
              </a:defRPr>
            </a:lvl1pPr>
          </a:lstStyle>
          <a:p>
            <a:r>
              <a:rPr lang="en-US" dirty="0"/>
              <a:t>Insert Your Picture Here</a:t>
            </a:r>
          </a:p>
        </p:txBody>
      </p:sp>
      <p:sp>
        <p:nvSpPr>
          <p:cNvPr id="6" name="Text Placeholder 5">
            <a:extLst>
              <a:ext uri="{FF2B5EF4-FFF2-40B4-BE49-F238E27FC236}">
                <a16:creationId xmlns:a16="http://schemas.microsoft.com/office/drawing/2014/main" id="{0CE2A558-A752-4F84-96CD-9C73D34C3EB7}"/>
              </a:ext>
            </a:extLst>
          </p:cNvPr>
          <p:cNvSpPr>
            <a:spLocks noGrp="1"/>
          </p:cNvSpPr>
          <p:nvPr>
            <p:ph type="body" sz="quarter" idx="13" hasCustomPrompt="1"/>
          </p:nvPr>
        </p:nvSpPr>
        <p:spPr>
          <a:xfrm>
            <a:off x="4373563" y="2674144"/>
            <a:ext cx="6529387" cy="1509713"/>
          </a:xfrm>
        </p:spPr>
        <p:txBody>
          <a:bodyPr anchor="ctr">
            <a:normAutofit/>
          </a:bodyPr>
          <a:lstStyle>
            <a:lvl1pPr marL="0" indent="0" algn="ctr">
              <a:buNone/>
              <a:defRPr sz="3600">
                <a:solidFill>
                  <a:schemeClr val="bg1"/>
                </a:solidFill>
              </a:defRPr>
            </a:lvl1pPr>
            <a:lvl2pPr marL="457200" indent="0">
              <a:buNone/>
              <a:defRPr>
                <a:solidFill>
                  <a:schemeClr val="bg1"/>
                </a:solidFill>
              </a:defRPr>
            </a:lvl2pPr>
            <a:lvl3pPr marL="914400" indent="0">
              <a:buNone/>
              <a:defRPr>
                <a:solidFill>
                  <a:schemeClr val="bg1"/>
                </a:solidFill>
              </a:defRPr>
            </a:lvl3pPr>
            <a:lvl4pPr marL="1371600" indent="0">
              <a:buNone/>
              <a:defRPr>
                <a:solidFill>
                  <a:schemeClr val="bg1"/>
                </a:solidFill>
              </a:defRPr>
            </a:lvl4pPr>
            <a:lvl5pPr marL="1828800" indent="0">
              <a:buNone/>
              <a:defRPr>
                <a:solidFill>
                  <a:schemeClr val="bg1"/>
                </a:solidFill>
              </a:defRPr>
            </a:lvl5pPr>
          </a:lstStyle>
          <a:p>
            <a:pPr lvl="0"/>
            <a:r>
              <a:rPr lang="en-US" dirty="0"/>
              <a:t>Write something memorable…</a:t>
            </a:r>
          </a:p>
        </p:txBody>
      </p:sp>
      <p:sp>
        <p:nvSpPr>
          <p:cNvPr id="16" name="Rectangle 15">
            <a:extLst>
              <a:ext uri="{FF2B5EF4-FFF2-40B4-BE49-F238E27FC236}">
                <a16:creationId xmlns:a16="http://schemas.microsoft.com/office/drawing/2014/main" id="{B71E4597-9A31-4A37-A907-D3F61EB7F82E}"/>
              </a:ext>
            </a:extLst>
          </p:cNvPr>
          <p:cNvSpPr/>
          <p:nvPr userDrawn="1"/>
        </p:nvSpPr>
        <p:spPr>
          <a:xfrm flipH="1">
            <a:off x="10768500" y="5395300"/>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Freeform: Shape 20">
            <a:extLst>
              <a:ext uri="{FF2B5EF4-FFF2-40B4-BE49-F238E27FC236}">
                <a16:creationId xmlns:a16="http://schemas.microsoft.com/office/drawing/2014/main" id="{BC246D3C-862F-4C73-8928-347E381A9763}"/>
              </a:ext>
            </a:extLst>
          </p:cNvPr>
          <p:cNvSpPr/>
          <p:nvPr userDrawn="1"/>
        </p:nvSpPr>
        <p:spPr>
          <a:xfrm>
            <a:off x="704386" y="713698"/>
            <a:ext cx="10767616" cy="5418000"/>
          </a:xfrm>
          <a:custGeom>
            <a:avLst/>
            <a:gdLst>
              <a:gd name="connsiteX0" fmla="*/ 0 w 10783231"/>
              <a:gd name="connsiteY0" fmla="*/ 0 h 5418000"/>
              <a:gd name="connsiteX1" fmla="*/ 97696 w 10783231"/>
              <a:gd name="connsiteY1" fmla="*/ 0 h 5418000"/>
              <a:gd name="connsiteX2" fmla="*/ 97696 w 10783231"/>
              <a:gd name="connsiteY2" fmla="*/ 1578240 h 5418000"/>
              <a:gd name="connsiteX3" fmla="*/ 3148264 w 10783231"/>
              <a:gd name="connsiteY3" fmla="*/ 1578240 h 5418000"/>
              <a:gd name="connsiteX4" fmla="*/ 3148264 w 10783231"/>
              <a:gd name="connsiteY4" fmla="*/ 0 h 5418000"/>
              <a:gd name="connsiteX5" fmla="*/ 10783231 w 10783231"/>
              <a:gd name="connsiteY5" fmla="*/ 0 h 5418000"/>
              <a:gd name="connsiteX6" fmla="*/ 10783231 w 10783231"/>
              <a:gd name="connsiteY6" fmla="*/ 5418000 h 5418000"/>
              <a:gd name="connsiteX7" fmla="*/ 0 w 10783231"/>
              <a:gd name="connsiteY7" fmla="*/ 541800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8" fmla="*/ 3239704 w 10783231"/>
              <a:gd name="connsiteY8" fmla="*/ 1669680 h 5418000"/>
              <a:gd name="connsiteX0" fmla="*/ 3148264 w 10783231"/>
              <a:gd name="connsiteY0" fmla="*/ 1578240 h 5418000"/>
              <a:gd name="connsiteX1" fmla="*/ 3148264 w 10783231"/>
              <a:gd name="connsiteY1" fmla="*/ 0 h 5418000"/>
              <a:gd name="connsiteX2" fmla="*/ 10783231 w 10783231"/>
              <a:gd name="connsiteY2" fmla="*/ 0 h 5418000"/>
              <a:gd name="connsiteX3" fmla="*/ 10783231 w 10783231"/>
              <a:gd name="connsiteY3" fmla="*/ 5418000 h 5418000"/>
              <a:gd name="connsiteX4" fmla="*/ 0 w 10783231"/>
              <a:gd name="connsiteY4" fmla="*/ 5418000 h 5418000"/>
              <a:gd name="connsiteX5" fmla="*/ 0 w 10783231"/>
              <a:gd name="connsiteY5" fmla="*/ 0 h 5418000"/>
              <a:gd name="connsiteX6" fmla="*/ 97696 w 10783231"/>
              <a:gd name="connsiteY6" fmla="*/ 0 h 5418000"/>
              <a:gd name="connsiteX7" fmla="*/ 97696 w 10783231"/>
              <a:gd name="connsiteY7"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6" fmla="*/ 97696 w 10783231"/>
              <a:gd name="connsiteY6" fmla="*/ 157824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 name="connsiteX5" fmla="*/ 97696 w 10783231"/>
              <a:gd name="connsiteY5" fmla="*/ 0 h 5418000"/>
              <a:gd name="connsiteX0" fmla="*/ 3148264 w 10783231"/>
              <a:gd name="connsiteY0" fmla="*/ 0 h 5418000"/>
              <a:gd name="connsiteX1" fmla="*/ 10783231 w 10783231"/>
              <a:gd name="connsiteY1" fmla="*/ 0 h 5418000"/>
              <a:gd name="connsiteX2" fmla="*/ 10783231 w 10783231"/>
              <a:gd name="connsiteY2" fmla="*/ 5418000 h 5418000"/>
              <a:gd name="connsiteX3" fmla="*/ 0 w 10783231"/>
              <a:gd name="connsiteY3" fmla="*/ 5418000 h 5418000"/>
              <a:gd name="connsiteX4" fmla="*/ 0 w 10783231"/>
              <a:gd name="connsiteY4" fmla="*/ 0 h 541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3231" h="5418000">
                <a:moveTo>
                  <a:pt x="3148264" y="0"/>
                </a:moveTo>
                <a:lnTo>
                  <a:pt x="10783231" y="0"/>
                </a:lnTo>
                <a:lnTo>
                  <a:pt x="10783231" y="5418000"/>
                </a:lnTo>
                <a:lnTo>
                  <a:pt x="0" y="5418000"/>
                </a:lnTo>
                <a:lnTo>
                  <a:pt x="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7780996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ote with Image and Author Name">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82786114-9098-435A-92ED-EB5C60A8594F}"/>
              </a:ext>
            </a:extLst>
          </p:cNvPr>
          <p:cNvSpPr/>
          <p:nvPr userDrawn="1"/>
        </p:nvSpPr>
        <p:spPr>
          <a:xfrm>
            <a:off x="360000" y="360000"/>
            <a:ext cx="11473200" cy="6138000"/>
          </a:xfrm>
          <a:prstGeom prst="rect">
            <a:avLst/>
          </a:prstGeom>
          <a:solidFill>
            <a:schemeClr val="bg1">
              <a:lumMod val="95000"/>
            </a:schemeClr>
          </a:solidFill>
          <a:ln w="31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a:extLst>
              <a:ext uri="{FF2B5EF4-FFF2-40B4-BE49-F238E27FC236}">
                <a16:creationId xmlns:a16="http://schemas.microsoft.com/office/drawing/2014/main" id="{99A351EC-2A75-45E3-AAA9-061FE77125E4}"/>
              </a:ext>
            </a:extLst>
          </p:cNvPr>
          <p:cNvSpPr>
            <a:spLocks noGrp="1"/>
          </p:cNvSpPr>
          <p:nvPr>
            <p:ph type="pic" sz="quarter" idx="12" hasCustomPrompt="1"/>
          </p:nvPr>
        </p:nvSpPr>
        <p:spPr>
          <a:xfrm>
            <a:off x="720000" y="720000"/>
            <a:ext cx="10753200" cy="5382000"/>
          </a:xfrm>
          <a:custGeom>
            <a:avLst/>
            <a:gdLst>
              <a:gd name="connsiteX0" fmla="*/ 7752000 w 10753200"/>
              <a:gd name="connsiteY0" fmla="*/ 0 h 5382000"/>
              <a:gd name="connsiteX1" fmla="*/ 10753200 w 10753200"/>
              <a:gd name="connsiteY1" fmla="*/ 0 h 5382000"/>
              <a:gd name="connsiteX2" fmla="*/ 10753200 w 10753200"/>
              <a:gd name="connsiteY2" fmla="*/ 5382000 h 5382000"/>
              <a:gd name="connsiteX3" fmla="*/ 7752000 w 10753200"/>
              <a:gd name="connsiteY3" fmla="*/ 5382000 h 5382000"/>
              <a:gd name="connsiteX4" fmla="*/ 0 w 10753200"/>
              <a:gd name="connsiteY4" fmla="*/ 0 h 5382000"/>
              <a:gd name="connsiteX5" fmla="*/ 3000000 w 10753200"/>
              <a:gd name="connsiteY5" fmla="*/ 0 h 5382000"/>
              <a:gd name="connsiteX6" fmla="*/ 3000000 w 10753200"/>
              <a:gd name="connsiteY6" fmla="*/ 5382000 h 5382000"/>
              <a:gd name="connsiteX7" fmla="*/ 0 w 10753200"/>
              <a:gd name="connsiteY7" fmla="*/ 538200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753200" h="5382000">
                <a:moveTo>
                  <a:pt x="7752000" y="0"/>
                </a:moveTo>
                <a:lnTo>
                  <a:pt x="10753200" y="0"/>
                </a:lnTo>
                <a:lnTo>
                  <a:pt x="10753200" y="5382000"/>
                </a:lnTo>
                <a:lnTo>
                  <a:pt x="7752000" y="5382000"/>
                </a:lnTo>
                <a:close/>
                <a:moveTo>
                  <a:pt x="0" y="0"/>
                </a:moveTo>
                <a:lnTo>
                  <a:pt x="3000000" y="0"/>
                </a:lnTo>
                <a:lnTo>
                  <a:pt x="3000000" y="5382000"/>
                </a:lnTo>
                <a:lnTo>
                  <a:pt x="0" y="5382000"/>
                </a:lnTo>
                <a:close/>
              </a:path>
            </a:pathLst>
          </a:custGeom>
        </p:spPr>
        <p:txBody>
          <a:bodyPr wrap="square" lIns="360000" anchor="ctr">
            <a:noAutofit/>
          </a:bodyPr>
          <a:lstStyle>
            <a:lvl1pPr marL="0" indent="0" algn="l">
              <a:buNone/>
              <a:defRPr sz="1800" i="1"/>
            </a:lvl1pPr>
          </a:lstStyle>
          <a:p>
            <a:r>
              <a:rPr lang="en-US" dirty="0"/>
              <a:t>Insert Your Picture Here</a:t>
            </a:r>
          </a:p>
        </p:txBody>
      </p:sp>
      <p:sp>
        <p:nvSpPr>
          <p:cNvPr id="12" name="Rectangle 11">
            <a:extLst>
              <a:ext uri="{FF2B5EF4-FFF2-40B4-BE49-F238E27FC236}">
                <a16:creationId xmlns:a16="http://schemas.microsoft.com/office/drawing/2014/main" id="{623677EC-F535-460C-B8F2-2DE379673467}"/>
              </a:ext>
            </a:extLst>
          </p:cNvPr>
          <p:cNvSpPr/>
          <p:nvPr/>
        </p:nvSpPr>
        <p:spPr>
          <a:xfrm>
            <a:off x="3720000" y="359999"/>
            <a:ext cx="47520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33C0D9D9-BD9E-4496-B006-48F8564772EA}"/>
              </a:ext>
            </a:extLst>
          </p:cNvPr>
          <p:cNvSpPr/>
          <p:nvPr/>
        </p:nvSpPr>
        <p:spPr>
          <a:xfrm>
            <a:off x="4080000" y="711624"/>
            <a:ext cx="4032000" cy="538200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27B97580-930D-4D78-B1CF-B3362065422C}"/>
              </a:ext>
            </a:extLst>
          </p:cNvPr>
          <p:cNvSpPr/>
          <p:nvPr/>
        </p:nvSpPr>
        <p:spPr>
          <a:xfrm flipH="1">
            <a:off x="11475311" y="360000"/>
            <a:ext cx="357889" cy="357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15">
            <a:extLst>
              <a:ext uri="{FF2B5EF4-FFF2-40B4-BE49-F238E27FC236}">
                <a16:creationId xmlns:a16="http://schemas.microsoft.com/office/drawing/2014/main" id="{9C9B2250-3DBA-4931-BA35-E001AF48DACB}"/>
              </a:ext>
            </a:extLst>
          </p:cNvPr>
          <p:cNvSpPr/>
          <p:nvPr/>
        </p:nvSpPr>
        <p:spPr>
          <a:xfrm>
            <a:off x="5735688" y="577800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4C4AC3B-AEEF-47EF-9226-CF64AC78260D}"/>
              </a:ext>
            </a:extLst>
          </p:cNvPr>
          <p:cNvSpPr>
            <a:spLocks noGrp="1"/>
          </p:cNvSpPr>
          <p:nvPr userDrawn="1">
            <p:ph type="ctrTitle"/>
          </p:nvPr>
        </p:nvSpPr>
        <p:spPr>
          <a:xfrm>
            <a:off x="4512000" y="924339"/>
            <a:ext cx="3168000" cy="3505580"/>
          </a:xfrm>
        </p:spPr>
        <p:txBody>
          <a:bodyPr lIns="0" tIns="0" rIns="0" bIns="0" anchor="b">
            <a:normAutofit/>
          </a:bodyPr>
          <a:lstStyle>
            <a:lvl1pPr algn="ctr">
              <a:lnSpc>
                <a:spcPct val="80000"/>
              </a:lnSpc>
              <a:defRPr sz="4000" i="0">
                <a:solidFill>
                  <a:schemeClr val="bg1"/>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A6BF959-E47C-478B-BD16-0D4D033531B8}"/>
              </a:ext>
            </a:extLst>
          </p:cNvPr>
          <p:cNvSpPr>
            <a:spLocks noGrp="1"/>
          </p:cNvSpPr>
          <p:nvPr userDrawn="1">
            <p:ph type="subTitle" idx="1"/>
          </p:nvPr>
        </p:nvSpPr>
        <p:spPr>
          <a:xfrm>
            <a:off x="4512000" y="5166704"/>
            <a:ext cx="3168000" cy="766957"/>
          </a:xfrm>
        </p:spPr>
        <p:txBody>
          <a:bodyPr lIns="0" tIns="0" rIns="0" bIns="0">
            <a:normAutofit/>
          </a:bodyPr>
          <a:lstStyle>
            <a:lvl1pPr marL="0" indent="0" algn="ctr">
              <a:buNone/>
              <a:defRPr sz="2000" i="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8" name="Footer Placeholder 7">
            <a:extLst>
              <a:ext uri="{FF2B5EF4-FFF2-40B4-BE49-F238E27FC236}">
                <a16:creationId xmlns:a16="http://schemas.microsoft.com/office/drawing/2014/main" id="{0A85E8A1-43CB-4B51-9B45-2010B5833B02}"/>
              </a:ext>
            </a:extLst>
          </p:cNvPr>
          <p:cNvSpPr>
            <a:spLocks noGrp="1"/>
          </p:cNvSpPr>
          <p:nvPr userDrawn="1">
            <p:ph type="ftr" sz="quarter" idx="10"/>
          </p:nvPr>
        </p:nvSpPr>
        <p:spPr/>
        <p:txBody>
          <a:bodyPr/>
          <a:lstStyle/>
          <a:p>
            <a:endParaRPr lang="en-US" dirty="0"/>
          </a:p>
        </p:txBody>
      </p:sp>
      <p:sp>
        <p:nvSpPr>
          <p:cNvPr id="9" name="Slide Number Placeholder 8">
            <a:extLst>
              <a:ext uri="{FF2B5EF4-FFF2-40B4-BE49-F238E27FC236}">
                <a16:creationId xmlns:a16="http://schemas.microsoft.com/office/drawing/2014/main" id="{A3758FB8-19A9-47B1-8D16-FC78E7E2D1ED}"/>
              </a:ext>
            </a:extLst>
          </p:cNvPr>
          <p:cNvSpPr>
            <a:spLocks noGrp="1"/>
          </p:cNvSpPr>
          <p:nvPr userDrawn="1">
            <p:ph type="sldNum" sz="quarter" idx="11"/>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28299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30D959E-3051-49C8-AC81-F2B64A84FFA5}"/>
              </a:ext>
            </a:extLst>
          </p:cNvPr>
          <p:cNvSpPr>
            <a:spLocks noGrp="1"/>
          </p:cNvSpPr>
          <p:nvPr>
            <p:ph type="body" idx="1"/>
          </p:nvPr>
        </p:nvSpPr>
        <p:spPr>
          <a:xfrm>
            <a:off x="839788" y="1737873"/>
            <a:ext cx="5157787"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EE9537F1-D747-4E81-81B9-B5716EA59D1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C944379-270F-4361-94CB-AD13F914E9ED}"/>
              </a:ext>
            </a:extLst>
          </p:cNvPr>
          <p:cNvSpPr>
            <a:spLocks noGrp="1"/>
          </p:cNvSpPr>
          <p:nvPr>
            <p:ph type="body" sz="quarter" idx="3"/>
          </p:nvPr>
        </p:nvSpPr>
        <p:spPr>
          <a:xfrm>
            <a:off x="6172200" y="1737873"/>
            <a:ext cx="5183188" cy="7672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DD0ECA14-4888-4C66-A15F-6B781D07415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9">
            <a:extLst>
              <a:ext uri="{FF2B5EF4-FFF2-40B4-BE49-F238E27FC236}">
                <a16:creationId xmlns:a16="http://schemas.microsoft.com/office/drawing/2014/main" id="{90623264-E0F5-4AB3-B974-14E2E3B66D0F}"/>
              </a:ext>
            </a:extLst>
          </p:cNvPr>
          <p:cNvSpPr>
            <a:spLocks noGrp="1"/>
          </p:cNvSpPr>
          <p:nvPr>
            <p:ph type="ftr" sz="quarter" idx="10"/>
          </p:nvPr>
        </p:nvSpPr>
        <p:spPr/>
        <p:txBody>
          <a:bodyPr/>
          <a:lstStyle/>
          <a:p>
            <a:endParaRPr lang="en-US" dirty="0"/>
          </a:p>
        </p:txBody>
      </p:sp>
      <p:sp>
        <p:nvSpPr>
          <p:cNvPr id="11" name="Slide Number Placeholder 10">
            <a:extLst>
              <a:ext uri="{FF2B5EF4-FFF2-40B4-BE49-F238E27FC236}">
                <a16:creationId xmlns:a16="http://schemas.microsoft.com/office/drawing/2014/main" id="{70C66A2F-89F8-40C6-8391-D53AEF0DF72D}"/>
              </a:ext>
            </a:extLst>
          </p:cNvPr>
          <p:cNvSpPr>
            <a:spLocks noGrp="1"/>
          </p:cNvSpPr>
          <p:nvPr>
            <p:ph type="sldNum" sz="quarter" idx="11"/>
          </p:nvPr>
        </p:nvSpPr>
        <p:spPr/>
        <p:txBody>
          <a:bodyPr/>
          <a:lstStyle/>
          <a:p>
            <a:fld id="{BA282B3E-4E3B-4D3F-AC29-B6E963F9C7A1}" type="slidenum">
              <a:rPr lang="en-US" smtClean="0"/>
              <a:t>‹#›</a:t>
            </a:fld>
            <a:endParaRPr lang="en-US" dirty="0"/>
          </a:p>
        </p:txBody>
      </p:sp>
      <p:sp>
        <p:nvSpPr>
          <p:cNvPr id="12" name="Title 11">
            <a:extLst>
              <a:ext uri="{FF2B5EF4-FFF2-40B4-BE49-F238E27FC236}">
                <a16:creationId xmlns:a16="http://schemas.microsoft.com/office/drawing/2014/main" id="{71072358-6CE0-4D6C-9CE9-35BFA6D1C835}"/>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10094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8FC5F6-F338-4AE4-BB23-26385BCFC423}"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sp>
        <p:nvSpPr>
          <p:cNvPr id="7" name="Rectangle 6">
            <a:extLst>
              <a:ext uri="{FF2B5EF4-FFF2-40B4-BE49-F238E27FC236}">
                <a16:creationId xmlns:a16="http://schemas.microsoft.com/office/drawing/2014/main" id="{AD41F296-3DCB-4C9E-952C-F67314DAE035}"/>
              </a:ext>
            </a:extLst>
          </p:cNvPr>
          <p:cNvSpPr/>
          <p:nvPr userDrawn="1"/>
        </p:nvSpPr>
        <p:spPr>
          <a:xfrm>
            <a:off x="4386000" y="0"/>
            <a:ext cx="3420000" cy="72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8" name="Rectangle 7">
            <a:extLst>
              <a:ext uri="{FF2B5EF4-FFF2-40B4-BE49-F238E27FC236}">
                <a16:creationId xmlns:a16="http://schemas.microsoft.com/office/drawing/2014/main" id="{18D70D7B-44ED-404A-AE13-9736DF7B3B33}"/>
              </a:ext>
            </a:extLst>
          </p:cNvPr>
          <p:cNvSpPr/>
          <p:nvPr userDrawn="1"/>
        </p:nvSpPr>
        <p:spPr>
          <a:xfrm flipH="1">
            <a:off x="4026000" y="359999"/>
            <a:ext cx="360000" cy="36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4B41035-2FD8-4902-B929-588169F22676}"/>
              </a:ext>
            </a:extLst>
          </p:cNvPr>
          <p:cNvSpPr/>
          <p:nvPr userDrawn="1"/>
        </p:nvSpPr>
        <p:spPr>
          <a:xfrm flipH="1">
            <a:off x="7806000" y="359999"/>
            <a:ext cx="360000" cy="36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05A932B8-FAA6-4A87-B8F7-68ED82F755E7}"/>
              </a:ext>
            </a:extLst>
          </p:cNvPr>
          <p:cNvSpPr/>
          <p:nvPr userDrawn="1"/>
        </p:nvSpPr>
        <p:spPr>
          <a:xfrm>
            <a:off x="4386000" y="6498000"/>
            <a:ext cx="3420000" cy="36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Tree>
    <p:extLst>
      <p:ext uri="{BB962C8B-B14F-4D97-AF65-F5344CB8AC3E}">
        <p14:creationId xmlns:p14="http://schemas.microsoft.com/office/powerpoint/2010/main" val="3578276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20EBB0C4-6273-4C6E-B9BD-2EDC30F1CD52}" type="datetimeFigureOut">
              <a:rPr lang="en-US" smtClean="0"/>
              <a:t>4/17/2025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A282B3E-4E3B-4D3F-AC29-B6E963F9C7A1}"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637DDFAA-3A73-4B3E-B81D-B1D2C1818390}"/>
              </a:ext>
            </a:extLst>
          </p:cNvPr>
          <p:cNvSpPr/>
          <p:nvPr userDrawn="1"/>
        </p:nvSpPr>
        <p:spPr>
          <a:xfrm>
            <a:off x="5735687" y="5778000"/>
            <a:ext cx="720625" cy="1080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909C2B09-A978-456B-A8F2-C766DA7A81D8}"/>
              </a:ext>
            </a:extLst>
          </p:cNvPr>
          <p:cNvSpPr/>
          <p:nvPr userDrawn="1"/>
        </p:nvSpPr>
        <p:spPr>
          <a:xfrm>
            <a:off x="5735688" y="0"/>
            <a:ext cx="720624"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62453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9AB4D41-86C1-4908-B66A-0B50CEB3BF29}" type="datetimeFigureOut">
              <a:rPr lang="en-US" smtClean="0"/>
              <a:t>4/17/2025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5443531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6426E2C-56C1-4E0D-A793-0088A7FDD37E}" type="datetimeFigureOut">
              <a:rPr lang="en-US" smtClean="0"/>
              <a:t>4/17/2025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288274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C39B41-D8B5-4052-B551-9B5525EAA8B6}" type="datetimeFigureOut">
              <a:rPr lang="en-US" smtClean="0"/>
              <a:t>4/17/2025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A282B3E-4E3B-4D3F-AC29-B6E963F9C7A1}" type="slidenum">
              <a:rPr lang="en-US" smtClean="0"/>
              <a:t>‹#›</a:t>
            </a:fld>
            <a:endParaRPr lang="en-US" dirty="0"/>
          </a:p>
        </p:txBody>
      </p:sp>
      <p:sp>
        <p:nvSpPr>
          <p:cNvPr id="6" name="Rectangle 5">
            <a:extLst>
              <a:ext uri="{FF2B5EF4-FFF2-40B4-BE49-F238E27FC236}">
                <a16:creationId xmlns:a16="http://schemas.microsoft.com/office/drawing/2014/main" id="{E4096F10-4648-48FC-B20E-41DB833A838F}"/>
              </a:ext>
            </a:extLst>
          </p:cNvPr>
          <p:cNvSpPr/>
          <p:nvPr userDrawn="1"/>
        </p:nvSpPr>
        <p:spPr>
          <a:xfrm>
            <a:off x="360000" y="360000"/>
            <a:ext cx="11473200" cy="613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75C63F9B-C252-4EF8-A01A-4BA6640780A5}"/>
              </a:ext>
            </a:extLst>
          </p:cNvPr>
          <p:cNvSpPr/>
          <p:nvPr userDrawn="1"/>
        </p:nvSpPr>
        <p:spPr>
          <a:xfrm>
            <a:off x="4065847" y="0"/>
            <a:ext cx="4060307" cy="1836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ADF43FB-5D85-4CAC-94B0-3E2C9D518297}"/>
              </a:ext>
            </a:extLst>
          </p:cNvPr>
          <p:cNvSpPr/>
          <p:nvPr userDrawn="1"/>
        </p:nvSpPr>
        <p:spPr>
          <a:xfrm>
            <a:off x="4250406" y="5778000"/>
            <a:ext cx="3691188" cy="1080000"/>
          </a:xfrm>
          <a:prstGeom prst="rect">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reeform: Shape 12">
            <a:extLst>
              <a:ext uri="{FF2B5EF4-FFF2-40B4-BE49-F238E27FC236}">
                <a16:creationId xmlns:a16="http://schemas.microsoft.com/office/drawing/2014/main" id="{C9052014-F3D5-4680-A8B9-D47134B2BB0F}"/>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bg1"/>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53796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D94136C-8742-45B2-AF27-D93DF72833A9}" type="datetimeFigureOut">
              <a:rPr lang="en-US" smtClean="0"/>
              <a:t>4/17/2025</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BA282B3E-4E3B-4D3F-AC29-B6E963F9C7A1}" type="slidenum">
              <a:rPr lang="en-US" smtClean="0"/>
              <a:t>‹#›</a:t>
            </a:fld>
            <a:endParaRPr lang="en-US" dirty="0"/>
          </a:p>
        </p:txBody>
      </p:sp>
      <p:sp>
        <p:nvSpPr>
          <p:cNvPr id="10" name="Rectangle 9">
            <a:extLst>
              <a:ext uri="{FF2B5EF4-FFF2-40B4-BE49-F238E27FC236}">
                <a16:creationId xmlns:a16="http://schemas.microsoft.com/office/drawing/2014/main" id="{1D9373E7-96AD-4D3A-89FC-75B37BB2C87B}"/>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9317846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2ABBEA6-7C60-4B02-AE87-00D78D8422AF}" type="datetimeFigureOut">
              <a:rPr lang="en-US" smtClean="0"/>
              <a:t>4/17/2025</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A282B3E-4E3B-4D3F-AC29-B6E963F9C7A1}" type="slidenum">
              <a:rPr lang="en-US" smtClean="0"/>
              <a:t>‹#›</a:t>
            </a:fld>
            <a:endParaRPr lang="en-US" dirty="0"/>
          </a:p>
        </p:txBody>
      </p:sp>
    </p:spTree>
    <p:extLst>
      <p:ext uri="{BB962C8B-B14F-4D97-AF65-F5344CB8AC3E}">
        <p14:creationId xmlns:p14="http://schemas.microsoft.com/office/powerpoint/2010/main" val="31860312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9CAD897-D46E-4AD2-BD9B-49DD3E640873}" type="datetimeFigureOut">
              <a:rPr lang="en-US" smtClean="0"/>
              <a:t>4/17/2025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A282B3E-4E3B-4D3F-AC29-B6E963F9C7A1}" type="slidenum">
              <a:rPr lang="en-US" smtClean="0"/>
              <a:t>‹#›</a:t>
            </a:fld>
            <a:endParaRPr lang="en-US" dirty="0"/>
          </a:p>
        </p:txBody>
      </p:sp>
    </p:spTree>
    <p:extLst>
      <p:ext uri="{BB962C8B-B14F-4D97-AF65-F5344CB8AC3E}">
        <p14:creationId xmlns:p14="http://schemas.microsoft.com/office/powerpoint/2010/main" val="173957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8624D31-43A5-475A-80CF-332C9F6DCF35}" type="datetimeFigureOut">
              <a:rPr lang="en-US" smtClean="0"/>
              <a:t>4/17/2025</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A282B3E-4E3B-4D3F-AC29-B6E963F9C7A1}" type="slidenum">
              <a:rPr lang="en-US" smtClean="0"/>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AD45207B-6715-4F5E-9B3F-D1BC499956ED}"/>
              </a:ext>
            </a:extLst>
          </p:cNvPr>
          <p:cNvSpPr/>
          <p:nvPr userDrawn="1"/>
        </p:nvSpPr>
        <p:spPr>
          <a:xfrm>
            <a:off x="360000" y="360000"/>
            <a:ext cx="11473200" cy="613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Freeform: Shape 12">
            <a:extLst>
              <a:ext uri="{FF2B5EF4-FFF2-40B4-BE49-F238E27FC236}">
                <a16:creationId xmlns:a16="http://schemas.microsoft.com/office/drawing/2014/main" id="{85B6CB50-3B36-4CE9-A038-847D2A6D1A5E}"/>
              </a:ext>
            </a:extLst>
          </p:cNvPr>
          <p:cNvSpPr/>
          <p:nvPr userDrawn="1"/>
        </p:nvSpPr>
        <p:spPr>
          <a:xfrm>
            <a:off x="720000" y="720000"/>
            <a:ext cx="10753200" cy="5382000"/>
          </a:xfrm>
          <a:custGeom>
            <a:avLst/>
            <a:gdLst>
              <a:gd name="connsiteX0" fmla="*/ 0 w 10753200"/>
              <a:gd name="connsiteY0" fmla="*/ 0 h 5382000"/>
              <a:gd name="connsiteX1" fmla="*/ 2946000 w 10753200"/>
              <a:gd name="connsiteY1" fmla="*/ 0 h 5382000"/>
              <a:gd name="connsiteX2" fmla="*/ 2946000 w 10753200"/>
              <a:gd name="connsiteY2" fmla="*/ 745624 h 5382000"/>
              <a:gd name="connsiteX3" fmla="*/ 7806000 w 10753200"/>
              <a:gd name="connsiteY3" fmla="*/ 745624 h 5382000"/>
              <a:gd name="connsiteX4" fmla="*/ 7806000 w 10753200"/>
              <a:gd name="connsiteY4" fmla="*/ 0 h 5382000"/>
              <a:gd name="connsiteX5" fmla="*/ 10753200 w 10753200"/>
              <a:gd name="connsiteY5" fmla="*/ 0 h 5382000"/>
              <a:gd name="connsiteX6" fmla="*/ 10753200 w 10753200"/>
              <a:gd name="connsiteY6" fmla="*/ 5382000 h 5382000"/>
              <a:gd name="connsiteX7" fmla="*/ 0 w 10753200"/>
              <a:gd name="connsiteY7" fmla="*/ 5382000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8" fmla="*/ 7897440 w 10753200"/>
              <a:gd name="connsiteY8" fmla="*/ 837064 h 5382000"/>
              <a:gd name="connsiteX0" fmla="*/ 7806000 w 10753200"/>
              <a:gd name="connsiteY0" fmla="*/ 745624 h 5382000"/>
              <a:gd name="connsiteX1" fmla="*/ 7806000 w 10753200"/>
              <a:gd name="connsiteY1" fmla="*/ 0 h 5382000"/>
              <a:gd name="connsiteX2" fmla="*/ 10753200 w 10753200"/>
              <a:gd name="connsiteY2" fmla="*/ 0 h 5382000"/>
              <a:gd name="connsiteX3" fmla="*/ 10753200 w 10753200"/>
              <a:gd name="connsiteY3" fmla="*/ 5382000 h 5382000"/>
              <a:gd name="connsiteX4" fmla="*/ 0 w 10753200"/>
              <a:gd name="connsiteY4" fmla="*/ 5382000 h 5382000"/>
              <a:gd name="connsiteX5" fmla="*/ 0 w 10753200"/>
              <a:gd name="connsiteY5" fmla="*/ 0 h 5382000"/>
              <a:gd name="connsiteX6" fmla="*/ 2946000 w 10753200"/>
              <a:gd name="connsiteY6" fmla="*/ 0 h 5382000"/>
              <a:gd name="connsiteX7" fmla="*/ 2946000 w 10753200"/>
              <a:gd name="connsiteY7"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 name="connsiteX6" fmla="*/ 2946000 w 10753200"/>
              <a:gd name="connsiteY6" fmla="*/ 745624 h 5382000"/>
              <a:gd name="connsiteX0" fmla="*/ 7806000 w 10753200"/>
              <a:gd name="connsiteY0" fmla="*/ 0 h 5382000"/>
              <a:gd name="connsiteX1" fmla="*/ 10753200 w 10753200"/>
              <a:gd name="connsiteY1" fmla="*/ 0 h 5382000"/>
              <a:gd name="connsiteX2" fmla="*/ 10753200 w 10753200"/>
              <a:gd name="connsiteY2" fmla="*/ 5382000 h 5382000"/>
              <a:gd name="connsiteX3" fmla="*/ 0 w 10753200"/>
              <a:gd name="connsiteY3" fmla="*/ 5382000 h 5382000"/>
              <a:gd name="connsiteX4" fmla="*/ 0 w 10753200"/>
              <a:gd name="connsiteY4" fmla="*/ 0 h 5382000"/>
              <a:gd name="connsiteX5" fmla="*/ 2946000 w 10753200"/>
              <a:gd name="connsiteY5" fmla="*/ 0 h 538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53200" h="5382000">
                <a:moveTo>
                  <a:pt x="7806000" y="0"/>
                </a:moveTo>
                <a:lnTo>
                  <a:pt x="10753200" y="0"/>
                </a:lnTo>
                <a:lnTo>
                  <a:pt x="10753200" y="5382000"/>
                </a:lnTo>
                <a:lnTo>
                  <a:pt x="0" y="5382000"/>
                </a:lnTo>
                <a:lnTo>
                  <a:pt x="0" y="0"/>
                </a:lnTo>
                <a:lnTo>
                  <a:pt x="2946000" y="0"/>
                </a:lnTo>
              </a:path>
            </a:pathLst>
          </a:custGeom>
          <a:noFill/>
          <a:ln>
            <a:solidFill>
              <a:schemeClr val="accent3"/>
            </a:solidFill>
            <a:headEnd type="diamond"/>
            <a:tailEnd type="diamond"/>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Tree>
    <p:extLst>
      <p:ext uri="{BB962C8B-B14F-4D97-AF65-F5344CB8AC3E}">
        <p14:creationId xmlns:p14="http://schemas.microsoft.com/office/powerpoint/2010/main" val="1294788903"/>
      </p:ext>
    </p:extLst>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 id="2147483674" r:id="rId12"/>
    <p:sldLayoutId id="2147483676" r:id="rId13"/>
    <p:sldLayoutId id="2147483677" r:id="rId14"/>
    <p:sldLayoutId id="2147483678" r:id="rId15"/>
    <p:sldLayoutId id="2147483681" r:id="rId16"/>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docs.google.com/forms/d/e/1FAIpQLSdk6I2iH7MZnuemmLMELQSvAEQ8r70Fa8O-dXDI5i1YehNBJQ/viewform" TargetMode="External"/><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incometax.utah.gov/file-pay" TargetMode="External"/><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hyperlink" Target="https://www.irs.gov/pub/irs-pdf/p4011.pdf" TargetMode="External"/><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ww.irs.gov/pub/irs-pdf/p4011.pdf"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36.png"/></Relationships>
</file>

<file path=ppt/slides/_rels/slide3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3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4.png"/><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58.png"/><Relationship Id="rId4" Type="http://schemas.openxmlformats.org/officeDocument/2006/relationships/image" Target="../media/image57.png"/></Relationships>
</file>

<file path=ppt/slides/_rels/slide46.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8.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vita.byu.edu/" TargetMode="External"/><Relationship Id="rId2" Type="http://schemas.openxmlformats.org/officeDocument/2006/relationships/hyperlink" Target="https://forms.gle/nCDuGEhdVt9SEiPx9" TargetMode="External"/><Relationship Id="rId1" Type="http://schemas.openxmlformats.org/officeDocument/2006/relationships/slideLayout" Target="../slideLayouts/slideLayout2.xml"/><Relationship Id="rId6" Type="http://schemas.openxmlformats.org/officeDocument/2006/relationships/hyperlink" Target="https://myfreetaxes.com/" TargetMode="External"/><Relationship Id="rId5" Type="http://schemas.openxmlformats.org/officeDocument/2006/relationships/hyperlink" Target="https://www.irs.gov/filing/free-file-do-your-federal-taxes-for-free" TargetMode="External"/><Relationship Id="rId4" Type="http://schemas.openxmlformats.org/officeDocument/2006/relationships/hyperlink" Target="https://www.irs.gov/filing/free-file-do-your-federal-taxes-for-fre" TargetMode="External"/></Relationships>
</file>

<file path=ppt/slides/_rels/slide5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92.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mailto:vanessa_ocana@byu.edu"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sz="4000" dirty="0"/>
              <a:t>HOW TO SELF-FILE</a:t>
            </a:r>
            <a:br>
              <a:rPr lang="en-US" sz="4000" dirty="0"/>
            </a:br>
            <a:r>
              <a:rPr lang="en-US" sz="4000" dirty="0"/>
              <a:t>NONRESIDENT TAXES</a:t>
            </a:r>
          </a:p>
        </p:txBody>
      </p:sp>
    </p:spTree>
    <p:extLst>
      <p:ext uri="{BB962C8B-B14F-4D97-AF65-F5344CB8AC3E}">
        <p14:creationId xmlns:p14="http://schemas.microsoft.com/office/powerpoint/2010/main" val="157137131"/>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886691" y="763937"/>
            <a:ext cx="10233892" cy="926318"/>
          </a:xfrm>
        </p:spPr>
        <p:txBody>
          <a:bodyPr>
            <a:normAutofit/>
          </a:bodyPr>
          <a:lstStyle/>
          <a:p>
            <a:r>
              <a:rPr lang="en-US" dirty="0"/>
              <a:t>Verification Page</a:t>
            </a:r>
          </a:p>
        </p:txBody>
      </p:sp>
      <p:pic>
        <p:nvPicPr>
          <p:cNvPr id="4" name="Content Placeholder 3">
            <a:extLst>
              <a:ext uri="{FF2B5EF4-FFF2-40B4-BE49-F238E27FC236}">
                <a16:creationId xmlns:a16="http://schemas.microsoft.com/office/drawing/2014/main" id="{F121D708-B73D-4F48-A15C-29680E149F85}"/>
              </a:ext>
            </a:extLst>
          </p:cNvPr>
          <p:cNvPicPr>
            <a:picLocks noGrp="1" noChangeAspect="1"/>
          </p:cNvPicPr>
          <p:nvPr>
            <p:ph idx="1"/>
          </p:nvPr>
        </p:nvPicPr>
        <p:blipFill>
          <a:blip r:embed="rId3"/>
          <a:stretch>
            <a:fillRect/>
          </a:stretch>
        </p:blipFill>
        <p:spPr>
          <a:xfrm>
            <a:off x="1491923" y="1824865"/>
            <a:ext cx="2866075" cy="4138613"/>
          </a:xfrm>
          <a:prstGeom prst="rect">
            <a:avLst/>
          </a:prstGeom>
        </p:spPr>
      </p:pic>
      <p:sp>
        <p:nvSpPr>
          <p:cNvPr id="5" name="TextBox 4">
            <a:extLst>
              <a:ext uri="{FF2B5EF4-FFF2-40B4-BE49-F238E27FC236}">
                <a16:creationId xmlns:a16="http://schemas.microsoft.com/office/drawing/2014/main" id="{60AAC034-514F-4D29-962E-F990AD61E96F}"/>
              </a:ext>
            </a:extLst>
          </p:cNvPr>
          <p:cNvSpPr txBox="1"/>
          <p:nvPr/>
        </p:nvSpPr>
        <p:spPr>
          <a:xfrm>
            <a:off x="5469622" y="2214694"/>
            <a:ext cx="4922245" cy="646331"/>
          </a:xfrm>
          <a:prstGeom prst="rect">
            <a:avLst/>
          </a:prstGeom>
          <a:noFill/>
        </p:spPr>
        <p:txBody>
          <a:bodyPr wrap="none" rtlCol="0">
            <a:spAutoFit/>
          </a:bodyPr>
          <a:lstStyle/>
          <a:p>
            <a:pPr marL="285750" indent="-285750">
              <a:buFont typeface="Arial" panose="020B0604020202020204" pitchFamily="34" charset="0"/>
              <a:buChar char="•"/>
            </a:pPr>
            <a:r>
              <a:rPr lang="en-US" dirty="0"/>
              <a:t>Follow the instructions on the </a:t>
            </a:r>
            <a:r>
              <a:rPr lang="en-US" dirty="0" err="1"/>
              <a:t>reCAPTCHA</a:t>
            </a:r>
            <a:r>
              <a:rPr lang="en-US" dirty="0"/>
              <a:t> page</a:t>
            </a:r>
          </a:p>
          <a:p>
            <a:pPr marL="285750" indent="-285750">
              <a:buFont typeface="Arial" panose="020B0604020202020204" pitchFamily="34" charset="0"/>
              <a:buChar char="•"/>
            </a:pPr>
            <a:r>
              <a:rPr lang="en-US" dirty="0"/>
              <a:t>Click </a:t>
            </a:r>
            <a:r>
              <a:rPr lang="en-US" b="1" dirty="0"/>
              <a:t>VERIFY</a:t>
            </a:r>
          </a:p>
        </p:txBody>
      </p:sp>
    </p:spTree>
    <p:extLst>
      <p:ext uri="{BB962C8B-B14F-4D97-AF65-F5344CB8AC3E}">
        <p14:creationId xmlns:p14="http://schemas.microsoft.com/office/powerpoint/2010/main" val="3103879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Check Your Phone</a:t>
            </a:r>
          </a:p>
        </p:txBody>
      </p:sp>
      <p:pic>
        <p:nvPicPr>
          <p:cNvPr id="4" name="Content Placeholder 3">
            <a:extLst>
              <a:ext uri="{FF2B5EF4-FFF2-40B4-BE49-F238E27FC236}">
                <a16:creationId xmlns:a16="http://schemas.microsoft.com/office/drawing/2014/main" id="{AF7C287F-530B-48CB-8E58-C5B2554B24B8}"/>
              </a:ext>
            </a:extLst>
          </p:cNvPr>
          <p:cNvPicPr>
            <a:picLocks noGrp="1" noChangeAspect="1"/>
          </p:cNvPicPr>
          <p:nvPr>
            <p:ph idx="1"/>
          </p:nvPr>
        </p:nvPicPr>
        <p:blipFill>
          <a:blip r:embed="rId3"/>
          <a:stretch>
            <a:fillRect/>
          </a:stretch>
        </p:blipFill>
        <p:spPr>
          <a:xfrm>
            <a:off x="1426678" y="1690688"/>
            <a:ext cx="3969690" cy="4138613"/>
          </a:xfrm>
          <a:prstGeom prst="rect">
            <a:avLst/>
          </a:prstGeom>
        </p:spPr>
      </p:pic>
      <p:sp>
        <p:nvSpPr>
          <p:cNvPr id="5" name="TextBox 4">
            <a:extLst>
              <a:ext uri="{FF2B5EF4-FFF2-40B4-BE49-F238E27FC236}">
                <a16:creationId xmlns:a16="http://schemas.microsoft.com/office/drawing/2014/main" id="{EE21762C-92BE-4757-8492-9ABF25FB213B}"/>
              </a:ext>
            </a:extLst>
          </p:cNvPr>
          <p:cNvSpPr txBox="1"/>
          <p:nvPr/>
        </p:nvSpPr>
        <p:spPr>
          <a:xfrm>
            <a:off x="5396368" y="2231472"/>
            <a:ext cx="5875839" cy="2031325"/>
          </a:xfrm>
          <a:prstGeom prst="rect">
            <a:avLst/>
          </a:prstGeom>
          <a:noFill/>
        </p:spPr>
        <p:txBody>
          <a:bodyPr wrap="none" rtlCol="0">
            <a:spAutoFit/>
          </a:bodyPr>
          <a:lstStyle/>
          <a:p>
            <a:pPr marL="285750" indent="-285750">
              <a:buFont typeface="Arial" panose="020B0604020202020204" pitchFamily="34" charset="0"/>
              <a:buChar char="•"/>
            </a:pPr>
            <a:r>
              <a:rPr lang="en-US" dirty="0"/>
              <a:t>If you entered a cell phone number on the </a:t>
            </a:r>
            <a:r>
              <a:rPr lang="en-US" b="1" dirty="0"/>
              <a:t>Create your </a:t>
            </a:r>
          </a:p>
          <a:p>
            <a:r>
              <a:rPr lang="en-US" b="1" dirty="0"/>
              <a:t>account </a:t>
            </a:r>
            <a:r>
              <a:rPr lang="en-US" dirty="0"/>
              <a:t>page, TaxSlayer FSA displays the </a:t>
            </a:r>
            <a:r>
              <a:rPr lang="en-US" b="1" dirty="0"/>
              <a:t>Check your phone</a:t>
            </a:r>
          </a:p>
          <a:p>
            <a:r>
              <a:rPr lang="en-US" dirty="0"/>
              <a:t>page.</a:t>
            </a:r>
          </a:p>
          <a:p>
            <a:pPr marL="285750" indent="-285750">
              <a:buFont typeface="Arial" panose="020B0604020202020204" pitchFamily="34" charset="0"/>
              <a:buChar char="•"/>
            </a:pPr>
            <a:r>
              <a:rPr lang="en-US" dirty="0"/>
              <a:t>Type the 6-digit code from the text into the appropriate box.</a:t>
            </a:r>
          </a:p>
          <a:p>
            <a:pPr marL="285750" indent="-285750">
              <a:buFont typeface="Arial" panose="020B0604020202020204" pitchFamily="34" charset="0"/>
              <a:buChar char="•"/>
            </a:pPr>
            <a:r>
              <a:rPr lang="en-US" dirty="0"/>
              <a:t>Click </a:t>
            </a:r>
            <a:r>
              <a:rPr lang="en-US" b="1" dirty="0"/>
              <a:t>VERIFY</a:t>
            </a:r>
          </a:p>
          <a:p>
            <a:r>
              <a:rPr lang="en-US" b="1" dirty="0"/>
              <a:t>TIP: </a:t>
            </a:r>
            <a:r>
              <a:rPr lang="en-US" dirty="0"/>
              <a:t>You can verify the code by email if you did not add a cell</a:t>
            </a:r>
          </a:p>
          <a:p>
            <a:r>
              <a:rPr lang="en-US" dirty="0"/>
              <a:t>Phone number when creating your account. </a:t>
            </a:r>
          </a:p>
        </p:txBody>
      </p:sp>
    </p:spTree>
    <p:extLst>
      <p:ext uri="{BB962C8B-B14F-4D97-AF65-F5344CB8AC3E}">
        <p14:creationId xmlns:p14="http://schemas.microsoft.com/office/powerpoint/2010/main" val="14485177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5601063" y="1779515"/>
            <a:ext cx="5842792" cy="3032558"/>
          </a:xfrm>
          <a:prstGeom prst="rect">
            <a:avLst/>
          </a:prstGeom>
        </p:spPr>
      </p:pic>
      <p:sp>
        <p:nvSpPr>
          <p:cNvPr id="6" name="TextBox 5"/>
          <p:cNvSpPr txBox="1"/>
          <p:nvPr/>
        </p:nvSpPr>
        <p:spPr>
          <a:xfrm>
            <a:off x="858982" y="5277033"/>
            <a:ext cx="2641600"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CONTINUE</a:t>
            </a:r>
          </a:p>
        </p:txBody>
      </p:sp>
      <p:sp>
        <p:nvSpPr>
          <p:cNvPr id="7" name="TextBox 6"/>
          <p:cNvSpPr txBox="1"/>
          <p:nvPr/>
        </p:nvSpPr>
        <p:spPr>
          <a:xfrm>
            <a:off x="5353407" y="5277033"/>
            <a:ext cx="6419272"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Read the information on the page and click CONTINUE.</a:t>
            </a:r>
          </a:p>
        </p:txBody>
      </p:sp>
      <p:pic>
        <p:nvPicPr>
          <p:cNvPr id="9" name="Picture 8">
            <a:extLst>
              <a:ext uri="{FF2B5EF4-FFF2-40B4-BE49-F238E27FC236}">
                <a16:creationId xmlns:a16="http://schemas.microsoft.com/office/drawing/2014/main" id="{91E09FEA-91CF-4743-86B2-C3783158C279}"/>
              </a:ext>
            </a:extLst>
          </p:cNvPr>
          <p:cNvPicPr>
            <a:picLocks noChangeAspect="1"/>
          </p:cNvPicPr>
          <p:nvPr/>
        </p:nvPicPr>
        <p:blipFill>
          <a:blip r:embed="rId3"/>
          <a:stretch>
            <a:fillRect/>
          </a:stretch>
        </p:blipFill>
        <p:spPr>
          <a:xfrm>
            <a:off x="1088253" y="1430925"/>
            <a:ext cx="4512810" cy="3478068"/>
          </a:xfrm>
          <a:prstGeom prst="rect">
            <a:avLst/>
          </a:prstGeom>
        </p:spPr>
      </p:pic>
    </p:spTree>
    <p:extLst>
      <p:ext uri="{BB962C8B-B14F-4D97-AF65-F5344CB8AC3E}">
        <p14:creationId xmlns:p14="http://schemas.microsoft.com/office/powerpoint/2010/main" val="1012651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477125" y="1219200"/>
            <a:ext cx="3990975" cy="923330"/>
          </a:xfrm>
          <a:prstGeom prst="rect">
            <a:avLst/>
          </a:prstGeom>
          <a:noFill/>
        </p:spPr>
        <p:txBody>
          <a:bodyPr wrap="square" rtlCol="0">
            <a:spAutoFit/>
          </a:bodyPr>
          <a:lstStyle/>
          <a:p>
            <a:pPr marL="285750" indent="-285750">
              <a:buFont typeface="Arial" panose="020B0604020202020204" pitchFamily="34" charset="0"/>
              <a:buChar char="•"/>
            </a:pPr>
            <a:r>
              <a:rPr lang="en-US" dirty="0"/>
              <a:t>Read the information on the page and type your full name in the appropriate boxes.</a:t>
            </a:r>
          </a:p>
        </p:txBody>
      </p:sp>
      <p:sp>
        <p:nvSpPr>
          <p:cNvPr id="6" name="TextBox 5"/>
          <p:cNvSpPr txBox="1"/>
          <p:nvPr/>
        </p:nvSpPr>
        <p:spPr>
          <a:xfrm>
            <a:off x="7477125" y="2142530"/>
            <a:ext cx="3876675" cy="1477328"/>
          </a:xfrm>
          <a:prstGeom prst="rect">
            <a:avLst/>
          </a:prstGeom>
          <a:noFill/>
        </p:spPr>
        <p:txBody>
          <a:bodyPr wrap="square" rtlCol="0">
            <a:spAutoFit/>
          </a:bodyPr>
          <a:lstStyle/>
          <a:p>
            <a:pPr marL="285750" indent="-285750">
              <a:buFont typeface="Arial" panose="020B0604020202020204" pitchFamily="34" charset="0"/>
              <a:buChar char="•"/>
            </a:pPr>
            <a:r>
              <a:rPr lang="en-US" dirty="0"/>
              <a:t>Note: Nonresidents cannot file jointly with their spouse. If you are married, </a:t>
            </a:r>
            <a:r>
              <a:rPr lang="en-US" dirty="0">
                <a:solidFill>
                  <a:srgbClr val="FF0000"/>
                </a:solidFill>
              </a:rPr>
              <a:t>do not </a:t>
            </a:r>
            <a:r>
              <a:rPr lang="en-US" dirty="0"/>
              <a:t>mark the box saying that you will be filing with your spouse.</a:t>
            </a:r>
          </a:p>
        </p:txBody>
      </p:sp>
      <p:sp>
        <p:nvSpPr>
          <p:cNvPr id="7" name="TextBox 6"/>
          <p:cNvSpPr txBox="1"/>
          <p:nvPr/>
        </p:nvSpPr>
        <p:spPr>
          <a:xfrm>
            <a:off x="7543800" y="3790949"/>
            <a:ext cx="3810001"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CONTINUE. </a:t>
            </a:r>
          </a:p>
        </p:txBody>
      </p:sp>
      <p:pic>
        <p:nvPicPr>
          <p:cNvPr id="3" name="Picture 2">
            <a:extLst>
              <a:ext uri="{FF2B5EF4-FFF2-40B4-BE49-F238E27FC236}">
                <a16:creationId xmlns:a16="http://schemas.microsoft.com/office/drawing/2014/main" id="{71BC4D75-241C-4E51-812B-C0D8538280C8}"/>
              </a:ext>
            </a:extLst>
          </p:cNvPr>
          <p:cNvPicPr>
            <a:picLocks noChangeAspect="1"/>
          </p:cNvPicPr>
          <p:nvPr/>
        </p:nvPicPr>
        <p:blipFill>
          <a:blip r:embed="rId2"/>
          <a:stretch>
            <a:fillRect/>
          </a:stretch>
        </p:blipFill>
        <p:spPr>
          <a:xfrm>
            <a:off x="1087297" y="985706"/>
            <a:ext cx="6145524" cy="4886587"/>
          </a:xfrm>
          <a:prstGeom prst="rect">
            <a:avLst/>
          </a:prstGeom>
        </p:spPr>
      </p:pic>
    </p:spTree>
    <p:extLst>
      <p:ext uri="{BB962C8B-B14F-4D97-AF65-F5344CB8AC3E}">
        <p14:creationId xmlns:p14="http://schemas.microsoft.com/office/powerpoint/2010/main" val="42913466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2680" y="807893"/>
            <a:ext cx="9686937" cy="4022725"/>
          </a:xfrm>
          <a:prstGeom prst="rect">
            <a:avLst/>
          </a:prstGeom>
        </p:spPr>
      </p:pic>
      <p:sp>
        <p:nvSpPr>
          <p:cNvPr id="2" name="TextBox 1"/>
          <p:cNvSpPr txBox="1"/>
          <p:nvPr/>
        </p:nvSpPr>
        <p:spPr>
          <a:xfrm>
            <a:off x="738909" y="4830618"/>
            <a:ext cx="10390909" cy="923330"/>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 PDF file of your 2023 tax return, you may upload it here and click </a:t>
            </a:r>
            <a:r>
              <a:rPr lang="en-US" b="1" dirty="0"/>
              <a:t>VIEW RESULTS</a:t>
            </a:r>
            <a:r>
              <a:rPr lang="en-US" dirty="0"/>
              <a:t>. </a:t>
            </a:r>
          </a:p>
          <a:p>
            <a:pPr marL="285750" indent="-285750">
              <a:buFont typeface="Arial" panose="020B0604020202020204" pitchFamily="34" charset="0"/>
              <a:buChar char="•"/>
            </a:pPr>
            <a:r>
              <a:rPr lang="en-US" dirty="0"/>
              <a:t>If not, click </a:t>
            </a:r>
            <a:r>
              <a:rPr lang="en-US" b="1" dirty="0"/>
              <a:t>Skip</a:t>
            </a:r>
            <a:r>
              <a:rPr lang="en-US" dirty="0"/>
              <a:t>. </a:t>
            </a:r>
          </a:p>
          <a:p>
            <a:pPr marL="742950" lvl="1" indent="-285750">
              <a:buFont typeface="Arial" panose="020B0604020202020204" pitchFamily="34" charset="0"/>
              <a:buChar char="•"/>
            </a:pPr>
            <a:r>
              <a:rPr lang="en-US" dirty="0"/>
              <a:t>Note: it is not necessary to upload your 2023 tax return. </a:t>
            </a:r>
          </a:p>
        </p:txBody>
      </p:sp>
    </p:spTree>
    <p:extLst>
      <p:ext uri="{BB962C8B-B14F-4D97-AF65-F5344CB8AC3E}">
        <p14:creationId xmlns:p14="http://schemas.microsoft.com/office/powerpoint/2010/main" val="422777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811212" y="2368028"/>
            <a:ext cx="4508933" cy="3753227"/>
          </a:xfrm>
          <a:prstGeom prst="rect">
            <a:avLst/>
          </a:prstGeom>
        </p:spPr>
      </p:pic>
      <p:sp>
        <p:nvSpPr>
          <p:cNvPr id="6" name="TextBox 5"/>
          <p:cNvSpPr txBox="1"/>
          <p:nvPr/>
        </p:nvSpPr>
        <p:spPr>
          <a:xfrm>
            <a:off x="720436" y="738910"/>
            <a:ext cx="10520219" cy="1785104"/>
          </a:xfrm>
          <a:prstGeom prst="rect">
            <a:avLst/>
          </a:prstGeom>
          <a:noFill/>
        </p:spPr>
        <p:txBody>
          <a:bodyPr wrap="square" rtlCol="0">
            <a:spAutoFit/>
          </a:bodyPr>
          <a:lstStyle/>
          <a:p>
            <a:r>
              <a:rPr lang="en-US" sz="2000" b="1" dirty="0"/>
              <a:t>Preparing the Return</a:t>
            </a:r>
          </a:p>
          <a:p>
            <a:r>
              <a:rPr lang="en-US" dirty="0"/>
              <a:t>Do one of the following:</a:t>
            </a:r>
          </a:p>
          <a:p>
            <a:pPr marL="342900" indent="-342900">
              <a:buAutoNum type="arabicPeriod"/>
            </a:pPr>
            <a:r>
              <a:rPr lang="en-US" dirty="0"/>
              <a:t>If you uploaded a PDF of the previous year’s return, verify your personal information and click </a:t>
            </a:r>
            <a:r>
              <a:rPr lang="en-US" b="1" dirty="0"/>
              <a:t>CONTINUE</a:t>
            </a:r>
            <a:r>
              <a:rPr lang="en-US" dirty="0"/>
              <a:t>.</a:t>
            </a:r>
          </a:p>
          <a:p>
            <a:r>
              <a:rPr lang="en-US" dirty="0"/>
              <a:t>OR</a:t>
            </a:r>
          </a:p>
          <a:p>
            <a:r>
              <a:rPr lang="en-US" dirty="0"/>
              <a:t>2.   Type your personal information and click </a:t>
            </a:r>
            <a:r>
              <a:rPr lang="en-US" b="1" dirty="0"/>
              <a:t>CONTINUE</a:t>
            </a:r>
            <a:r>
              <a:rPr lang="en-US" dirty="0"/>
              <a:t>.</a:t>
            </a:r>
          </a:p>
          <a:p>
            <a:endParaRPr lang="en-US" dirty="0"/>
          </a:p>
        </p:txBody>
      </p:sp>
      <p:sp>
        <p:nvSpPr>
          <p:cNvPr id="7" name="TextBox 6"/>
          <p:cNvSpPr txBox="1"/>
          <p:nvPr/>
        </p:nvSpPr>
        <p:spPr>
          <a:xfrm>
            <a:off x="5403273" y="3598310"/>
            <a:ext cx="5837382" cy="646331"/>
          </a:xfrm>
          <a:prstGeom prst="rect">
            <a:avLst/>
          </a:prstGeom>
          <a:solidFill>
            <a:srgbClr val="FF0000"/>
          </a:solidFill>
        </p:spPr>
        <p:txBody>
          <a:bodyPr wrap="square" rtlCol="0">
            <a:spAutoFit/>
          </a:bodyPr>
          <a:lstStyle/>
          <a:p>
            <a:pPr marL="285750" indent="-285750">
              <a:buFont typeface="Arial" panose="020B0604020202020204" pitchFamily="34" charset="0"/>
              <a:buChar char="•"/>
            </a:pPr>
            <a:r>
              <a:rPr lang="en-US" dirty="0"/>
              <a:t>Type your name the way it is listed on your social security card. It must match exactly. </a:t>
            </a:r>
          </a:p>
        </p:txBody>
      </p:sp>
      <p:sp>
        <p:nvSpPr>
          <p:cNvPr id="9" name="Left Arrow 8"/>
          <p:cNvSpPr/>
          <p:nvPr/>
        </p:nvSpPr>
        <p:spPr>
          <a:xfrm>
            <a:off x="2987962" y="5680896"/>
            <a:ext cx="766619" cy="3048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U-Turn Arrow 9"/>
          <p:cNvSpPr/>
          <p:nvPr/>
        </p:nvSpPr>
        <p:spPr>
          <a:xfrm>
            <a:off x="895927" y="3067982"/>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U-Turn Arrow 10"/>
          <p:cNvSpPr/>
          <p:nvPr/>
        </p:nvSpPr>
        <p:spPr>
          <a:xfrm>
            <a:off x="3583708" y="3118019"/>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U-Turn Arrow 11"/>
          <p:cNvSpPr/>
          <p:nvPr/>
        </p:nvSpPr>
        <p:spPr>
          <a:xfrm>
            <a:off x="905164" y="3611950"/>
            <a:ext cx="341746" cy="480291"/>
          </a:xfrm>
          <a:prstGeom prst="utur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TextBox 12"/>
          <p:cNvSpPr txBox="1"/>
          <p:nvPr/>
        </p:nvSpPr>
        <p:spPr>
          <a:xfrm>
            <a:off x="5410921" y="5616364"/>
            <a:ext cx="5920509"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student, type </a:t>
            </a:r>
            <a:r>
              <a:rPr lang="en-US" b="1" dirty="0"/>
              <a:t>Student </a:t>
            </a:r>
            <a:r>
              <a:rPr lang="en-US" dirty="0"/>
              <a:t>for your occupation. </a:t>
            </a:r>
          </a:p>
        </p:txBody>
      </p:sp>
    </p:spTree>
    <p:extLst>
      <p:ext uri="{BB962C8B-B14F-4D97-AF65-F5344CB8AC3E}">
        <p14:creationId xmlns:p14="http://schemas.microsoft.com/office/powerpoint/2010/main" val="2746701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5928" y="905164"/>
            <a:ext cx="9347200" cy="4978400"/>
          </a:xfrm>
          <a:prstGeom prst="rect">
            <a:avLst/>
          </a:prstGeom>
        </p:spPr>
      </p:pic>
      <p:sp>
        <p:nvSpPr>
          <p:cNvPr id="2" name="TextBox 1"/>
          <p:cNvSpPr txBox="1"/>
          <p:nvPr/>
        </p:nvSpPr>
        <p:spPr>
          <a:xfrm>
            <a:off x="4239490" y="1189458"/>
            <a:ext cx="5467928" cy="646331"/>
          </a:xfrm>
          <a:prstGeom prst="rect">
            <a:avLst/>
          </a:prstGeom>
          <a:noFill/>
        </p:spPr>
        <p:txBody>
          <a:bodyPr wrap="square" rtlCol="0">
            <a:spAutoFit/>
          </a:bodyPr>
          <a:lstStyle/>
          <a:p>
            <a:r>
              <a:rPr lang="en-US" dirty="0"/>
              <a:t>Enter your U.S. address. Note: if the IRS needs to contact you, this is the address they will use to send you mail. </a:t>
            </a:r>
          </a:p>
        </p:txBody>
      </p:sp>
      <p:sp>
        <p:nvSpPr>
          <p:cNvPr id="3" name="TextBox 2"/>
          <p:cNvSpPr txBox="1"/>
          <p:nvPr/>
        </p:nvSpPr>
        <p:spPr>
          <a:xfrm>
            <a:off x="4239490" y="2120083"/>
            <a:ext cx="6797964" cy="3693319"/>
          </a:xfrm>
          <a:prstGeom prst="rect">
            <a:avLst/>
          </a:prstGeom>
          <a:noFill/>
        </p:spPr>
        <p:txBody>
          <a:bodyPr wrap="square" rtlCol="0">
            <a:spAutoFit/>
          </a:bodyPr>
          <a:lstStyle/>
          <a:p>
            <a:r>
              <a:rPr lang="en-US" b="1" dirty="0"/>
              <a:t>Residency Status</a:t>
            </a:r>
            <a:r>
              <a:rPr lang="en-US" dirty="0"/>
              <a:t>: choose one of the following options:</a:t>
            </a:r>
          </a:p>
          <a:p>
            <a:endParaRPr lang="en-US" dirty="0"/>
          </a:p>
          <a:p>
            <a:pPr marL="742950" lvl="1" indent="-285750">
              <a:buFont typeface="Arial" panose="020B0604020202020204" pitchFamily="34" charset="0"/>
              <a:buChar char="•"/>
            </a:pPr>
            <a:r>
              <a:rPr lang="en-US" b="1" dirty="0"/>
              <a:t>Full-Year Resident of This State</a:t>
            </a:r>
            <a:r>
              <a:rPr lang="en-US" dirty="0"/>
              <a:t>: You are a Resident of Utah if you are domiciled in Utah for the entire year, regardless of temporary absences OR you maintained permanent living quarters AND spent more than 183 days in Utah during the tax year. </a:t>
            </a:r>
          </a:p>
          <a:p>
            <a:pPr marL="742950" lvl="1" indent="-285750">
              <a:buFont typeface="Arial" panose="020B0604020202020204" pitchFamily="34" charset="0"/>
              <a:buChar char="•"/>
            </a:pPr>
            <a:r>
              <a:rPr lang="en-US" b="1" dirty="0"/>
              <a:t>Full-Year Resident of Another State.</a:t>
            </a:r>
            <a:r>
              <a:rPr lang="en-US" dirty="0"/>
              <a:t> You will need to look up the definition of </a:t>
            </a:r>
            <a:r>
              <a:rPr lang="en-US" i="1" dirty="0"/>
              <a:t>full-year resident </a:t>
            </a:r>
            <a:r>
              <a:rPr lang="en-US" dirty="0"/>
              <a:t>of the state you lived in last year.</a:t>
            </a:r>
            <a:endParaRPr lang="en-US" b="1" dirty="0"/>
          </a:p>
          <a:p>
            <a:pPr marL="742950" lvl="1" indent="-285750">
              <a:buFont typeface="Arial" panose="020B0604020202020204" pitchFamily="34" charset="0"/>
              <a:buChar char="•"/>
            </a:pPr>
            <a:r>
              <a:rPr lang="en-US" b="1" dirty="0"/>
              <a:t>Part-Year State Resident</a:t>
            </a:r>
            <a:r>
              <a:rPr lang="en-US" dirty="0"/>
              <a:t>: You are a Part Year Resident of Utah if you moved into or out of Utah during the tax year. Do not include temporary absences.</a:t>
            </a:r>
          </a:p>
        </p:txBody>
      </p:sp>
      <p:sp>
        <p:nvSpPr>
          <p:cNvPr id="8" name="Left Arrow Callout 7"/>
          <p:cNvSpPr/>
          <p:nvPr/>
        </p:nvSpPr>
        <p:spPr>
          <a:xfrm>
            <a:off x="3796143" y="1690255"/>
            <a:ext cx="452582" cy="2650836"/>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3720230" y="4625385"/>
            <a:ext cx="604407"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Up Arrow 9"/>
          <p:cNvSpPr/>
          <p:nvPr/>
        </p:nvSpPr>
        <p:spPr>
          <a:xfrm>
            <a:off x="8286750" y="5689877"/>
            <a:ext cx="1076325" cy="387373"/>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42509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ppt_x"/>
                                          </p:val>
                                        </p:tav>
                                        <p:tav tm="100000">
                                          <p:val>
                                            <p:strVal val="#ppt_x"/>
                                          </p:val>
                                        </p:tav>
                                      </p:tavLst>
                                    </p:anim>
                                    <p:anim calcmode="lin" valueType="num">
                                      <p:cBhvr additive="base">
                                        <p:cTn id="16" dur="50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8" grpId="0" animBg="1"/>
      <p:bldP spid="9"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616292" y="1903864"/>
            <a:ext cx="3705225" cy="1200329"/>
          </a:xfrm>
          <a:prstGeom prst="rect">
            <a:avLst/>
          </a:prstGeom>
          <a:noFill/>
        </p:spPr>
        <p:txBody>
          <a:bodyPr wrap="square" rtlCol="0">
            <a:spAutoFit/>
          </a:bodyPr>
          <a:lstStyle/>
          <a:p>
            <a:r>
              <a:rPr lang="en-US" dirty="0"/>
              <a:t>Enter your phone in the space provided. TaxSlayer may use your phone number to verify your information. </a:t>
            </a:r>
          </a:p>
        </p:txBody>
      </p:sp>
      <p:pic>
        <p:nvPicPr>
          <p:cNvPr id="6" name="Picture 5">
            <a:extLst>
              <a:ext uri="{FF2B5EF4-FFF2-40B4-BE49-F238E27FC236}">
                <a16:creationId xmlns:a16="http://schemas.microsoft.com/office/drawing/2014/main" id="{BEF23C68-C3A4-4808-98BA-C72DA1B0E8C3}"/>
              </a:ext>
            </a:extLst>
          </p:cNvPr>
          <p:cNvPicPr>
            <a:picLocks noChangeAspect="1"/>
          </p:cNvPicPr>
          <p:nvPr/>
        </p:nvPicPr>
        <p:blipFill>
          <a:blip r:embed="rId2"/>
          <a:stretch>
            <a:fillRect/>
          </a:stretch>
        </p:blipFill>
        <p:spPr>
          <a:xfrm>
            <a:off x="1387854" y="951189"/>
            <a:ext cx="4925446" cy="5087661"/>
          </a:xfrm>
          <a:prstGeom prst="rect">
            <a:avLst/>
          </a:prstGeom>
        </p:spPr>
      </p:pic>
    </p:spTree>
    <p:extLst>
      <p:ext uri="{BB962C8B-B14F-4D97-AF65-F5344CB8AC3E}">
        <p14:creationId xmlns:p14="http://schemas.microsoft.com/office/powerpoint/2010/main" val="407543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71418" y="847726"/>
            <a:ext cx="9272731" cy="5238750"/>
          </a:xfrm>
          <a:prstGeom prst="rect">
            <a:avLst/>
          </a:prstGeom>
        </p:spPr>
      </p:pic>
      <p:sp>
        <p:nvSpPr>
          <p:cNvPr id="2" name="TextBox 1"/>
          <p:cNvSpPr txBox="1"/>
          <p:nvPr/>
        </p:nvSpPr>
        <p:spPr>
          <a:xfrm>
            <a:off x="7743825" y="1638300"/>
            <a:ext cx="3581400" cy="369332"/>
          </a:xfrm>
          <a:prstGeom prst="rect">
            <a:avLst/>
          </a:prstGeom>
          <a:noFill/>
        </p:spPr>
        <p:txBody>
          <a:bodyPr wrap="square" rtlCol="0">
            <a:spAutoFit/>
          </a:bodyPr>
          <a:lstStyle/>
          <a:p>
            <a:r>
              <a:rPr lang="en-US" dirty="0"/>
              <a:t>Mark the boxes that apply to you</a:t>
            </a:r>
          </a:p>
        </p:txBody>
      </p:sp>
      <p:sp>
        <p:nvSpPr>
          <p:cNvPr id="5" name="Curved Up Arrow 4"/>
          <p:cNvSpPr/>
          <p:nvPr/>
        </p:nvSpPr>
        <p:spPr>
          <a:xfrm>
            <a:off x="8458200" y="589121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07307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8564" y="704981"/>
            <a:ext cx="9647498" cy="2724019"/>
          </a:xfrm>
          <a:prstGeom prst="rect">
            <a:avLst/>
          </a:prstGeom>
        </p:spPr>
      </p:pic>
      <p:sp>
        <p:nvSpPr>
          <p:cNvPr id="2" name="TextBox 1"/>
          <p:cNvSpPr txBox="1"/>
          <p:nvPr/>
        </p:nvSpPr>
        <p:spPr>
          <a:xfrm>
            <a:off x="762001" y="3429000"/>
            <a:ext cx="10715624" cy="2092881"/>
          </a:xfrm>
          <a:prstGeom prst="rect">
            <a:avLst/>
          </a:prstGeom>
          <a:noFill/>
        </p:spPr>
        <p:txBody>
          <a:bodyPr wrap="square" rtlCol="0">
            <a:spAutoFit/>
          </a:bodyPr>
          <a:lstStyle/>
          <a:p>
            <a:pPr lvl="0"/>
            <a:r>
              <a:rPr lang="en-US" sz="1600" b="1" dirty="0">
                <a:solidFill>
                  <a:srgbClr val="FF0000"/>
                </a:solidFill>
              </a:rPr>
              <a:t>Nonresidents: </a:t>
            </a:r>
            <a:r>
              <a:rPr lang="en-US" sz="1600" b="1" dirty="0"/>
              <a:t> </a:t>
            </a:r>
          </a:p>
          <a:p>
            <a:pPr lvl="0"/>
            <a:r>
              <a:rPr lang="en-US" sz="1600" b="1" dirty="0"/>
              <a:t>A student on F-1 or J-1 visa (OR dependents of students on F-2 or J-2 visas)</a:t>
            </a:r>
            <a:r>
              <a:rPr lang="en-US" sz="1600" dirty="0"/>
              <a:t> </a:t>
            </a:r>
            <a:r>
              <a:rPr lang="en-US" sz="1600" b="1" dirty="0"/>
              <a:t>who..</a:t>
            </a:r>
          </a:p>
          <a:p>
            <a:pPr marL="285750" lvl="0" indent="-285750">
              <a:buFont typeface="Arial" panose="020B0604020202020204" pitchFamily="34" charset="0"/>
              <a:buChar char="•"/>
            </a:pPr>
            <a:r>
              <a:rPr lang="en-US" sz="1600" dirty="0"/>
              <a:t>Is studying (or on OPT) and has been in the U.S. for any part of 5 years or less on this visa</a:t>
            </a:r>
          </a:p>
          <a:p>
            <a:pPr lvl="0"/>
            <a:r>
              <a:rPr lang="en-US" sz="1600" dirty="0"/>
              <a:t>OR</a:t>
            </a:r>
          </a:p>
          <a:p>
            <a:r>
              <a:rPr lang="en-US" sz="1600" b="1" dirty="0"/>
              <a:t>A J Scholar on J-1 visa (OR dependents of a scholar on J-2 visa) who.. </a:t>
            </a:r>
            <a:endParaRPr lang="en-US" sz="1600" dirty="0"/>
          </a:p>
          <a:p>
            <a:pPr marL="285750" indent="-285750">
              <a:buFont typeface="Arial" panose="020B0604020202020204" pitchFamily="34" charset="0"/>
              <a:buChar char="•"/>
            </a:pPr>
            <a:r>
              <a:rPr lang="en-US" sz="1600" dirty="0"/>
              <a:t>Is a professor, scholar, researcher and has been in the U.S. for any part of 2 years or less</a:t>
            </a:r>
          </a:p>
          <a:p>
            <a:pPr marL="285750" indent="-285750">
              <a:buFont typeface="Arial" panose="020B0604020202020204" pitchFamily="34" charset="0"/>
              <a:buChar char="•"/>
            </a:pPr>
            <a:endParaRPr lang="en-US" sz="1600" dirty="0"/>
          </a:p>
          <a:p>
            <a:endParaRPr lang="en-US" dirty="0"/>
          </a:p>
        </p:txBody>
      </p:sp>
      <p:sp>
        <p:nvSpPr>
          <p:cNvPr id="3" name="TextBox 2"/>
          <p:cNvSpPr txBox="1"/>
          <p:nvPr/>
        </p:nvSpPr>
        <p:spPr>
          <a:xfrm>
            <a:off x="762001" y="5047060"/>
            <a:ext cx="10472737" cy="1354217"/>
          </a:xfrm>
          <a:prstGeom prst="rect">
            <a:avLst/>
          </a:prstGeom>
          <a:solidFill>
            <a:srgbClr val="FF0000"/>
          </a:solidFill>
        </p:spPr>
        <p:txBody>
          <a:bodyPr wrap="square" rtlCol="0">
            <a:spAutoFit/>
          </a:bodyPr>
          <a:lstStyle/>
          <a:p>
            <a:r>
              <a:rPr lang="en-US" sz="1600" dirty="0"/>
              <a:t>Note: </a:t>
            </a:r>
          </a:p>
          <a:p>
            <a:pPr marL="285750" indent="-285750">
              <a:buFont typeface="Arial" panose="020B0604020202020204" pitchFamily="34" charset="0"/>
              <a:buChar char="•"/>
            </a:pPr>
            <a:r>
              <a:rPr lang="en-US" sz="1600" dirty="0"/>
              <a:t>When counting years, count up to the tax year (2024). </a:t>
            </a:r>
          </a:p>
          <a:p>
            <a:pPr marL="285750" indent="-285750">
              <a:buFont typeface="Arial" panose="020B0604020202020204" pitchFamily="34" charset="0"/>
              <a:buChar char="•"/>
            </a:pPr>
            <a:r>
              <a:rPr lang="en-US" sz="1600" dirty="0"/>
              <a:t>One day in the country counts as that entire year.</a:t>
            </a:r>
          </a:p>
          <a:p>
            <a:pPr marL="285750" indent="-285750">
              <a:buFont typeface="Arial" panose="020B0604020202020204" pitchFamily="34" charset="0"/>
              <a:buChar char="•"/>
            </a:pPr>
            <a:r>
              <a:rPr lang="en-US" sz="1600" dirty="0"/>
              <a:t>The years do not need to be consecutive (i.e. before mission and after).</a:t>
            </a:r>
          </a:p>
          <a:p>
            <a:endParaRPr lang="en-US" dirty="0"/>
          </a:p>
        </p:txBody>
      </p:sp>
      <p:sp>
        <p:nvSpPr>
          <p:cNvPr id="5" name="Left Arrow 4"/>
          <p:cNvSpPr/>
          <p:nvPr/>
        </p:nvSpPr>
        <p:spPr>
          <a:xfrm>
            <a:off x="2724150" y="2569262"/>
            <a:ext cx="1704975"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4429125" y="2323041"/>
            <a:ext cx="4400550" cy="1200329"/>
          </a:xfrm>
          <a:prstGeom prst="rect">
            <a:avLst/>
          </a:prstGeom>
          <a:noFill/>
        </p:spPr>
        <p:txBody>
          <a:bodyPr wrap="square" rtlCol="0">
            <a:spAutoFit/>
          </a:bodyPr>
          <a:lstStyle/>
          <a:p>
            <a:r>
              <a:rPr lang="en-US" dirty="0">
                <a:solidFill>
                  <a:srgbClr val="FF0000"/>
                </a:solidFill>
              </a:rPr>
              <a:t>Mark </a:t>
            </a:r>
            <a:r>
              <a:rPr lang="en-US" b="1" dirty="0">
                <a:solidFill>
                  <a:srgbClr val="FF0000"/>
                </a:solidFill>
              </a:rPr>
              <a:t>Nonresident</a:t>
            </a:r>
            <a:r>
              <a:rPr lang="en-US" dirty="0">
                <a:solidFill>
                  <a:srgbClr val="FF0000"/>
                </a:solidFill>
              </a:rPr>
              <a:t>. </a:t>
            </a:r>
          </a:p>
          <a:p>
            <a:r>
              <a:rPr lang="en-US" dirty="0">
                <a:solidFill>
                  <a:srgbClr val="FF0000"/>
                </a:solidFill>
              </a:rPr>
              <a:t>Please read below for the definition of a nonresident</a:t>
            </a:r>
            <a:r>
              <a:rPr lang="en-US" dirty="0"/>
              <a:t>. </a:t>
            </a:r>
            <a:endParaRPr lang="en-US" b="1" dirty="0"/>
          </a:p>
          <a:p>
            <a:endParaRPr lang="en-US" dirty="0"/>
          </a:p>
        </p:txBody>
      </p:sp>
      <p:sp>
        <p:nvSpPr>
          <p:cNvPr id="8" name="Curved Up Arrow 7"/>
          <p:cNvSpPr/>
          <p:nvPr/>
        </p:nvSpPr>
        <p:spPr>
          <a:xfrm>
            <a:off x="8943975" y="350818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7284703" y="5047060"/>
            <a:ext cx="3867150" cy="1200329"/>
          </a:xfrm>
          <a:prstGeom prst="rect">
            <a:avLst/>
          </a:prstGeom>
          <a:noFill/>
        </p:spPr>
        <p:txBody>
          <a:bodyPr wrap="square" rtlCol="0">
            <a:spAutoFit/>
          </a:bodyPr>
          <a:lstStyle/>
          <a:p>
            <a:r>
              <a:rPr lang="en-US" dirty="0"/>
              <a:t>If you have been in the U.S. for 6 years or more on a student visa or 3 years or more on a scholar visa, please go </a:t>
            </a:r>
            <a:r>
              <a:rPr lang="en-US" dirty="0">
                <a:hlinkClick r:id="rId3"/>
              </a:rPr>
              <a:t>here</a:t>
            </a:r>
            <a:r>
              <a:rPr lang="en-US" dirty="0"/>
              <a:t> to determine if you are truly a resident. </a:t>
            </a:r>
          </a:p>
        </p:txBody>
      </p:sp>
    </p:spTree>
    <p:extLst>
      <p:ext uri="{BB962C8B-B14F-4D97-AF65-F5344CB8AC3E}">
        <p14:creationId xmlns:p14="http://schemas.microsoft.com/office/powerpoint/2010/main" val="666121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500" fill="hold"/>
                                        <p:tgtEl>
                                          <p:spTgt spid="3"/>
                                        </p:tgtEl>
                                        <p:attrNameLst>
                                          <p:attrName>ppt_x</p:attrName>
                                        </p:attrNameLst>
                                      </p:cBhvr>
                                      <p:tavLst>
                                        <p:tav tm="0">
                                          <p:val>
                                            <p:strVal val="#ppt_x"/>
                                          </p:val>
                                        </p:tav>
                                        <p:tav tm="100000">
                                          <p:val>
                                            <p:strVal val="#ppt_x"/>
                                          </p:val>
                                        </p:tav>
                                      </p:tavLst>
                                    </p:anim>
                                    <p:anim calcmode="lin" valueType="num">
                                      <p:cBhvr additive="base">
                                        <p:cTn id="23"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1000"/>
                                        <p:tgtEl>
                                          <p:spTgt spid="9"/>
                                        </p:tgtEl>
                                      </p:cBhvr>
                                    </p:animEffect>
                                    <p:anim calcmode="lin" valueType="num">
                                      <p:cBhvr>
                                        <p:cTn id="29" dur="1000" fill="hold"/>
                                        <p:tgtEl>
                                          <p:spTgt spid="9"/>
                                        </p:tgtEl>
                                        <p:attrNameLst>
                                          <p:attrName>ppt_x</p:attrName>
                                        </p:attrNameLst>
                                      </p:cBhvr>
                                      <p:tavLst>
                                        <p:tav tm="0">
                                          <p:val>
                                            <p:strVal val="#ppt_x"/>
                                          </p:val>
                                        </p:tav>
                                        <p:tav tm="100000">
                                          <p:val>
                                            <p:strVal val="#ppt_x"/>
                                          </p:val>
                                        </p:tav>
                                      </p:tavLst>
                                    </p:anim>
                                    <p:anim calcmode="lin" valueType="num">
                                      <p:cBhvr>
                                        <p:cTn id="3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8"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972BC544-B5CA-4EE9-86AF-2A8ECACED023}"/>
              </a:ext>
            </a:extLst>
          </p:cNvPr>
          <p:cNvSpPr txBox="1"/>
          <p:nvPr/>
        </p:nvSpPr>
        <p:spPr>
          <a:xfrm>
            <a:off x="577970" y="621102"/>
            <a:ext cx="4045788" cy="830997"/>
          </a:xfrm>
          <a:prstGeom prst="rect">
            <a:avLst/>
          </a:prstGeom>
          <a:noFill/>
        </p:spPr>
        <p:txBody>
          <a:bodyPr wrap="square" rtlCol="0">
            <a:spAutoFit/>
          </a:bodyPr>
          <a:lstStyle/>
          <a:p>
            <a:r>
              <a:rPr lang="en-US" sz="2400" dirty="0"/>
              <a:t>Take Survey to Determine Residency Status</a:t>
            </a:r>
          </a:p>
        </p:txBody>
      </p:sp>
      <p:sp>
        <p:nvSpPr>
          <p:cNvPr id="5" name="Arrow: Down 4">
            <a:extLst>
              <a:ext uri="{FF2B5EF4-FFF2-40B4-BE49-F238E27FC236}">
                <a16:creationId xmlns:a16="http://schemas.microsoft.com/office/drawing/2014/main" id="{772F22D3-5236-475D-8493-D04FD3F83DF0}"/>
              </a:ext>
            </a:extLst>
          </p:cNvPr>
          <p:cNvSpPr/>
          <p:nvPr/>
        </p:nvSpPr>
        <p:spPr>
          <a:xfrm>
            <a:off x="5845834" y="1137235"/>
            <a:ext cx="500332" cy="629728"/>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C00000"/>
              </a:solidFill>
            </a:endParaRPr>
          </a:p>
        </p:txBody>
      </p:sp>
      <p:sp>
        <p:nvSpPr>
          <p:cNvPr id="2" name="AutoShape 2" descr="Substantial Presence Test.png">
            <a:extLst>
              <a:ext uri="{FF2B5EF4-FFF2-40B4-BE49-F238E27FC236}">
                <a16:creationId xmlns:a16="http://schemas.microsoft.com/office/drawing/2014/main" id="{C656D0FE-3129-4671-BB35-76FD635BCC7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303854E5-3923-46BB-9F22-5E357922AF55}"/>
              </a:ext>
            </a:extLst>
          </p:cNvPr>
          <p:cNvPicPr>
            <a:picLocks noChangeAspect="1"/>
          </p:cNvPicPr>
          <p:nvPr/>
        </p:nvPicPr>
        <p:blipFill>
          <a:blip r:embed="rId2"/>
          <a:stretch>
            <a:fillRect/>
          </a:stretch>
        </p:blipFill>
        <p:spPr>
          <a:xfrm>
            <a:off x="4225506" y="1815428"/>
            <a:ext cx="4045788" cy="4045788"/>
          </a:xfrm>
          <a:prstGeom prst="rect">
            <a:avLst/>
          </a:prstGeom>
        </p:spPr>
      </p:pic>
    </p:spTree>
    <p:extLst>
      <p:ext uri="{BB962C8B-B14F-4D97-AF65-F5344CB8AC3E}">
        <p14:creationId xmlns:p14="http://schemas.microsoft.com/office/powerpoint/2010/main" val="22385783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9655" y="786334"/>
            <a:ext cx="10058400" cy="2961232"/>
          </a:xfrm>
          <a:prstGeom prst="rect">
            <a:avLst/>
          </a:prstGeom>
        </p:spPr>
      </p:pic>
      <p:sp>
        <p:nvSpPr>
          <p:cNvPr id="2" name="TextBox 1"/>
          <p:cNvSpPr txBox="1"/>
          <p:nvPr/>
        </p:nvSpPr>
        <p:spPr>
          <a:xfrm>
            <a:off x="817245" y="3858797"/>
            <a:ext cx="10203180" cy="369332"/>
          </a:xfrm>
          <a:prstGeom prst="rect">
            <a:avLst/>
          </a:prstGeom>
          <a:noFill/>
        </p:spPr>
        <p:txBody>
          <a:bodyPr wrap="square" rtlCol="0">
            <a:spAutoFit/>
          </a:bodyPr>
          <a:lstStyle/>
          <a:p>
            <a:r>
              <a:rPr lang="en-US" dirty="0"/>
              <a:t>Mark the filing status that corresponds to you. </a:t>
            </a:r>
          </a:p>
        </p:txBody>
      </p:sp>
      <p:sp>
        <p:nvSpPr>
          <p:cNvPr id="3" name="TextBox 2"/>
          <p:cNvSpPr txBox="1"/>
          <p:nvPr/>
        </p:nvSpPr>
        <p:spPr>
          <a:xfrm>
            <a:off x="782955" y="4274573"/>
            <a:ext cx="10325100" cy="646331"/>
          </a:xfrm>
          <a:prstGeom prst="rect">
            <a:avLst/>
          </a:prstGeom>
          <a:noFill/>
        </p:spPr>
        <p:txBody>
          <a:bodyPr wrap="square" rtlCol="0">
            <a:spAutoFit/>
          </a:bodyPr>
          <a:lstStyle/>
          <a:p>
            <a:r>
              <a:rPr lang="en-US" dirty="0"/>
              <a:t>Generally, nonresident aliens must select either the Single or the Married nonresident alien status.</a:t>
            </a:r>
          </a:p>
          <a:p>
            <a:r>
              <a:rPr lang="en-US" dirty="0"/>
              <a:t>Nonresidents cannot file jointly with their spouse. Each individual must file their own tax return. </a:t>
            </a:r>
          </a:p>
        </p:txBody>
      </p:sp>
      <p:sp>
        <p:nvSpPr>
          <p:cNvPr id="5" name="TextBox 4"/>
          <p:cNvSpPr txBox="1"/>
          <p:nvPr/>
        </p:nvSpPr>
        <p:spPr>
          <a:xfrm>
            <a:off x="817245" y="5075992"/>
            <a:ext cx="10115550" cy="923330"/>
          </a:xfrm>
          <a:prstGeom prst="rect">
            <a:avLst/>
          </a:prstGeom>
          <a:noFill/>
        </p:spPr>
        <p:txBody>
          <a:bodyPr wrap="square" rtlCol="0">
            <a:spAutoFit/>
          </a:bodyPr>
          <a:lstStyle/>
          <a:p>
            <a:r>
              <a:rPr lang="en-US" dirty="0"/>
              <a:t>Only residents of Canada, Mexico, Republic of Korea (S. Korea), and India may qualify for the Qualifying Widow(</a:t>
            </a:r>
            <a:r>
              <a:rPr lang="en-US" dirty="0" err="1"/>
              <a:t>er</a:t>
            </a:r>
            <a:r>
              <a:rPr lang="en-US" dirty="0"/>
              <a:t>) with Dependent Child(</a:t>
            </a:r>
            <a:r>
              <a:rPr lang="en-US" dirty="0" err="1"/>
              <a:t>ren</a:t>
            </a:r>
            <a:r>
              <a:rPr lang="en-US" dirty="0"/>
              <a:t>) status, if applicable.)</a:t>
            </a:r>
          </a:p>
          <a:p>
            <a:endParaRPr lang="en-US" dirty="0"/>
          </a:p>
        </p:txBody>
      </p:sp>
      <p:sp>
        <p:nvSpPr>
          <p:cNvPr id="7" name="Curved Up Arrow 6"/>
          <p:cNvSpPr/>
          <p:nvPr/>
        </p:nvSpPr>
        <p:spPr>
          <a:xfrm>
            <a:off x="9229725" y="3792585"/>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TextBox 5">
            <a:extLst>
              <a:ext uri="{FF2B5EF4-FFF2-40B4-BE49-F238E27FC236}">
                <a16:creationId xmlns:a16="http://schemas.microsoft.com/office/drawing/2014/main" id="{BCA1F6D0-BC03-4E01-B437-B580EDBD98A9}"/>
              </a:ext>
            </a:extLst>
          </p:cNvPr>
          <p:cNvSpPr txBox="1"/>
          <p:nvPr/>
        </p:nvSpPr>
        <p:spPr>
          <a:xfrm>
            <a:off x="4351967" y="2506929"/>
            <a:ext cx="4831084" cy="1415772"/>
          </a:xfrm>
          <a:prstGeom prst="rect">
            <a:avLst/>
          </a:prstGeom>
          <a:noFill/>
        </p:spPr>
        <p:txBody>
          <a:bodyPr wrap="square" rtlCol="0">
            <a:spAutoFit/>
          </a:bodyPr>
          <a:lstStyle/>
          <a:p>
            <a:r>
              <a:rPr lang="en-US" sz="1200" b="1" dirty="0"/>
              <a:t>Married nonresident: </a:t>
            </a:r>
            <a:r>
              <a:rPr lang="en-US" sz="1200" dirty="0"/>
              <a:t>TaxSlayer requires that you enter spousal information (name and SSN or ITIN) in order to complete and e-file your state return. If you would like to e-file your </a:t>
            </a:r>
            <a:r>
              <a:rPr lang="en-US" sz="1200" b="1" dirty="0"/>
              <a:t>federal return only</a:t>
            </a:r>
            <a:r>
              <a:rPr lang="en-US" sz="1200" dirty="0"/>
              <a:t>, you may continue following these instructions and elect to skip the state return to allow for </a:t>
            </a:r>
            <a:r>
              <a:rPr lang="en-US" sz="1200" dirty="0" err="1"/>
              <a:t>TaxSalyer</a:t>
            </a:r>
            <a:r>
              <a:rPr lang="en-US" sz="1200" dirty="0"/>
              <a:t> to e-file your federal return as a Married Nonresident</a:t>
            </a:r>
            <a:r>
              <a:rPr lang="en-US" sz="1400" dirty="0"/>
              <a:t>.</a:t>
            </a:r>
            <a:r>
              <a:rPr lang="en-US" sz="1200" dirty="0"/>
              <a:t> </a:t>
            </a:r>
            <a:r>
              <a:rPr lang="en-US" sz="1200" b="1" dirty="0"/>
              <a:t>If you wish to file both the federal and state returns through TaxSlayer, you must select Single. </a:t>
            </a:r>
            <a:r>
              <a:rPr lang="en-US" sz="1200" dirty="0"/>
              <a:t>To file the state return separately, you may go </a:t>
            </a:r>
            <a:r>
              <a:rPr lang="en-US" sz="1200" dirty="0">
                <a:hlinkClick r:id="rId3"/>
              </a:rPr>
              <a:t>here</a:t>
            </a:r>
            <a:r>
              <a:rPr lang="en-US" sz="1200" dirty="0"/>
              <a:t>.</a:t>
            </a:r>
          </a:p>
        </p:txBody>
      </p:sp>
      <p:sp>
        <p:nvSpPr>
          <p:cNvPr id="8" name="Arrow: Left 7">
            <a:extLst>
              <a:ext uri="{FF2B5EF4-FFF2-40B4-BE49-F238E27FC236}">
                <a16:creationId xmlns:a16="http://schemas.microsoft.com/office/drawing/2014/main" id="{86999973-BED7-42EF-83E7-A98BA617E771}"/>
              </a:ext>
            </a:extLst>
          </p:cNvPr>
          <p:cNvSpPr/>
          <p:nvPr/>
        </p:nvSpPr>
        <p:spPr>
          <a:xfrm>
            <a:off x="3311371" y="2151540"/>
            <a:ext cx="1367161" cy="23082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964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6"/>
                                        </p:tgtEl>
                                        <p:attrNameLst>
                                          <p:attrName>style.visibility</p:attrName>
                                        </p:attrNameLst>
                                      </p:cBhvr>
                                      <p:to>
                                        <p:strVal val="visible"/>
                                      </p:to>
                                    </p:set>
                                    <p:anim calcmode="lin" valueType="num">
                                      <p:cBhvr additive="base">
                                        <p:cTn id="30" dur="500" fill="hold"/>
                                        <p:tgtEl>
                                          <p:spTgt spid="6"/>
                                        </p:tgtEl>
                                        <p:attrNameLst>
                                          <p:attrName>ppt_x</p:attrName>
                                        </p:attrNameLst>
                                      </p:cBhvr>
                                      <p:tavLst>
                                        <p:tav tm="0">
                                          <p:val>
                                            <p:strVal val="#ppt_x"/>
                                          </p:val>
                                        </p:tav>
                                        <p:tav tm="100000">
                                          <p:val>
                                            <p:strVal val="#ppt_x"/>
                                          </p:val>
                                        </p:tav>
                                      </p:tavLst>
                                    </p:anim>
                                    <p:anim calcmode="lin" valueType="num">
                                      <p:cBhvr additive="base">
                                        <p:cTn id="31" dur="500" fill="hold"/>
                                        <p:tgtEl>
                                          <p:spTgt spid="6"/>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animBg="1"/>
      <p:bldP spid="6"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46138" y="876109"/>
            <a:ext cx="10058400" cy="3619304"/>
          </a:xfrm>
          <a:prstGeom prst="rect">
            <a:avLst/>
          </a:prstGeom>
        </p:spPr>
      </p:pic>
      <p:sp>
        <p:nvSpPr>
          <p:cNvPr id="3" name="TextBox 2"/>
          <p:cNvSpPr txBox="1"/>
          <p:nvPr/>
        </p:nvSpPr>
        <p:spPr>
          <a:xfrm>
            <a:off x="960438" y="4400163"/>
            <a:ext cx="9944100" cy="646331"/>
          </a:xfrm>
          <a:prstGeom prst="rect">
            <a:avLst/>
          </a:prstGeom>
          <a:noFill/>
        </p:spPr>
        <p:txBody>
          <a:bodyPr wrap="square" rtlCol="0">
            <a:spAutoFit/>
          </a:bodyPr>
          <a:lstStyle/>
          <a:p>
            <a:r>
              <a:rPr lang="en-US" dirty="0"/>
              <a:t>Only residents of Canada, Mexico, South Korea, and India may be able to claim their children as dependents. </a:t>
            </a:r>
          </a:p>
        </p:txBody>
      </p:sp>
      <p:sp>
        <p:nvSpPr>
          <p:cNvPr id="6" name="TextBox 5"/>
          <p:cNvSpPr txBox="1"/>
          <p:nvPr/>
        </p:nvSpPr>
        <p:spPr>
          <a:xfrm>
            <a:off x="960438" y="5133975"/>
            <a:ext cx="9952038" cy="923330"/>
          </a:xfrm>
          <a:prstGeom prst="rect">
            <a:avLst/>
          </a:prstGeom>
          <a:noFill/>
        </p:spPr>
        <p:txBody>
          <a:bodyPr wrap="square" rtlCol="0">
            <a:spAutoFit/>
          </a:bodyPr>
          <a:lstStyle/>
          <a:p>
            <a:r>
              <a:rPr lang="en-US" dirty="0"/>
              <a:t>Note: Everyone claimed on the return must have either a social security number (SSN) or a valid Individual Taxpayer Identification Number (ITIN)</a:t>
            </a:r>
          </a:p>
          <a:p>
            <a:endParaRPr lang="en-US" dirty="0"/>
          </a:p>
        </p:txBody>
      </p:sp>
    </p:spTree>
    <p:extLst>
      <p:ext uri="{BB962C8B-B14F-4D97-AF65-F5344CB8AC3E}">
        <p14:creationId xmlns:p14="http://schemas.microsoft.com/office/powerpoint/2010/main" val="41662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4913" y="841923"/>
            <a:ext cx="9992756" cy="4022725"/>
          </a:xfrm>
          <a:prstGeom prst="rect">
            <a:avLst/>
          </a:prstGeom>
        </p:spPr>
      </p:pic>
      <p:sp>
        <p:nvSpPr>
          <p:cNvPr id="5" name="Rectangle 4"/>
          <p:cNvSpPr/>
          <p:nvPr/>
        </p:nvSpPr>
        <p:spPr>
          <a:xfrm>
            <a:off x="1230443" y="4750348"/>
            <a:ext cx="9504232" cy="646331"/>
          </a:xfrm>
          <a:prstGeom prst="rect">
            <a:avLst/>
          </a:prstGeom>
        </p:spPr>
        <p:txBody>
          <a:bodyPr wrap="square">
            <a:spAutoFit/>
          </a:bodyPr>
          <a:lstStyle/>
          <a:p>
            <a:pPr marL="285750" indent="-285750">
              <a:buFont typeface="Arial" panose="020B0604020202020204" pitchFamily="34" charset="0"/>
              <a:buChar char="•"/>
            </a:pPr>
            <a:r>
              <a:rPr lang="en-US" dirty="0"/>
              <a:t>If you have been notified by the IRS that you, your spouse, or your dependent have been a victim of identity theft, they will issue an IP PIN or identity theft pin. If this is the case, mark </a:t>
            </a:r>
            <a:r>
              <a:rPr lang="en-US" b="1" dirty="0"/>
              <a:t>YES</a:t>
            </a:r>
            <a:r>
              <a:rPr lang="en-US" dirty="0"/>
              <a:t>. </a:t>
            </a:r>
          </a:p>
        </p:txBody>
      </p:sp>
      <p:sp>
        <p:nvSpPr>
          <p:cNvPr id="6" name="Curved Up Arrow 5"/>
          <p:cNvSpPr/>
          <p:nvPr/>
        </p:nvSpPr>
        <p:spPr>
          <a:xfrm>
            <a:off x="8648700" y="4474123"/>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830927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2863850" y="1909763"/>
            <a:ext cx="6524625" cy="3895725"/>
          </a:xfrm>
          <a:prstGeom prst="rect">
            <a:avLst/>
          </a:prstGeom>
        </p:spPr>
      </p:pic>
      <p:sp>
        <p:nvSpPr>
          <p:cNvPr id="3" name="Curved Up Arrow 2"/>
          <p:cNvSpPr/>
          <p:nvPr/>
        </p:nvSpPr>
        <p:spPr>
          <a:xfrm>
            <a:off x="5124450" y="4679764"/>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7485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71550" y="866978"/>
            <a:ext cx="10239231" cy="3579840"/>
          </a:xfrm>
          <a:prstGeom prst="rect">
            <a:avLst/>
          </a:prstGeom>
        </p:spPr>
      </p:pic>
      <p:sp>
        <p:nvSpPr>
          <p:cNvPr id="2" name="TextBox 1"/>
          <p:cNvSpPr txBox="1"/>
          <p:nvPr/>
        </p:nvSpPr>
        <p:spPr>
          <a:xfrm>
            <a:off x="866775" y="4600575"/>
            <a:ext cx="105060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If you know the forms you must report, click </a:t>
            </a:r>
            <a:r>
              <a:rPr lang="en-US" b="1" dirty="0"/>
              <a:t>YES. </a:t>
            </a:r>
          </a:p>
          <a:p>
            <a:pPr marL="285750" indent="-285750">
              <a:buFont typeface="Arial" panose="020B0604020202020204" pitchFamily="34" charset="0"/>
              <a:buChar char="•"/>
            </a:pPr>
            <a:r>
              <a:rPr lang="en-US" dirty="0"/>
              <a:t>We recommend that you follow these instructions though as you navigate through this software. </a:t>
            </a:r>
          </a:p>
        </p:txBody>
      </p:sp>
      <p:sp>
        <p:nvSpPr>
          <p:cNvPr id="5" name="Curved Up Arrow 4"/>
          <p:cNvSpPr/>
          <p:nvPr/>
        </p:nvSpPr>
        <p:spPr>
          <a:xfrm>
            <a:off x="9210675" y="3937909"/>
            <a:ext cx="809625" cy="390525"/>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628303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55822" y="960149"/>
            <a:ext cx="7700645" cy="4735512"/>
          </a:xfrm>
          <a:prstGeom prst="rect">
            <a:avLst/>
          </a:prstGeom>
        </p:spPr>
      </p:pic>
      <p:sp>
        <p:nvSpPr>
          <p:cNvPr id="5" name="TextBox 4"/>
          <p:cNvSpPr txBox="1"/>
          <p:nvPr/>
        </p:nvSpPr>
        <p:spPr>
          <a:xfrm>
            <a:off x="8456467" y="1708727"/>
            <a:ext cx="2718031" cy="923330"/>
          </a:xfrm>
          <a:prstGeom prst="rect">
            <a:avLst/>
          </a:prstGeom>
          <a:noFill/>
        </p:spPr>
        <p:txBody>
          <a:bodyPr wrap="square" rtlCol="0">
            <a:spAutoFit/>
          </a:bodyPr>
          <a:lstStyle/>
          <a:p>
            <a:pPr marL="285750" indent="-285750">
              <a:buFont typeface="Arial" panose="020B0604020202020204" pitchFamily="34" charset="0"/>
              <a:buChar char="•"/>
            </a:pPr>
            <a:r>
              <a:rPr lang="en-US" dirty="0"/>
              <a:t>Before you move on to the Federal Section….</a:t>
            </a:r>
          </a:p>
          <a:p>
            <a:endParaRPr lang="en-US" dirty="0"/>
          </a:p>
        </p:txBody>
      </p:sp>
      <p:sp>
        <p:nvSpPr>
          <p:cNvPr id="7" name="Rectangle 6"/>
          <p:cNvSpPr/>
          <p:nvPr/>
        </p:nvSpPr>
        <p:spPr>
          <a:xfrm>
            <a:off x="8456467" y="2447391"/>
            <a:ext cx="2651367" cy="369332"/>
          </a:xfrm>
          <a:prstGeom prst="rect">
            <a:avLst/>
          </a:prstGeom>
        </p:spPr>
        <p:txBody>
          <a:bodyPr wrap="none">
            <a:spAutoFit/>
          </a:bodyPr>
          <a:lstStyle/>
          <a:p>
            <a:pPr marL="285750" indent="-285750">
              <a:buFont typeface="Arial" panose="020B0604020202020204" pitchFamily="34" charset="0"/>
              <a:buChar char="•"/>
            </a:pPr>
            <a:r>
              <a:rPr lang="en-US" dirty="0"/>
              <a:t>Click </a:t>
            </a:r>
            <a:r>
              <a:rPr lang="en-US" b="1" dirty="0"/>
              <a:t>Basic Information</a:t>
            </a:r>
          </a:p>
        </p:txBody>
      </p:sp>
      <p:sp>
        <p:nvSpPr>
          <p:cNvPr id="8" name="Rectangle 7"/>
          <p:cNvSpPr/>
          <p:nvPr/>
        </p:nvSpPr>
        <p:spPr>
          <a:xfrm>
            <a:off x="8456467" y="3011303"/>
            <a:ext cx="2978151" cy="646331"/>
          </a:xfrm>
          <a:prstGeom prst="rect">
            <a:avLst/>
          </a:prstGeom>
        </p:spPr>
        <p:txBody>
          <a:bodyPr wrap="square">
            <a:spAutoFit/>
          </a:bodyPr>
          <a:lstStyle/>
          <a:p>
            <a:pPr marL="285750" indent="-285750">
              <a:buFont typeface="Arial" panose="020B0604020202020204" pitchFamily="34" charset="0"/>
              <a:buChar char="•"/>
            </a:pPr>
            <a:r>
              <a:rPr lang="en-US" dirty="0"/>
              <a:t>And click </a:t>
            </a:r>
            <a:r>
              <a:rPr lang="en-US" b="1" dirty="0"/>
              <a:t>1040NR Schedule OI</a:t>
            </a:r>
          </a:p>
        </p:txBody>
      </p:sp>
      <p:sp>
        <p:nvSpPr>
          <p:cNvPr id="9" name="Left Arrow 8"/>
          <p:cNvSpPr/>
          <p:nvPr/>
        </p:nvSpPr>
        <p:spPr>
          <a:xfrm>
            <a:off x="1742209" y="188464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1742209" y="1565852"/>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Content Placeholder 3"/>
          <p:cNvPicPr>
            <a:picLocks noChangeAspect="1"/>
          </p:cNvPicPr>
          <p:nvPr/>
        </p:nvPicPr>
        <p:blipFill>
          <a:blip r:embed="rId3"/>
          <a:stretch>
            <a:fillRect/>
          </a:stretch>
        </p:blipFill>
        <p:spPr>
          <a:xfrm>
            <a:off x="2404605" y="1304344"/>
            <a:ext cx="6140358" cy="3914201"/>
          </a:xfrm>
          <a:prstGeom prst="rect">
            <a:avLst/>
          </a:prstGeom>
        </p:spPr>
      </p:pic>
      <p:sp>
        <p:nvSpPr>
          <p:cNvPr id="12" name="Left Arrow 11"/>
          <p:cNvSpPr/>
          <p:nvPr/>
        </p:nvSpPr>
        <p:spPr>
          <a:xfrm>
            <a:off x="4472420" y="3657634"/>
            <a:ext cx="495300" cy="2857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103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barn(inVertical)">
                                      <p:cBhvr>
                                        <p:cTn id="24" dur="500"/>
                                        <p:tgtEl>
                                          <p:spTgt spid="11"/>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animBg="1"/>
      <p:bldP spid="10" grpId="0" animBg="1"/>
      <p:bldP spid="1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81075" y="998115"/>
            <a:ext cx="10069513" cy="3545310"/>
          </a:xfrm>
          <a:prstGeom prst="rect">
            <a:avLst/>
          </a:prstGeom>
        </p:spPr>
      </p:pic>
      <p:sp>
        <p:nvSpPr>
          <p:cNvPr id="6" name="TextBox 5"/>
          <p:cNvSpPr txBox="1"/>
          <p:nvPr/>
        </p:nvSpPr>
        <p:spPr>
          <a:xfrm>
            <a:off x="1409700" y="4810126"/>
            <a:ext cx="9172575"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General Information</a:t>
            </a:r>
          </a:p>
          <a:p>
            <a:pPr marL="285750" indent="-285750">
              <a:buFont typeface="Arial" panose="020B0604020202020204" pitchFamily="34" charset="0"/>
              <a:buChar char="•"/>
            </a:pPr>
            <a:r>
              <a:rPr lang="en-US" dirty="0"/>
              <a:t>Click </a:t>
            </a:r>
            <a:r>
              <a:rPr lang="en-US" b="1" dirty="0"/>
              <a:t>Continue</a:t>
            </a:r>
          </a:p>
        </p:txBody>
      </p:sp>
      <p:sp>
        <p:nvSpPr>
          <p:cNvPr id="7" name="Left Arrow 6"/>
          <p:cNvSpPr/>
          <p:nvPr/>
        </p:nvSpPr>
        <p:spPr>
          <a:xfrm>
            <a:off x="2867025" y="2133600"/>
            <a:ext cx="1743075" cy="2095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Bent Arrow 9"/>
          <p:cNvSpPr/>
          <p:nvPr/>
        </p:nvSpPr>
        <p:spPr>
          <a:xfrm>
            <a:off x="8629650" y="3714750"/>
            <a:ext cx="561975" cy="438150"/>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8013837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90814" y="874713"/>
            <a:ext cx="4671786" cy="5093416"/>
          </a:xfrm>
          <a:prstGeom prst="rect">
            <a:avLst/>
          </a:prstGeom>
        </p:spPr>
      </p:pic>
      <p:pic>
        <p:nvPicPr>
          <p:cNvPr id="7" name="Picture 6"/>
          <p:cNvPicPr>
            <a:picLocks noChangeAspect="1"/>
          </p:cNvPicPr>
          <p:nvPr/>
        </p:nvPicPr>
        <p:blipFill>
          <a:blip r:embed="rId3"/>
          <a:stretch>
            <a:fillRect/>
          </a:stretch>
        </p:blipFill>
        <p:spPr>
          <a:xfrm>
            <a:off x="5805487" y="1017751"/>
            <a:ext cx="4967288" cy="5056036"/>
          </a:xfrm>
          <a:prstGeom prst="rect">
            <a:avLst/>
          </a:prstGeom>
        </p:spPr>
      </p:pic>
      <p:sp>
        <p:nvSpPr>
          <p:cNvPr id="8" name="TextBox 7"/>
          <p:cNvSpPr txBox="1"/>
          <p:nvPr/>
        </p:nvSpPr>
        <p:spPr>
          <a:xfrm>
            <a:off x="2793319" y="1902472"/>
            <a:ext cx="2352675" cy="369332"/>
          </a:xfrm>
          <a:prstGeom prst="rect">
            <a:avLst/>
          </a:prstGeom>
          <a:noFill/>
        </p:spPr>
        <p:txBody>
          <a:bodyPr wrap="square" rtlCol="0">
            <a:spAutoFit/>
          </a:bodyPr>
          <a:lstStyle/>
          <a:p>
            <a:r>
              <a:rPr lang="en-US" dirty="0"/>
              <a:t>Select </a:t>
            </a:r>
            <a:r>
              <a:rPr lang="en-US" b="1" dirty="0"/>
              <a:t>INDIVIDUAL</a:t>
            </a:r>
          </a:p>
        </p:txBody>
      </p:sp>
      <p:sp>
        <p:nvSpPr>
          <p:cNvPr id="9" name="TextBox 8"/>
          <p:cNvSpPr txBox="1"/>
          <p:nvPr/>
        </p:nvSpPr>
        <p:spPr>
          <a:xfrm>
            <a:off x="4210050" y="2258544"/>
            <a:ext cx="1595437" cy="1200329"/>
          </a:xfrm>
          <a:prstGeom prst="rect">
            <a:avLst/>
          </a:prstGeom>
          <a:noFill/>
        </p:spPr>
        <p:txBody>
          <a:bodyPr wrap="square" rtlCol="0">
            <a:spAutoFit/>
          </a:bodyPr>
          <a:lstStyle/>
          <a:p>
            <a:r>
              <a:rPr lang="en-US" dirty="0"/>
              <a:t>Choose the options that correspond to you</a:t>
            </a:r>
          </a:p>
        </p:txBody>
      </p:sp>
      <p:sp>
        <p:nvSpPr>
          <p:cNvPr id="11" name="Curved Left Arrow 10"/>
          <p:cNvSpPr/>
          <p:nvPr/>
        </p:nvSpPr>
        <p:spPr>
          <a:xfrm>
            <a:off x="2466975" y="1857375"/>
            <a:ext cx="304800" cy="3429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3" name="Left Arrow Callout 12"/>
          <p:cNvSpPr/>
          <p:nvPr/>
        </p:nvSpPr>
        <p:spPr>
          <a:xfrm>
            <a:off x="4038600" y="2524125"/>
            <a:ext cx="157162" cy="971550"/>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3629025" y="3970774"/>
            <a:ext cx="2057400" cy="369332"/>
          </a:xfrm>
          <a:prstGeom prst="rect">
            <a:avLst/>
          </a:prstGeom>
          <a:noFill/>
        </p:spPr>
        <p:txBody>
          <a:bodyPr wrap="square" rtlCol="0">
            <a:spAutoFit/>
          </a:bodyPr>
          <a:lstStyle/>
          <a:p>
            <a:r>
              <a:rPr lang="en-US" dirty="0"/>
              <a:t>Leave this blank</a:t>
            </a:r>
          </a:p>
        </p:txBody>
      </p:sp>
      <p:sp>
        <p:nvSpPr>
          <p:cNvPr id="15" name="Curved Left Arrow 14"/>
          <p:cNvSpPr/>
          <p:nvPr/>
        </p:nvSpPr>
        <p:spPr>
          <a:xfrm>
            <a:off x="3871912" y="3572431"/>
            <a:ext cx="642938" cy="429022"/>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Curved Left Arrow 15"/>
          <p:cNvSpPr/>
          <p:nvPr/>
        </p:nvSpPr>
        <p:spPr>
          <a:xfrm>
            <a:off x="2619375" y="4155440"/>
            <a:ext cx="466725" cy="39751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TextBox 16"/>
          <p:cNvSpPr txBox="1"/>
          <p:nvPr/>
        </p:nvSpPr>
        <p:spPr>
          <a:xfrm>
            <a:off x="3100387" y="4240515"/>
            <a:ext cx="2733675" cy="530915"/>
          </a:xfrm>
          <a:prstGeom prst="rect">
            <a:avLst/>
          </a:prstGeom>
          <a:noFill/>
        </p:spPr>
        <p:txBody>
          <a:bodyPr wrap="square" rtlCol="0">
            <a:spAutoFit/>
          </a:bodyPr>
          <a:lstStyle/>
          <a:p>
            <a:r>
              <a:rPr lang="en-US" dirty="0"/>
              <a:t>Choose </a:t>
            </a:r>
            <a:r>
              <a:rPr lang="en-US" b="1" dirty="0"/>
              <a:t>NONIMMIGRANT</a:t>
            </a:r>
            <a:endParaRPr lang="en-US" sz="1050" b="1" dirty="0"/>
          </a:p>
          <a:p>
            <a:r>
              <a:rPr lang="en-US" sz="1050" dirty="0"/>
              <a:t>F &amp; J visas are considered nonimmigrant visas</a:t>
            </a:r>
            <a:endParaRPr lang="en-US" dirty="0"/>
          </a:p>
        </p:txBody>
      </p:sp>
      <p:sp>
        <p:nvSpPr>
          <p:cNvPr id="18" name="TextBox 17"/>
          <p:cNvSpPr txBox="1"/>
          <p:nvPr/>
        </p:nvSpPr>
        <p:spPr>
          <a:xfrm>
            <a:off x="4250531" y="4894617"/>
            <a:ext cx="1595437" cy="923330"/>
          </a:xfrm>
          <a:prstGeom prst="rect">
            <a:avLst/>
          </a:prstGeom>
          <a:noFill/>
        </p:spPr>
        <p:txBody>
          <a:bodyPr wrap="square" rtlCol="0">
            <a:spAutoFit/>
          </a:bodyPr>
          <a:lstStyle/>
          <a:p>
            <a:r>
              <a:rPr lang="en-US" dirty="0"/>
              <a:t>Check boxes that apply to you</a:t>
            </a:r>
          </a:p>
        </p:txBody>
      </p:sp>
      <p:sp>
        <p:nvSpPr>
          <p:cNvPr id="19" name="Chevron 18"/>
          <p:cNvSpPr/>
          <p:nvPr/>
        </p:nvSpPr>
        <p:spPr>
          <a:xfrm>
            <a:off x="890814" y="4844749"/>
            <a:ext cx="233136" cy="102285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0" name="TextBox 19"/>
          <p:cNvSpPr txBox="1"/>
          <p:nvPr/>
        </p:nvSpPr>
        <p:spPr>
          <a:xfrm>
            <a:off x="8000999" y="1323975"/>
            <a:ext cx="3038475" cy="934569"/>
          </a:xfrm>
          <a:prstGeom prst="rect">
            <a:avLst/>
          </a:prstGeom>
          <a:noFill/>
        </p:spPr>
        <p:txBody>
          <a:bodyPr wrap="square" rtlCol="0">
            <a:spAutoFit/>
          </a:bodyPr>
          <a:lstStyle/>
          <a:p>
            <a:r>
              <a:rPr lang="en-US" dirty="0"/>
              <a:t>Enter number of days you were present in the U.S.  each year (2024, 2023, 2022)</a:t>
            </a:r>
          </a:p>
        </p:txBody>
      </p:sp>
      <p:sp>
        <p:nvSpPr>
          <p:cNvPr id="21" name="Left Arrow Callout 20"/>
          <p:cNvSpPr/>
          <p:nvPr/>
        </p:nvSpPr>
        <p:spPr>
          <a:xfrm>
            <a:off x="7610476" y="1152525"/>
            <a:ext cx="304800" cy="12287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810751" y="2572345"/>
            <a:ext cx="1366834" cy="923330"/>
          </a:xfrm>
          <a:prstGeom prst="rect">
            <a:avLst/>
          </a:prstGeom>
        </p:spPr>
        <p:txBody>
          <a:bodyPr wrap="square">
            <a:spAutoFit/>
          </a:bodyPr>
          <a:lstStyle/>
          <a:p>
            <a:r>
              <a:rPr lang="en-US" dirty="0"/>
              <a:t>Check boxes that apply to you</a:t>
            </a:r>
          </a:p>
        </p:txBody>
      </p:sp>
      <p:sp>
        <p:nvSpPr>
          <p:cNvPr id="23" name="Chevron 22"/>
          <p:cNvSpPr/>
          <p:nvPr/>
        </p:nvSpPr>
        <p:spPr>
          <a:xfrm>
            <a:off x="5845967" y="2714625"/>
            <a:ext cx="157164" cy="85780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4" name="TextBox 23"/>
          <p:cNvSpPr txBox="1"/>
          <p:nvPr/>
        </p:nvSpPr>
        <p:spPr>
          <a:xfrm>
            <a:off x="8531905" y="4390280"/>
            <a:ext cx="2745694" cy="1477328"/>
          </a:xfrm>
          <a:prstGeom prst="rect">
            <a:avLst/>
          </a:prstGeom>
          <a:noFill/>
        </p:spPr>
        <p:txBody>
          <a:bodyPr wrap="square" rtlCol="0">
            <a:spAutoFit/>
          </a:bodyPr>
          <a:lstStyle/>
          <a:p>
            <a:r>
              <a:rPr lang="en-US" dirty="0"/>
              <a:t>If you are eligible for a refund and would like your refund mailed to an address </a:t>
            </a:r>
            <a:r>
              <a:rPr lang="en-US" b="1" dirty="0"/>
              <a:t>outside</a:t>
            </a:r>
            <a:r>
              <a:rPr lang="en-US" dirty="0"/>
              <a:t> the U.S., fill out this section. </a:t>
            </a:r>
          </a:p>
        </p:txBody>
      </p:sp>
      <p:sp>
        <p:nvSpPr>
          <p:cNvPr id="25" name="Left Arrow Callout 24"/>
          <p:cNvSpPr/>
          <p:nvPr/>
        </p:nvSpPr>
        <p:spPr>
          <a:xfrm>
            <a:off x="8067561" y="4001452"/>
            <a:ext cx="266700" cy="2028825"/>
          </a:xfrm>
          <a:prstGeom prst="lef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60A5C50B-EF42-4402-8644-EB514C9867DE}"/>
              </a:ext>
            </a:extLst>
          </p:cNvPr>
          <p:cNvPicPr>
            <a:picLocks noChangeAspect="1"/>
          </p:cNvPicPr>
          <p:nvPr/>
        </p:nvPicPr>
        <p:blipFill>
          <a:blip r:embed="rId4"/>
          <a:stretch>
            <a:fillRect/>
          </a:stretch>
        </p:blipFill>
        <p:spPr>
          <a:xfrm>
            <a:off x="5932008" y="1014702"/>
            <a:ext cx="1592745" cy="1685346"/>
          </a:xfrm>
          <a:prstGeom prst="rect">
            <a:avLst/>
          </a:prstGeom>
        </p:spPr>
      </p:pic>
    </p:spTree>
    <p:extLst>
      <p:ext uri="{BB962C8B-B14F-4D97-AF65-F5344CB8AC3E}">
        <p14:creationId xmlns:p14="http://schemas.microsoft.com/office/powerpoint/2010/main" val="93028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500"/>
                                        <p:tgtEl>
                                          <p:spTgt spid="17"/>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500"/>
                                        <p:tgtEl>
                                          <p:spTgt spid="20"/>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fade">
                                      <p:cBhvr>
                                        <p:cTn id="72" dur="500"/>
                                        <p:tgtEl>
                                          <p:spTgt spid="2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fade">
                                      <p:cBhvr>
                                        <p:cTn id="77" dur="500"/>
                                        <p:tgtEl>
                                          <p:spTgt spid="2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4"/>
                                        </p:tgtEl>
                                        <p:attrNameLst>
                                          <p:attrName>style.visibility</p:attrName>
                                        </p:attrNameLst>
                                      </p:cBhvr>
                                      <p:to>
                                        <p:strVal val="visible"/>
                                      </p:to>
                                    </p:set>
                                    <p:animEffect transition="in" filter="fade">
                                      <p:cBhvr>
                                        <p:cTn id="80"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animBg="1"/>
      <p:bldP spid="13" grpId="0" animBg="1"/>
      <p:bldP spid="14" grpId="0"/>
      <p:bldP spid="15" grpId="0" animBg="1"/>
      <p:bldP spid="16" grpId="0" animBg="1"/>
      <p:bldP spid="17" grpId="0"/>
      <p:bldP spid="18" grpId="0"/>
      <p:bldP spid="19" grpId="0" animBg="1"/>
      <p:bldP spid="20" grpId="0"/>
      <p:bldP spid="21" grpId="0" animBg="1"/>
      <p:bldP spid="22" grpId="0"/>
      <p:bldP spid="23" grpId="0" animBg="1"/>
      <p:bldP spid="24" grpId="0"/>
      <p:bldP spid="25"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773113" y="1664637"/>
            <a:ext cx="10058400" cy="3719226"/>
          </a:xfrm>
          <a:prstGeom prst="rect">
            <a:avLst/>
          </a:prstGeom>
        </p:spPr>
      </p:pic>
      <p:sp>
        <p:nvSpPr>
          <p:cNvPr id="5" name="TextBox 4"/>
          <p:cNvSpPr txBox="1"/>
          <p:nvPr/>
        </p:nvSpPr>
        <p:spPr>
          <a:xfrm>
            <a:off x="896938" y="1019175"/>
            <a:ext cx="10058400" cy="369332"/>
          </a:xfrm>
          <a:prstGeom prst="rect">
            <a:avLst/>
          </a:prstGeom>
          <a:noFill/>
        </p:spPr>
        <p:txBody>
          <a:bodyPr wrap="square" rtlCol="0">
            <a:spAutoFit/>
          </a:bodyPr>
          <a:lstStyle/>
          <a:p>
            <a:r>
              <a:rPr lang="en-US" b="1" dirty="0"/>
              <a:t>Schedule OI (continued)</a:t>
            </a:r>
          </a:p>
        </p:txBody>
      </p:sp>
      <p:sp>
        <p:nvSpPr>
          <p:cNvPr id="6" name="TextBox 5"/>
          <p:cNvSpPr txBox="1"/>
          <p:nvPr/>
        </p:nvSpPr>
        <p:spPr>
          <a:xfrm>
            <a:off x="6981825" y="2030456"/>
            <a:ext cx="4371975" cy="369332"/>
          </a:xfrm>
          <a:prstGeom prst="rect">
            <a:avLst/>
          </a:prstGeom>
          <a:noFill/>
        </p:spPr>
        <p:txBody>
          <a:bodyPr wrap="square" rtlCol="0">
            <a:spAutoFit/>
          </a:bodyPr>
          <a:lstStyle/>
          <a:p>
            <a:r>
              <a:rPr lang="en-US" dirty="0"/>
              <a:t>Check boxes that apply to you</a:t>
            </a:r>
          </a:p>
        </p:txBody>
      </p:sp>
      <p:sp>
        <p:nvSpPr>
          <p:cNvPr id="7" name="TextBox 6"/>
          <p:cNvSpPr txBox="1"/>
          <p:nvPr/>
        </p:nvSpPr>
        <p:spPr>
          <a:xfrm>
            <a:off x="2314575" y="2807303"/>
            <a:ext cx="9039225" cy="1077218"/>
          </a:xfrm>
          <a:prstGeom prst="rect">
            <a:avLst/>
          </a:prstGeom>
          <a:noFill/>
        </p:spPr>
        <p:txBody>
          <a:bodyPr wrap="square" rtlCol="0">
            <a:spAutoFit/>
          </a:bodyPr>
          <a:lstStyle/>
          <a:p>
            <a:r>
              <a:rPr lang="en-US" sz="1600" dirty="0">
                <a:solidFill>
                  <a:srgbClr val="FF0000"/>
                </a:solidFill>
              </a:rPr>
              <a:t>If you are a </a:t>
            </a:r>
            <a:r>
              <a:rPr lang="en-US" sz="1600" b="1" dirty="0">
                <a:solidFill>
                  <a:srgbClr val="FF0000"/>
                </a:solidFill>
              </a:rPr>
              <a:t>resident</a:t>
            </a:r>
            <a:r>
              <a:rPr lang="en-US" sz="1600" dirty="0">
                <a:solidFill>
                  <a:srgbClr val="FF0000"/>
                </a:solidFill>
              </a:rPr>
              <a:t> of a country that holds a treaty with the U.S., enter the amount of your treaty here. If your earned income was less than your treaty amount, enter your earned income amount instead of treaty amount. For example, if you earned $4,000 </a:t>
            </a:r>
            <a:r>
              <a:rPr lang="en-US" sz="1600">
                <a:solidFill>
                  <a:srgbClr val="FF0000"/>
                </a:solidFill>
              </a:rPr>
              <a:t>in 2024 </a:t>
            </a:r>
            <a:r>
              <a:rPr lang="en-US" sz="1600" dirty="0">
                <a:solidFill>
                  <a:srgbClr val="FF0000"/>
                </a:solidFill>
              </a:rPr>
              <a:t>and your treaty amount is for $5,000 enter $4,000. Please view </a:t>
            </a:r>
            <a:r>
              <a:rPr lang="en-US" sz="1600" dirty="0">
                <a:solidFill>
                  <a:srgbClr val="FF0000"/>
                </a:solidFill>
                <a:hlinkClick r:id="rId3"/>
              </a:rPr>
              <a:t>Publication 4011 </a:t>
            </a:r>
            <a:r>
              <a:rPr lang="en-US" sz="1600" dirty="0">
                <a:solidFill>
                  <a:srgbClr val="FF0000"/>
                </a:solidFill>
              </a:rPr>
              <a:t>to view a list of countries that have a treaty with the US.</a:t>
            </a:r>
          </a:p>
        </p:txBody>
      </p:sp>
      <p:sp>
        <p:nvSpPr>
          <p:cNvPr id="9" name="Right Brace 8"/>
          <p:cNvSpPr/>
          <p:nvPr/>
        </p:nvSpPr>
        <p:spPr>
          <a:xfrm>
            <a:off x="6410326" y="1662065"/>
            <a:ext cx="571500" cy="1145238"/>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Chevron 9"/>
          <p:cNvSpPr/>
          <p:nvPr/>
        </p:nvSpPr>
        <p:spPr>
          <a:xfrm>
            <a:off x="746126" y="2973693"/>
            <a:ext cx="190500" cy="295275"/>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2162175" y="4438650"/>
            <a:ext cx="7467600" cy="369332"/>
          </a:xfrm>
          <a:prstGeom prst="rect">
            <a:avLst/>
          </a:prstGeom>
          <a:noFill/>
        </p:spPr>
        <p:txBody>
          <a:bodyPr wrap="square" rtlCol="0">
            <a:spAutoFit/>
          </a:bodyPr>
          <a:lstStyle/>
          <a:p>
            <a:r>
              <a:rPr lang="en-US" dirty="0"/>
              <a:t>Click </a:t>
            </a:r>
            <a:r>
              <a:rPr lang="en-US" b="1" dirty="0"/>
              <a:t>YES </a:t>
            </a:r>
            <a:r>
              <a:rPr lang="en-US" dirty="0"/>
              <a:t>if this applies to you</a:t>
            </a:r>
          </a:p>
        </p:txBody>
      </p:sp>
      <p:sp>
        <p:nvSpPr>
          <p:cNvPr id="12" name="Right Brace 11"/>
          <p:cNvSpPr/>
          <p:nvPr/>
        </p:nvSpPr>
        <p:spPr>
          <a:xfrm>
            <a:off x="1781175" y="4371975"/>
            <a:ext cx="381000" cy="4360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9629775" y="5659993"/>
            <a:ext cx="1712912" cy="365819"/>
          </a:xfrm>
          <a:prstGeom prst="rect">
            <a:avLst/>
          </a:prstGeom>
          <a:noFill/>
        </p:spPr>
        <p:txBody>
          <a:bodyPr wrap="square" rtlCol="0">
            <a:spAutoFit/>
          </a:bodyPr>
          <a:lstStyle/>
          <a:p>
            <a:r>
              <a:rPr lang="en-US" dirty="0"/>
              <a:t>Click </a:t>
            </a:r>
            <a:r>
              <a:rPr lang="en-US" b="1" dirty="0"/>
              <a:t>CONTINUE</a:t>
            </a:r>
            <a:endParaRPr lang="en-US" dirty="0"/>
          </a:p>
        </p:txBody>
      </p:sp>
      <p:pic>
        <p:nvPicPr>
          <p:cNvPr id="14" name="Picture 13"/>
          <p:cNvPicPr>
            <a:picLocks noChangeAspect="1"/>
          </p:cNvPicPr>
          <p:nvPr/>
        </p:nvPicPr>
        <p:blipFill>
          <a:blip r:embed="rId4"/>
          <a:stretch>
            <a:fillRect/>
          </a:stretch>
        </p:blipFill>
        <p:spPr>
          <a:xfrm>
            <a:off x="773113" y="4987212"/>
            <a:ext cx="10580687" cy="552450"/>
          </a:xfrm>
          <a:prstGeom prst="rect">
            <a:avLst/>
          </a:prstGeom>
        </p:spPr>
      </p:pic>
      <p:sp>
        <p:nvSpPr>
          <p:cNvPr id="15" name="Curved Right Arrow 14"/>
          <p:cNvSpPr/>
          <p:nvPr/>
        </p:nvSpPr>
        <p:spPr>
          <a:xfrm>
            <a:off x="9358312" y="5004851"/>
            <a:ext cx="338138" cy="39665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p:cNvSpPr txBox="1"/>
          <p:nvPr/>
        </p:nvSpPr>
        <p:spPr>
          <a:xfrm>
            <a:off x="3985303" y="3916385"/>
            <a:ext cx="6315075" cy="646331"/>
          </a:xfrm>
          <a:prstGeom prst="rect">
            <a:avLst/>
          </a:prstGeom>
          <a:no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SCHOLAR </a:t>
            </a:r>
            <a:r>
              <a:rPr lang="en-US" dirty="0">
                <a:solidFill>
                  <a:srgbClr val="FF0000"/>
                </a:solidFill>
                <a:highlight>
                  <a:srgbClr val="800000"/>
                </a:highlight>
              </a:rPr>
              <a:t>from India, you will have a treaty and you will need to enter your treaty amount in this section. </a:t>
            </a:r>
          </a:p>
        </p:txBody>
      </p:sp>
      <p:sp>
        <p:nvSpPr>
          <p:cNvPr id="17" name="TextBox 16"/>
          <p:cNvSpPr txBox="1"/>
          <p:nvPr/>
        </p:nvSpPr>
        <p:spPr>
          <a:xfrm>
            <a:off x="431321" y="5708909"/>
            <a:ext cx="9304817" cy="646331"/>
          </a:xfrm>
          <a:prstGeom prst="rect">
            <a:avLst/>
          </a:prstGeom>
          <a:solidFill>
            <a:srgbClr val="FF0000"/>
          </a:solidFill>
        </p:spPr>
        <p:txBody>
          <a:bodyPr wrap="square" rtlCol="0">
            <a:spAutoFit/>
          </a:bodyPr>
          <a:lstStyle/>
          <a:p>
            <a:r>
              <a:rPr lang="en-US" dirty="0"/>
              <a:t>If you are a resident of Canada and earned $10,000 or less in 2024, you are eligible to claim your treaty. But if you earned more than $10,000, you are no longer eligible to claim your treaty. </a:t>
            </a:r>
          </a:p>
        </p:txBody>
      </p:sp>
      <p:sp>
        <p:nvSpPr>
          <p:cNvPr id="18" name="TextBox 17">
            <a:extLst>
              <a:ext uri="{FF2B5EF4-FFF2-40B4-BE49-F238E27FC236}">
                <a16:creationId xmlns:a16="http://schemas.microsoft.com/office/drawing/2014/main" id="{91083F78-B422-419A-9AAE-68D0D0EA2E1E}"/>
              </a:ext>
            </a:extLst>
          </p:cNvPr>
          <p:cNvSpPr txBox="1"/>
          <p:nvPr/>
        </p:nvSpPr>
        <p:spPr>
          <a:xfrm>
            <a:off x="2228851" y="4761121"/>
            <a:ext cx="7467600" cy="923330"/>
          </a:xfrm>
          <a:prstGeom prst="rect">
            <a:avLst/>
          </a:prstGeom>
          <a:solidFill>
            <a:srgbClr val="FF0000"/>
          </a:solidFill>
        </p:spPr>
        <p:txBody>
          <a:bodyPr wrap="square" rtlCol="0">
            <a:spAutoFit/>
          </a:bodyPr>
          <a:lstStyle/>
          <a:p>
            <a:r>
              <a:rPr lang="en-US" dirty="0">
                <a:solidFill>
                  <a:srgbClr val="FF0000"/>
                </a:solidFill>
                <a:highlight>
                  <a:srgbClr val="800000"/>
                </a:highlight>
              </a:rPr>
              <a:t>If you are a </a:t>
            </a:r>
            <a:r>
              <a:rPr lang="en-US" b="1" dirty="0">
                <a:solidFill>
                  <a:srgbClr val="FF0000"/>
                </a:solidFill>
                <a:highlight>
                  <a:srgbClr val="800000"/>
                </a:highlight>
              </a:rPr>
              <a:t>STUDENT</a:t>
            </a:r>
            <a:r>
              <a:rPr lang="en-US" dirty="0">
                <a:solidFill>
                  <a:srgbClr val="FF0000"/>
                </a:solidFill>
                <a:highlight>
                  <a:srgbClr val="800000"/>
                </a:highlight>
              </a:rPr>
              <a:t> from India, </a:t>
            </a:r>
            <a:r>
              <a:rPr lang="en-US" b="1" dirty="0">
                <a:solidFill>
                  <a:srgbClr val="FF0000"/>
                </a:solidFill>
                <a:highlight>
                  <a:srgbClr val="800000"/>
                </a:highlight>
              </a:rPr>
              <a:t>DO NOT </a:t>
            </a:r>
            <a:r>
              <a:rPr lang="en-US" dirty="0">
                <a:solidFill>
                  <a:srgbClr val="FF0000"/>
                </a:solidFill>
                <a:highlight>
                  <a:srgbClr val="800000"/>
                </a:highlight>
              </a:rPr>
              <a:t>enter your treaty amount here. You will need to take the Standard Deduction by going to Deductions&gt;Itemized Deductions&gt;Use Standard or Itemized Deduction&gt;Take Standard Deduction</a:t>
            </a:r>
          </a:p>
        </p:txBody>
      </p:sp>
    </p:spTree>
    <p:extLst>
      <p:ext uri="{BB962C8B-B14F-4D97-AF65-F5344CB8AC3E}">
        <p14:creationId xmlns:p14="http://schemas.microsoft.com/office/powerpoint/2010/main" val="3061209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fade">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500" fill="hold"/>
                                        <p:tgtEl>
                                          <p:spTgt spid="17"/>
                                        </p:tgtEl>
                                        <p:attrNameLst>
                                          <p:attrName>ppt_x</p:attrName>
                                        </p:attrNameLst>
                                      </p:cBhvr>
                                      <p:tavLst>
                                        <p:tav tm="0">
                                          <p:val>
                                            <p:strVal val="#ppt_x"/>
                                          </p:val>
                                        </p:tav>
                                        <p:tav tm="100000">
                                          <p:val>
                                            <p:strVal val="#ppt_x"/>
                                          </p:val>
                                        </p:tav>
                                      </p:tavLst>
                                    </p:anim>
                                    <p:anim calcmode="lin" valueType="num">
                                      <p:cBhvr additive="base">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additive="base">
                                        <p:cTn id="51" dur="500" fill="hold"/>
                                        <p:tgtEl>
                                          <p:spTgt spid="18"/>
                                        </p:tgtEl>
                                        <p:attrNameLst>
                                          <p:attrName>ppt_x</p:attrName>
                                        </p:attrNameLst>
                                      </p:cBhvr>
                                      <p:tavLst>
                                        <p:tav tm="0">
                                          <p:val>
                                            <p:strVal val="#ppt_x"/>
                                          </p:val>
                                        </p:tav>
                                        <p:tav tm="100000">
                                          <p:val>
                                            <p:strVal val="#ppt_x"/>
                                          </p:val>
                                        </p:tav>
                                      </p:tavLst>
                                    </p:anim>
                                    <p:anim calcmode="lin" valueType="num">
                                      <p:cBhvr additive="base">
                                        <p:cTn id="5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animBg="1"/>
      <p:bldP spid="10" grpId="0" animBg="1"/>
      <p:bldP spid="11" grpId="0"/>
      <p:bldP spid="12" grpId="0" animBg="1"/>
      <p:bldP spid="13" grpId="0"/>
      <p:bldP spid="15" grpId="0" animBg="1"/>
      <p:bldP spid="16" grpId="0"/>
      <p:bldP spid="17" grpId="0" animBg="1"/>
      <p:bldP spid="18"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57275" y="827458"/>
            <a:ext cx="10191750" cy="3584576"/>
          </a:xfrm>
          <a:prstGeom prst="rect">
            <a:avLst/>
          </a:prstGeom>
        </p:spPr>
      </p:pic>
      <p:sp>
        <p:nvSpPr>
          <p:cNvPr id="6" name="Left Arrow 5"/>
          <p:cNvSpPr/>
          <p:nvPr/>
        </p:nvSpPr>
        <p:spPr>
          <a:xfrm>
            <a:off x="4572000" y="2372096"/>
            <a:ext cx="3324225"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971550" y="4412034"/>
            <a:ext cx="10277475" cy="369332"/>
          </a:xfrm>
          <a:prstGeom prst="rect">
            <a:avLst/>
          </a:prstGeom>
          <a:noFill/>
        </p:spPr>
        <p:txBody>
          <a:bodyPr wrap="square" rtlCol="0">
            <a:spAutoFit/>
          </a:bodyPr>
          <a:lstStyle/>
          <a:p>
            <a:r>
              <a:rPr lang="en-US" dirty="0"/>
              <a:t>If you departed and entered the U.S. in 2024, click </a:t>
            </a:r>
            <a:r>
              <a:rPr lang="en-US" b="1" dirty="0"/>
              <a:t>Dates Entered and Departed the U.S. in Current Year. </a:t>
            </a:r>
            <a:endParaRPr lang="en-US" dirty="0"/>
          </a:p>
        </p:txBody>
      </p:sp>
      <p:sp>
        <p:nvSpPr>
          <p:cNvPr id="8" name="Curved Right Arrow 7"/>
          <p:cNvSpPr/>
          <p:nvPr/>
        </p:nvSpPr>
        <p:spPr>
          <a:xfrm>
            <a:off x="9001125" y="3378849"/>
            <a:ext cx="476250" cy="459726"/>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9144000" y="3940638"/>
            <a:ext cx="21050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737399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F1F35-5B60-49D2-82D6-68BDA71DF189}"/>
              </a:ext>
            </a:extLst>
          </p:cNvPr>
          <p:cNvSpPr>
            <a:spLocks noGrp="1"/>
          </p:cNvSpPr>
          <p:nvPr>
            <p:ph type="title"/>
          </p:nvPr>
        </p:nvSpPr>
        <p:spPr>
          <a:xfrm>
            <a:off x="700088" y="286603"/>
            <a:ext cx="10455592" cy="1450757"/>
          </a:xfrm>
        </p:spPr>
        <p:txBody>
          <a:bodyPr/>
          <a:lstStyle/>
          <a:p>
            <a:r>
              <a:rPr lang="en-US" b="1" dirty="0">
                <a:solidFill>
                  <a:srgbClr val="C00000"/>
                </a:solidFill>
              </a:rPr>
              <a:t>Warning: We CANNOT Help Those Who….</a:t>
            </a:r>
          </a:p>
        </p:txBody>
      </p:sp>
      <p:sp>
        <p:nvSpPr>
          <p:cNvPr id="3" name="Content Placeholder 2">
            <a:extLst>
              <a:ext uri="{FF2B5EF4-FFF2-40B4-BE49-F238E27FC236}">
                <a16:creationId xmlns:a16="http://schemas.microsoft.com/office/drawing/2014/main" id="{DA62F0CE-1FAD-414E-A47C-F4FDB0B401A5}"/>
              </a:ext>
            </a:extLst>
          </p:cNvPr>
          <p:cNvSpPr>
            <a:spLocks noGrp="1"/>
          </p:cNvSpPr>
          <p:nvPr>
            <p:ph idx="1"/>
          </p:nvPr>
        </p:nvSpPr>
        <p:spPr>
          <a:xfrm>
            <a:off x="700088" y="1737360"/>
            <a:ext cx="10791824" cy="4131734"/>
          </a:xfrm>
        </p:spPr>
        <p:txBody>
          <a:bodyPr>
            <a:normAutofit/>
          </a:bodyPr>
          <a:lstStyle/>
          <a:p>
            <a:pPr marL="201168" lvl="1" indent="0">
              <a:buNone/>
            </a:pPr>
            <a:r>
              <a:rPr lang="en-US" sz="3200" dirty="0"/>
              <a:t>1.  Have a JOINT Marketplace Insurance plan. </a:t>
            </a:r>
          </a:p>
          <a:p>
            <a:pPr lvl="6">
              <a:buFont typeface="Courier New" panose="02070309020205020404" pitchFamily="49" charset="0"/>
              <a:buChar char="o"/>
            </a:pPr>
            <a:r>
              <a:rPr lang="en-US" sz="2800" dirty="0"/>
              <a:t> This is also called Select Health, Obamacare, Affordable Care Act. </a:t>
            </a:r>
          </a:p>
          <a:p>
            <a:pPr lvl="6">
              <a:buFont typeface="Courier New" panose="02070309020205020404" pitchFamily="49" charset="0"/>
              <a:buChar char="o"/>
            </a:pPr>
            <a:r>
              <a:rPr lang="en-US" sz="2800" dirty="0"/>
              <a:t>  Please make an appointment with the Low Income Taxpayer    Clinic 801-201-8001</a:t>
            </a:r>
            <a:endParaRPr lang="en-US" sz="2400" dirty="0"/>
          </a:p>
          <a:p>
            <a:pPr marL="201168" lvl="1" indent="0">
              <a:buNone/>
            </a:pPr>
            <a:r>
              <a:rPr lang="en-US" sz="3200" dirty="0"/>
              <a:t>2. Did not receive any type of income in 2024</a:t>
            </a:r>
          </a:p>
          <a:p>
            <a:pPr lvl="6">
              <a:buFont typeface="Courier New" panose="02070309020205020404" pitchFamily="49" charset="0"/>
              <a:buChar char="o"/>
            </a:pPr>
            <a:r>
              <a:rPr lang="en-US" sz="2800" dirty="0"/>
              <a:t> We will review the types of income you must report in  the next slide…</a:t>
            </a:r>
          </a:p>
        </p:txBody>
      </p:sp>
    </p:spTree>
    <p:extLst>
      <p:ext uri="{BB962C8B-B14F-4D97-AF65-F5344CB8AC3E}">
        <p14:creationId xmlns:p14="http://schemas.microsoft.com/office/powerpoint/2010/main" val="2308858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35038" y="772410"/>
            <a:ext cx="10058400" cy="3837690"/>
          </a:xfrm>
          <a:prstGeom prst="rect">
            <a:avLst/>
          </a:prstGeom>
        </p:spPr>
      </p:pic>
      <p:sp>
        <p:nvSpPr>
          <p:cNvPr id="5" name="TextBox 4"/>
          <p:cNvSpPr txBox="1"/>
          <p:nvPr/>
        </p:nvSpPr>
        <p:spPr>
          <a:xfrm>
            <a:off x="1162050" y="4447290"/>
            <a:ext cx="9831388"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date you entered the U.S. in 2024. Note: </a:t>
            </a:r>
            <a:r>
              <a:rPr lang="en-US" b="1" dirty="0"/>
              <a:t>Date Entered </a:t>
            </a:r>
            <a:r>
              <a:rPr lang="en-US" dirty="0"/>
              <a:t>is a required field. </a:t>
            </a:r>
          </a:p>
          <a:p>
            <a:pPr marL="285750" indent="-285750">
              <a:buFont typeface="Arial" panose="020B0604020202020204" pitchFamily="34" charset="0"/>
              <a:buChar char="•"/>
            </a:pPr>
            <a:r>
              <a:rPr lang="en-US" dirty="0"/>
              <a:t>If you did not enter the U.S. in 2024 before you departed, we recommend that you enter the date you first entered the U.S. on your current visa. </a:t>
            </a:r>
          </a:p>
          <a:p>
            <a:pPr marL="285750" indent="-285750">
              <a:buFont typeface="Arial" panose="020B0604020202020204" pitchFamily="34" charset="0"/>
              <a:buChar char="•"/>
            </a:pPr>
            <a:r>
              <a:rPr lang="en-US" dirty="0"/>
              <a:t>Click </a:t>
            </a:r>
            <a:r>
              <a:rPr lang="en-US" b="1" dirty="0"/>
              <a:t>CONTINUE</a:t>
            </a:r>
            <a:endParaRPr lang="en-US" dirty="0"/>
          </a:p>
        </p:txBody>
      </p:sp>
      <p:pic>
        <p:nvPicPr>
          <p:cNvPr id="6" name="Picture 5"/>
          <p:cNvPicPr>
            <a:picLocks noChangeAspect="1"/>
          </p:cNvPicPr>
          <p:nvPr/>
        </p:nvPicPr>
        <p:blipFill>
          <a:blip r:embed="rId3"/>
          <a:stretch>
            <a:fillRect/>
          </a:stretch>
        </p:blipFill>
        <p:spPr>
          <a:xfrm>
            <a:off x="1162050" y="1466851"/>
            <a:ext cx="2580349" cy="2028824"/>
          </a:xfrm>
          <a:prstGeom prst="rect">
            <a:avLst/>
          </a:prstGeom>
        </p:spPr>
      </p:pic>
      <p:pic>
        <p:nvPicPr>
          <p:cNvPr id="7" name="Picture 6"/>
          <p:cNvPicPr>
            <a:picLocks noChangeAspect="1"/>
          </p:cNvPicPr>
          <p:nvPr/>
        </p:nvPicPr>
        <p:blipFill>
          <a:blip r:embed="rId4"/>
          <a:stretch>
            <a:fillRect/>
          </a:stretch>
        </p:blipFill>
        <p:spPr>
          <a:xfrm>
            <a:off x="4167188" y="1666875"/>
            <a:ext cx="4376556" cy="1828800"/>
          </a:xfrm>
          <a:prstGeom prst="rect">
            <a:avLst/>
          </a:prstGeom>
        </p:spPr>
      </p:pic>
      <p:sp>
        <p:nvSpPr>
          <p:cNvPr id="8" name="TextBox 7"/>
          <p:cNvSpPr txBox="1"/>
          <p:nvPr/>
        </p:nvSpPr>
        <p:spPr>
          <a:xfrm>
            <a:off x="5648325" y="1905000"/>
            <a:ext cx="1114425" cy="369332"/>
          </a:xfrm>
          <a:prstGeom prst="rect">
            <a:avLst/>
          </a:prstGeom>
          <a:noFill/>
        </p:spPr>
        <p:txBody>
          <a:bodyPr wrap="square" rtlCol="0">
            <a:spAutoFit/>
          </a:bodyPr>
          <a:lstStyle/>
          <a:p>
            <a:r>
              <a:rPr lang="en-US" dirty="0">
                <a:solidFill>
                  <a:srgbClr val="FF0000"/>
                </a:solidFill>
              </a:rPr>
              <a:t>Example </a:t>
            </a:r>
          </a:p>
        </p:txBody>
      </p:sp>
      <p:sp>
        <p:nvSpPr>
          <p:cNvPr id="10" name="Curved Left Arrow 9"/>
          <p:cNvSpPr/>
          <p:nvPr/>
        </p:nvSpPr>
        <p:spPr>
          <a:xfrm>
            <a:off x="6400800" y="2274332"/>
            <a:ext cx="428625" cy="2974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Curved Right Arrow 11"/>
          <p:cNvSpPr/>
          <p:nvPr/>
        </p:nvSpPr>
        <p:spPr>
          <a:xfrm>
            <a:off x="8825658" y="347312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233246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5">
                                            <p:txEl>
                                              <p:pRg st="2" end="2"/>
                                            </p:txEl>
                                          </p:spTgt>
                                        </p:tgtEl>
                                        <p:attrNameLst>
                                          <p:attrName>style.visibility</p:attrName>
                                        </p:attrNameLst>
                                      </p:cBhvr>
                                      <p:to>
                                        <p:strVal val="visible"/>
                                      </p:to>
                                    </p:set>
                                    <p:anim calcmode="lin" valueType="num">
                                      <p:cBhvr additive="base">
                                        <p:cTn id="41"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0" grpId="0" animBg="1"/>
      <p:bldP spid="1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3613" y="1176408"/>
            <a:ext cx="10058400" cy="2485885"/>
          </a:xfrm>
          <a:prstGeom prst="rect">
            <a:avLst/>
          </a:prstGeom>
        </p:spPr>
      </p:pic>
      <p:sp>
        <p:nvSpPr>
          <p:cNvPr id="5" name="TextBox 4"/>
          <p:cNvSpPr txBox="1"/>
          <p:nvPr/>
        </p:nvSpPr>
        <p:spPr>
          <a:xfrm>
            <a:off x="1076325" y="4019550"/>
            <a:ext cx="100203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If you have additional travel dates, click +</a:t>
            </a:r>
            <a:r>
              <a:rPr lang="en-US" b="1" dirty="0"/>
              <a:t>Schedule OI Travel Dates</a:t>
            </a:r>
            <a:r>
              <a:rPr lang="en-US" dirty="0"/>
              <a:t> to enter additional dates.</a:t>
            </a:r>
          </a:p>
        </p:txBody>
      </p:sp>
      <p:sp>
        <p:nvSpPr>
          <p:cNvPr id="6" name="Left Arrow 5"/>
          <p:cNvSpPr/>
          <p:nvPr/>
        </p:nvSpPr>
        <p:spPr>
          <a:xfrm>
            <a:off x="3028950" y="1743075"/>
            <a:ext cx="2695575" cy="2952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1076325" y="4676775"/>
            <a:ext cx="1022032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 </a:t>
            </a:r>
            <a:endParaRPr lang="en-US" dirty="0"/>
          </a:p>
        </p:txBody>
      </p:sp>
      <p:sp>
        <p:nvSpPr>
          <p:cNvPr id="8" name="Curved Right Arrow 7"/>
          <p:cNvSpPr/>
          <p:nvPr/>
        </p:nvSpPr>
        <p:spPr>
          <a:xfrm>
            <a:off x="8877300" y="3228975"/>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594390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92188" y="1007640"/>
            <a:ext cx="10058400" cy="3928320"/>
          </a:xfrm>
          <a:prstGeom prst="rect">
            <a:avLst/>
          </a:prstGeom>
        </p:spPr>
      </p:pic>
      <p:sp>
        <p:nvSpPr>
          <p:cNvPr id="5" name="TextBox 4"/>
          <p:cNvSpPr txBox="1"/>
          <p:nvPr/>
        </p:nvSpPr>
        <p:spPr>
          <a:xfrm>
            <a:off x="992188" y="4791075"/>
            <a:ext cx="1005840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are a resident of a country that holds a tax treaty with the U.S., click </a:t>
            </a:r>
            <a:r>
              <a:rPr lang="en-US" b="1" dirty="0"/>
              <a:t>Income Exempt from Tax. </a:t>
            </a:r>
          </a:p>
          <a:p>
            <a:pPr marL="742950" lvl="1" indent="-285750">
              <a:buFont typeface="Wingdings" panose="05000000000000000000" pitchFamily="2" charset="2"/>
              <a:buChar char="v"/>
            </a:pPr>
            <a:r>
              <a:rPr lang="en-US" b="1" dirty="0">
                <a:solidFill>
                  <a:srgbClr val="FF0000"/>
                </a:solidFill>
              </a:rPr>
              <a:t>If you are from Canada, please view Publication 4011 to read your treaty or consult with a VITA volunteer. </a:t>
            </a:r>
          </a:p>
          <a:p>
            <a:pPr marL="742950" lvl="1" indent="-285750">
              <a:buFont typeface="Wingdings" panose="05000000000000000000" pitchFamily="2" charset="2"/>
              <a:buChar char="v"/>
            </a:pPr>
            <a:r>
              <a:rPr lang="en-US" b="1" dirty="0">
                <a:solidFill>
                  <a:srgbClr val="FF0000"/>
                </a:solidFill>
              </a:rPr>
              <a:t>If you are a resident of India, please consult with a VITA volunteer. </a:t>
            </a:r>
            <a:endParaRPr lang="en-US" dirty="0">
              <a:solidFill>
                <a:srgbClr val="FF0000"/>
              </a:solidFill>
            </a:endParaRPr>
          </a:p>
        </p:txBody>
      </p:sp>
      <p:sp>
        <p:nvSpPr>
          <p:cNvPr id="6" name="Curved Left Arrow 5"/>
          <p:cNvSpPr/>
          <p:nvPr/>
        </p:nvSpPr>
        <p:spPr>
          <a:xfrm>
            <a:off x="2952750" y="3105150"/>
            <a:ext cx="476250" cy="257175"/>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urved Right Arrow 6"/>
          <p:cNvSpPr/>
          <p:nvPr/>
        </p:nvSpPr>
        <p:spPr>
          <a:xfrm>
            <a:off x="8877300" y="3798989"/>
            <a:ext cx="285750" cy="427281"/>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TextBox 7"/>
          <p:cNvSpPr txBox="1"/>
          <p:nvPr/>
        </p:nvSpPr>
        <p:spPr>
          <a:xfrm>
            <a:off x="6867525" y="3863060"/>
            <a:ext cx="1762125"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5641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par>
                                <p:cTn id="16" presetID="2" presetClass="entr" presetSubtype="4"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ppt_x"/>
                                          </p:val>
                                        </p:tav>
                                        <p:tav tm="100000">
                                          <p:val>
                                            <p:strVal val="#ppt_x"/>
                                          </p:val>
                                        </p:tav>
                                      </p:tavLst>
                                    </p:anim>
                                    <p:anim calcmode="lin" valueType="num">
                                      <p:cBhvr additive="base">
                                        <p:cTn id="1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animBg="1"/>
      <p:bldP spid="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95324" y="4667358"/>
            <a:ext cx="1094422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country of which you are a resident. </a:t>
            </a:r>
          </a:p>
          <a:p>
            <a:pPr marL="285750" indent="-285750">
              <a:buFont typeface="Arial" panose="020B0604020202020204" pitchFamily="34" charset="0"/>
              <a:buChar char="•"/>
            </a:pPr>
            <a:r>
              <a:rPr lang="en-US" dirty="0"/>
              <a:t>Select </a:t>
            </a:r>
            <a:r>
              <a:rPr lang="en-US" b="1" dirty="0"/>
              <a:t>Tax Treaty Article</a:t>
            </a:r>
            <a:r>
              <a:rPr lang="en-US" dirty="0"/>
              <a:t>. You can find the treaty article in Publication 4011, or you may consult with a VITA volunteer. </a:t>
            </a:r>
          </a:p>
          <a:p>
            <a:pPr marL="285750" indent="-285750">
              <a:buFont typeface="Arial" panose="020B0604020202020204" pitchFamily="34" charset="0"/>
              <a:buChar char="•"/>
            </a:pPr>
            <a:r>
              <a:rPr lang="en-US" dirty="0"/>
              <a:t>Have you claimed this treaty in prior years? If so, indicate how many months you have claimed it.  </a:t>
            </a:r>
          </a:p>
          <a:p>
            <a:pPr marL="285750" indent="-285750">
              <a:buFont typeface="Arial" panose="020B0604020202020204" pitchFamily="34" charset="0"/>
              <a:buChar char="•"/>
            </a:pPr>
            <a:r>
              <a:rPr lang="en-US" dirty="0"/>
              <a:t>Enter amount of treaty you are claiming. Remember, if your earned income is less than the treaty amount, report your earned income. You may find treaty information in </a:t>
            </a:r>
            <a:r>
              <a:rPr lang="en-US" dirty="0">
                <a:hlinkClick r:id="rId2"/>
              </a:rPr>
              <a:t>Pub. 4011</a:t>
            </a:r>
            <a:r>
              <a:rPr lang="en-US" dirty="0"/>
              <a:t>.  </a:t>
            </a:r>
          </a:p>
        </p:txBody>
      </p:sp>
      <p:pic>
        <p:nvPicPr>
          <p:cNvPr id="8" name="Content Placeholder 7"/>
          <p:cNvPicPr>
            <a:picLocks noGrp="1" noChangeAspect="1"/>
          </p:cNvPicPr>
          <p:nvPr>
            <p:ph idx="1"/>
          </p:nvPr>
        </p:nvPicPr>
        <p:blipFill>
          <a:blip r:embed="rId3"/>
          <a:stretch>
            <a:fillRect/>
          </a:stretch>
        </p:blipFill>
        <p:spPr>
          <a:xfrm>
            <a:off x="923099" y="806450"/>
            <a:ext cx="9110727" cy="3882161"/>
          </a:xfrm>
          <a:prstGeom prst="rect">
            <a:avLst/>
          </a:prstGeom>
        </p:spPr>
      </p:pic>
      <p:sp>
        <p:nvSpPr>
          <p:cNvPr id="9" name="Left Arrow 8"/>
          <p:cNvSpPr/>
          <p:nvPr/>
        </p:nvSpPr>
        <p:spPr>
          <a:xfrm>
            <a:off x="2676525" y="1543050"/>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586905" y="2143214"/>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Left Arrow 10"/>
          <p:cNvSpPr/>
          <p:nvPr/>
        </p:nvSpPr>
        <p:spPr>
          <a:xfrm>
            <a:off x="2057400" y="2815748"/>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11"/>
          <p:cNvSpPr/>
          <p:nvPr/>
        </p:nvSpPr>
        <p:spPr>
          <a:xfrm>
            <a:off x="2143125" y="3415912"/>
            <a:ext cx="2891557" cy="3143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urved Right Arrow 12"/>
          <p:cNvSpPr/>
          <p:nvPr/>
        </p:nvSpPr>
        <p:spPr>
          <a:xfrm>
            <a:off x="8039100" y="4114800"/>
            <a:ext cx="428625" cy="46672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6167437" y="4212193"/>
            <a:ext cx="1785938"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1525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Effect transition="in" filter="fade">
                                      <p:cBhvr>
                                        <p:cTn id="18" dur="500"/>
                                        <p:tgtEl>
                                          <p:spTgt spid="6">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nodeType="withEffect">
                                  <p:stCondLst>
                                    <p:cond delay="0"/>
                                  </p:stCondLst>
                                  <p:childTnLst>
                                    <p:set>
                                      <p:cBhvr>
                                        <p:cTn id="25" dur="1" fill="hold">
                                          <p:stCondLst>
                                            <p:cond delay="0"/>
                                          </p:stCondLst>
                                        </p:cTn>
                                        <p:tgtEl>
                                          <p:spTgt spid="6">
                                            <p:txEl>
                                              <p:pRg st="2" end="2"/>
                                            </p:txEl>
                                          </p:spTgt>
                                        </p:tgtEl>
                                        <p:attrNameLst>
                                          <p:attrName>style.visibility</p:attrName>
                                        </p:attrNameLst>
                                      </p:cBhvr>
                                      <p:to>
                                        <p:strVal val="visible"/>
                                      </p:to>
                                    </p:set>
                                    <p:animEffect transition="in" filter="fade">
                                      <p:cBhvr>
                                        <p:cTn id="26" dur="500"/>
                                        <p:tgtEl>
                                          <p:spTgt spid="6">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6">
                                            <p:txEl>
                                              <p:pRg st="3" end="3"/>
                                            </p:txEl>
                                          </p:spTgt>
                                        </p:tgtEl>
                                        <p:attrNameLst>
                                          <p:attrName>style.visibility</p:attrName>
                                        </p:attrNameLst>
                                      </p:cBhvr>
                                      <p:to>
                                        <p:strVal val="visible"/>
                                      </p:to>
                                    </p:set>
                                    <p:animEffect transition="in" filter="fade">
                                      <p:cBhvr>
                                        <p:cTn id="34" dur="500"/>
                                        <p:tgtEl>
                                          <p:spTgt spid="6">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4DDEEBB-E381-430B-9EDC-1F784FF615A8}"/>
              </a:ext>
            </a:extLst>
          </p:cNvPr>
          <p:cNvSpPr txBox="1"/>
          <p:nvPr/>
        </p:nvSpPr>
        <p:spPr>
          <a:xfrm>
            <a:off x="544273" y="300048"/>
            <a:ext cx="5293204" cy="826222"/>
          </a:xfrm>
          <a:prstGeom prst="rect">
            <a:avLst/>
          </a:prstGeom>
          <a:noFill/>
        </p:spPr>
        <p:txBody>
          <a:bodyPr wrap="square" rtlCol="0">
            <a:spAutoFit/>
          </a:bodyPr>
          <a:lstStyle/>
          <a:p>
            <a:r>
              <a:rPr lang="en-US" sz="2800" dirty="0">
                <a:solidFill>
                  <a:srgbClr val="FF0000"/>
                </a:solidFill>
              </a:rPr>
              <a:t>Are you a </a:t>
            </a:r>
            <a:r>
              <a:rPr lang="en-US" sz="2800" b="1" dirty="0">
                <a:solidFill>
                  <a:srgbClr val="FF0000"/>
                </a:solidFill>
              </a:rPr>
              <a:t>STUDENT</a:t>
            </a:r>
            <a:r>
              <a:rPr lang="en-US" sz="2800" dirty="0">
                <a:solidFill>
                  <a:srgbClr val="FF0000"/>
                </a:solidFill>
              </a:rPr>
              <a:t> from India?</a:t>
            </a:r>
          </a:p>
          <a:p>
            <a:r>
              <a:rPr lang="en-US" dirty="0">
                <a:solidFill>
                  <a:srgbClr val="FF0000"/>
                </a:solidFill>
              </a:rPr>
              <a:t>If so, you will need to take the standard deduction.</a:t>
            </a:r>
          </a:p>
        </p:txBody>
      </p:sp>
      <p:pic>
        <p:nvPicPr>
          <p:cNvPr id="3" name="Content Placeholder 4">
            <a:extLst>
              <a:ext uri="{FF2B5EF4-FFF2-40B4-BE49-F238E27FC236}">
                <a16:creationId xmlns:a16="http://schemas.microsoft.com/office/drawing/2014/main" id="{1C89B66A-824D-4DE0-9DD8-54F0347C6657}"/>
              </a:ext>
            </a:extLst>
          </p:cNvPr>
          <p:cNvPicPr>
            <a:picLocks noChangeAspect="1"/>
          </p:cNvPicPr>
          <p:nvPr/>
        </p:nvPicPr>
        <p:blipFill>
          <a:blip r:embed="rId2"/>
          <a:stretch>
            <a:fillRect/>
          </a:stretch>
        </p:blipFill>
        <p:spPr>
          <a:xfrm>
            <a:off x="520433" y="1314959"/>
            <a:ext cx="2273493" cy="3974693"/>
          </a:xfrm>
          <a:prstGeom prst="rect">
            <a:avLst/>
          </a:prstGeom>
        </p:spPr>
      </p:pic>
      <p:sp>
        <p:nvSpPr>
          <p:cNvPr id="4" name="Left Arrow 6">
            <a:extLst>
              <a:ext uri="{FF2B5EF4-FFF2-40B4-BE49-F238E27FC236}">
                <a16:creationId xmlns:a16="http://schemas.microsoft.com/office/drawing/2014/main" id="{1E3B1048-F9E5-4B4B-814A-9A06DFB4D638}"/>
              </a:ext>
            </a:extLst>
          </p:cNvPr>
          <p:cNvSpPr/>
          <p:nvPr/>
        </p:nvSpPr>
        <p:spPr>
          <a:xfrm>
            <a:off x="1664645" y="332113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C1755D73-CA44-45C6-BFA4-AA27C6D49F36}"/>
              </a:ext>
            </a:extLst>
          </p:cNvPr>
          <p:cNvPicPr>
            <a:picLocks noChangeAspect="1"/>
          </p:cNvPicPr>
          <p:nvPr/>
        </p:nvPicPr>
        <p:blipFill>
          <a:blip r:embed="rId3"/>
          <a:stretch>
            <a:fillRect/>
          </a:stretch>
        </p:blipFill>
        <p:spPr>
          <a:xfrm>
            <a:off x="2793926" y="3751757"/>
            <a:ext cx="5746281" cy="2368123"/>
          </a:xfrm>
          <a:prstGeom prst="rect">
            <a:avLst/>
          </a:prstGeom>
        </p:spPr>
      </p:pic>
      <p:pic>
        <p:nvPicPr>
          <p:cNvPr id="7" name="Picture 6">
            <a:extLst>
              <a:ext uri="{FF2B5EF4-FFF2-40B4-BE49-F238E27FC236}">
                <a16:creationId xmlns:a16="http://schemas.microsoft.com/office/drawing/2014/main" id="{327D17AA-125F-44CD-A0CD-B12698A72025}"/>
              </a:ext>
            </a:extLst>
          </p:cNvPr>
          <p:cNvPicPr>
            <a:picLocks noChangeAspect="1"/>
          </p:cNvPicPr>
          <p:nvPr/>
        </p:nvPicPr>
        <p:blipFill>
          <a:blip r:embed="rId4"/>
          <a:stretch>
            <a:fillRect/>
          </a:stretch>
        </p:blipFill>
        <p:spPr>
          <a:xfrm>
            <a:off x="6364962" y="3674276"/>
            <a:ext cx="5418721" cy="2643815"/>
          </a:xfrm>
          <a:prstGeom prst="rect">
            <a:avLst/>
          </a:prstGeom>
        </p:spPr>
      </p:pic>
      <p:sp>
        <p:nvSpPr>
          <p:cNvPr id="8" name="Left Arrow 6">
            <a:extLst>
              <a:ext uri="{FF2B5EF4-FFF2-40B4-BE49-F238E27FC236}">
                <a16:creationId xmlns:a16="http://schemas.microsoft.com/office/drawing/2014/main" id="{AB1C0ED1-E16D-4A7C-A12F-352BA594A995}"/>
              </a:ext>
            </a:extLst>
          </p:cNvPr>
          <p:cNvSpPr/>
          <p:nvPr/>
        </p:nvSpPr>
        <p:spPr>
          <a:xfrm>
            <a:off x="7466786" y="5192307"/>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24E1AE6-317C-4322-A314-B98C53A6587A}"/>
              </a:ext>
            </a:extLst>
          </p:cNvPr>
          <p:cNvSpPr txBox="1"/>
          <p:nvPr/>
        </p:nvSpPr>
        <p:spPr>
          <a:xfrm>
            <a:off x="8882332" y="914400"/>
            <a:ext cx="2901351" cy="2308324"/>
          </a:xfrm>
          <a:prstGeom prst="rect">
            <a:avLst/>
          </a:prstGeom>
          <a:noFill/>
        </p:spPr>
        <p:txBody>
          <a:bodyPr wrap="square" rtlCol="0">
            <a:spAutoFit/>
          </a:bodyPr>
          <a:lstStyle/>
          <a:p>
            <a:r>
              <a:rPr lang="en-US" dirty="0"/>
              <a:t>Click….</a:t>
            </a:r>
          </a:p>
          <a:p>
            <a:pPr marL="742950" lvl="1" indent="-285750">
              <a:buFont typeface="Courier New" panose="02070309020205020404" pitchFamily="49" charset="0"/>
              <a:buChar char="o"/>
            </a:pPr>
            <a:r>
              <a:rPr lang="en-US" i="1" dirty="0"/>
              <a:t>Deductions</a:t>
            </a:r>
          </a:p>
          <a:p>
            <a:pPr marL="742950" lvl="1" indent="-285750">
              <a:buFont typeface="Courier New" panose="02070309020205020404" pitchFamily="49" charset="0"/>
              <a:buChar char="o"/>
            </a:pPr>
            <a:r>
              <a:rPr lang="en-US" i="1" dirty="0"/>
              <a:t>Itemized Deductions</a:t>
            </a:r>
          </a:p>
          <a:p>
            <a:pPr marL="742950" lvl="1" indent="-285750">
              <a:buFont typeface="Courier New" panose="02070309020205020404" pitchFamily="49" charset="0"/>
              <a:buChar char="o"/>
            </a:pPr>
            <a:r>
              <a:rPr lang="en-US" i="1" dirty="0"/>
              <a:t>Use Standard or Itemized Deduction</a:t>
            </a:r>
          </a:p>
          <a:p>
            <a:pPr marL="742950" lvl="1" indent="-285750">
              <a:buFont typeface="Courier New" panose="02070309020205020404" pitchFamily="49" charset="0"/>
              <a:buChar char="o"/>
            </a:pPr>
            <a:r>
              <a:rPr lang="en-US" dirty="0"/>
              <a:t>Check</a:t>
            </a:r>
            <a:r>
              <a:rPr lang="en-US" i="1" dirty="0"/>
              <a:t> Standard Deduction</a:t>
            </a:r>
          </a:p>
          <a:p>
            <a:endParaRPr lang="en-US" dirty="0"/>
          </a:p>
        </p:txBody>
      </p:sp>
      <p:pic>
        <p:nvPicPr>
          <p:cNvPr id="10" name="Picture 9">
            <a:extLst>
              <a:ext uri="{FF2B5EF4-FFF2-40B4-BE49-F238E27FC236}">
                <a16:creationId xmlns:a16="http://schemas.microsoft.com/office/drawing/2014/main" id="{22E54141-5BBE-4EFD-9BCD-3B7F49275DD8}"/>
              </a:ext>
            </a:extLst>
          </p:cNvPr>
          <p:cNvPicPr>
            <a:picLocks noChangeAspect="1"/>
          </p:cNvPicPr>
          <p:nvPr/>
        </p:nvPicPr>
        <p:blipFill>
          <a:blip r:embed="rId5"/>
          <a:stretch>
            <a:fillRect/>
          </a:stretch>
        </p:blipFill>
        <p:spPr>
          <a:xfrm>
            <a:off x="2965708" y="1063448"/>
            <a:ext cx="5676005" cy="2795158"/>
          </a:xfrm>
          <a:prstGeom prst="rect">
            <a:avLst/>
          </a:prstGeom>
        </p:spPr>
      </p:pic>
      <p:sp>
        <p:nvSpPr>
          <p:cNvPr id="11" name="Left Arrow 6">
            <a:extLst>
              <a:ext uri="{FF2B5EF4-FFF2-40B4-BE49-F238E27FC236}">
                <a16:creationId xmlns:a16="http://schemas.microsoft.com/office/drawing/2014/main" id="{7BD0D7E5-FF48-4DB6-846A-AF4C9101E63C}"/>
              </a:ext>
            </a:extLst>
          </p:cNvPr>
          <p:cNvSpPr/>
          <p:nvPr/>
        </p:nvSpPr>
        <p:spPr>
          <a:xfrm>
            <a:off x="5067419" y="4748071"/>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Left Arrow 6">
            <a:extLst>
              <a:ext uri="{FF2B5EF4-FFF2-40B4-BE49-F238E27FC236}">
                <a16:creationId xmlns:a16="http://schemas.microsoft.com/office/drawing/2014/main" id="{18CAB8F3-5530-4908-9F63-3173FFA1DCEE}"/>
              </a:ext>
            </a:extLst>
          </p:cNvPr>
          <p:cNvSpPr/>
          <p:nvPr/>
        </p:nvSpPr>
        <p:spPr>
          <a:xfrm>
            <a:off x="4610418" y="2602825"/>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82956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973138" y="1080398"/>
            <a:ext cx="10058400" cy="3382754"/>
          </a:xfrm>
          <a:prstGeom prst="rect">
            <a:avLst/>
          </a:prstGeom>
        </p:spPr>
      </p:pic>
      <p:sp>
        <p:nvSpPr>
          <p:cNvPr id="7" name="TextBox 6"/>
          <p:cNvSpPr txBox="1"/>
          <p:nvPr/>
        </p:nvSpPr>
        <p:spPr>
          <a:xfrm>
            <a:off x="973138" y="4886325"/>
            <a:ext cx="10058400"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Federal Section</a:t>
            </a:r>
            <a:r>
              <a:rPr lang="en-US" dirty="0"/>
              <a:t> to report income. </a:t>
            </a:r>
          </a:p>
        </p:txBody>
      </p:sp>
      <p:sp>
        <p:nvSpPr>
          <p:cNvPr id="8" name="Left Arrow 7"/>
          <p:cNvSpPr/>
          <p:nvPr/>
        </p:nvSpPr>
        <p:spPr>
          <a:xfrm>
            <a:off x="2181225" y="2057400"/>
            <a:ext cx="4762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56484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3564" y="761790"/>
            <a:ext cx="5569527" cy="5297266"/>
          </a:xfrm>
          <a:prstGeom prst="rect">
            <a:avLst/>
          </a:prstGeom>
        </p:spPr>
      </p:pic>
      <p:sp>
        <p:nvSpPr>
          <p:cNvPr id="5" name="TextBox 4"/>
          <p:cNvSpPr txBox="1"/>
          <p:nvPr/>
        </p:nvSpPr>
        <p:spPr>
          <a:xfrm>
            <a:off x="6534150" y="1333500"/>
            <a:ext cx="490537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This page contains forms you may have received that reflects income. </a:t>
            </a:r>
          </a:p>
          <a:p>
            <a:pPr marL="285750" indent="-285750">
              <a:buFont typeface="Arial" panose="020B0604020202020204" pitchFamily="34" charset="0"/>
              <a:buChar char="•"/>
            </a:pPr>
            <a:r>
              <a:rPr lang="en-US" dirty="0"/>
              <a:t>Click on the form you received. </a:t>
            </a:r>
          </a:p>
          <a:p>
            <a:pPr marL="285750" indent="-285750">
              <a:buFont typeface="Arial" panose="020B0604020202020204" pitchFamily="34" charset="0"/>
              <a:buChar char="•"/>
            </a:pPr>
            <a:r>
              <a:rPr lang="en-US" dirty="0"/>
              <a:t>The most common form students or scholars receive is Form W2, which reports wages from your employer. </a:t>
            </a:r>
          </a:p>
        </p:txBody>
      </p:sp>
      <p:sp>
        <p:nvSpPr>
          <p:cNvPr id="6" name="Left Arrow 5"/>
          <p:cNvSpPr/>
          <p:nvPr/>
        </p:nvSpPr>
        <p:spPr>
          <a:xfrm>
            <a:off x="2162175" y="1095375"/>
            <a:ext cx="1438275" cy="1333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045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2" end="2"/>
                                            </p:txEl>
                                          </p:spTgt>
                                        </p:tgtEl>
                                        <p:attrNameLst>
                                          <p:attrName>style.visibility</p:attrName>
                                        </p:attrNameLst>
                                      </p:cBhvr>
                                      <p:to>
                                        <p:strVal val="visible"/>
                                      </p:to>
                                    </p:set>
                                    <p:animEffect transition="in" filter="fade">
                                      <p:cBhvr>
                                        <p:cTn id="10"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01717" y="868217"/>
            <a:ext cx="3981544" cy="5061527"/>
          </a:xfrm>
          <a:prstGeom prst="rect">
            <a:avLst/>
          </a:prstGeom>
        </p:spPr>
      </p:pic>
      <p:pic>
        <p:nvPicPr>
          <p:cNvPr id="9" name="Picture 8"/>
          <p:cNvPicPr>
            <a:picLocks noChangeAspect="1"/>
          </p:cNvPicPr>
          <p:nvPr/>
        </p:nvPicPr>
        <p:blipFill>
          <a:blip r:embed="rId3"/>
          <a:stretch>
            <a:fillRect/>
          </a:stretch>
        </p:blipFill>
        <p:spPr>
          <a:xfrm>
            <a:off x="3636245" y="1390650"/>
            <a:ext cx="3697433" cy="4661382"/>
          </a:xfrm>
          <a:prstGeom prst="rect">
            <a:avLst/>
          </a:prstGeom>
        </p:spPr>
      </p:pic>
      <p:pic>
        <p:nvPicPr>
          <p:cNvPr id="10" name="Picture 9"/>
          <p:cNvPicPr>
            <a:picLocks noChangeAspect="1"/>
          </p:cNvPicPr>
          <p:nvPr/>
        </p:nvPicPr>
        <p:blipFill>
          <a:blip r:embed="rId4"/>
          <a:stretch>
            <a:fillRect/>
          </a:stretch>
        </p:blipFill>
        <p:spPr>
          <a:xfrm>
            <a:off x="7343363" y="1289246"/>
            <a:ext cx="4071633" cy="4762786"/>
          </a:xfrm>
          <a:prstGeom prst="rect">
            <a:avLst/>
          </a:prstGeom>
        </p:spPr>
      </p:pic>
      <p:sp>
        <p:nvSpPr>
          <p:cNvPr id="13" name="Down Arrow 12"/>
          <p:cNvSpPr/>
          <p:nvPr/>
        </p:nvSpPr>
        <p:spPr>
          <a:xfrm>
            <a:off x="1099127" y="2549236"/>
            <a:ext cx="249382" cy="37869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272274" y="2526722"/>
            <a:ext cx="2193795" cy="276999"/>
          </a:xfrm>
          <a:prstGeom prst="rect">
            <a:avLst/>
          </a:prstGeom>
          <a:noFill/>
        </p:spPr>
        <p:txBody>
          <a:bodyPr wrap="square" rtlCol="0">
            <a:spAutoFit/>
          </a:bodyPr>
          <a:lstStyle/>
          <a:p>
            <a:r>
              <a:rPr lang="en-US" sz="1200" dirty="0"/>
              <a:t>Enter the EIN found on your W2</a:t>
            </a:r>
          </a:p>
        </p:txBody>
      </p:sp>
      <p:sp>
        <p:nvSpPr>
          <p:cNvPr id="15" name="Right Arrow 14"/>
          <p:cNvSpPr/>
          <p:nvPr/>
        </p:nvSpPr>
        <p:spPr>
          <a:xfrm>
            <a:off x="476598" y="3463635"/>
            <a:ext cx="387927" cy="184724"/>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732828" y="3251334"/>
            <a:ext cx="2795932" cy="261610"/>
          </a:xfrm>
          <a:prstGeom prst="rect">
            <a:avLst/>
          </a:prstGeom>
          <a:noFill/>
        </p:spPr>
        <p:txBody>
          <a:bodyPr wrap="square" rtlCol="0">
            <a:spAutoFit/>
          </a:bodyPr>
          <a:lstStyle/>
          <a:p>
            <a:r>
              <a:rPr lang="en-US" sz="1100" dirty="0"/>
              <a:t>Enter your employer name found on your W2</a:t>
            </a:r>
          </a:p>
        </p:txBody>
      </p:sp>
      <p:sp>
        <p:nvSpPr>
          <p:cNvPr id="18" name="Right Arrow Callout 17"/>
          <p:cNvSpPr/>
          <p:nvPr/>
        </p:nvSpPr>
        <p:spPr>
          <a:xfrm>
            <a:off x="476598" y="4045527"/>
            <a:ext cx="387928" cy="1597891"/>
          </a:xfrm>
          <a:prstGeom prst="rightArrowCallou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801717" y="5726546"/>
            <a:ext cx="3591449" cy="276999"/>
          </a:xfrm>
          <a:prstGeom prst="rect">
            <a:avLst/>
          </a:prstGeom>
          <a:noFill/>
        </p:spPr>
        <p:txBody>
          <a:bodyPr wrap="square" rtlCol="0">
            <a:spAutoFit/>
          </a:bodyPr>
          <a:lstStyle/>
          <a:p>
            <a:r>
              <a:rPr lang="en-US" sz="1200" dirty="0"/>
              <a:t>Enter address of employer found on your W2</a:t>
            </a:r>
          </a:p>
        </p:txBody>
      </p:sp>
      <p:sp>
        <p:nvSpPr>
          <p:cNvPr id="20" name="TextBox 19"/>
          <p:cNvSpPr txBox="1"/>
          <p:nvPr/>
        </p:nvSpPr>
        <p:spPr>
          <a:xfrm>
            <a:off x="3781111" y="1680209"/>
            <a:ext cx="2654537" cy="307777"/>
          </a:xfrm>
          <a:prstGeom prst="rect">
            <a:avLst/>
          </a:prstGeom>
          <a:noFill/>
        </p:spPr>
        <p:txBody>
          <a:bodyPr wrap="square" rtlCol="0">
            <a:spAutoFit/>
          </a:bodyPr>
          <a:lstStyle/>
          <a:p>
            <a:r>
              <a:rPr lang="en-US" sz="1400" dirty="0"/>
              <a:t>Verify that your address is correct</a:t>
            </a:r>
          </a:p>
        </p:txBody>
      </p:sp>
      <p:sp>
        <p:nvSpPr>
          <p:cNvPr id="21" name="TextBox 20"/>
          <p:cNvSpPr txBox="1"/>
          <p:nvPr/>
        </p:nvSpPr>
        <p:spPr>
          <a:xfrm>
            <a:off x="7554980" y="868217"/>
            <a:ext cx="3951220" cy="307777"/>
          </a:xfrm>
          <a:prstGeom prst="rect">
            <a:avLst/>
          </a:prstGeom>
          <a:noFill/>
        </p:spPr>
        <p:txBody>
          <a:bodyPr wrap="square" rtlCol="0">
            <a:spAutoFit/>
          </a:bodyPr>
          <a:lstStyle/>
          <a:p>
            <a:r>
              <a:rPr lang="en-US" sz="1400" dirty="0"/>
              <a:t>Enter the information reflected on your W2 exactly. </a:t>
            </a:r>
          </a:p>
        </p:txBody>
      </p:sp>
      <p:sp>
        <p:nvSpPr>
          <p:cNvPr id="22" name="TextBox 21"/>
          <p:cNvSpPr txBox="1"/>
          <p:nvPr/>
        </p:nvSpPr>
        <p:spPr>
          <a:xfrm>
            <a:off x="8169755" y="4692891"/>
            <a:ext cx="3448050" cy="861774"/>
          </a:xfrm>
          <a:prstGeom prst="rect">
            <a:avLst/>
          </a:prstGeom>
          <a:noFill/>
        </p:spPr>
        <p:txBody>
          <a:bodyPr wrap="square" rtlCol="0">
            <a:spAutoFit/>
          </a:bodyPr>
          <a:lstStyle/>
          <a:p>
            <a:pPr marL="171450" indent="-171450">
              <a:buFont typeface="Arial" panose="020B0604020202020204" pitchFamily="34" charset="0"/>
              <a:buChar char="•"/>
            </a:pPr>
            <a:r>
              <a:rPr lang="en-US" sz="1000" b="1" dirty="0">
                <a:solidFill>
                  <a:srgbClr val="FF0000"/>
                </a:solidFill>
              </a:rPr>
              <a:t>If your employer withheld social security or </a:t>
            </a:r>
            <a:r>
              <a:rPr lang="en-US" sz="1000" b="1" dirty="0" err="1">
                <a:solidFill>
                  <a:srgbClr val="FF0000"/>
                </a:solidFill>
              </a:rPr>
              <a:t>medicare</a:t>
            </a:r>
            <a:r>
              <a:rPr lang="en-US" sz="1000" b="1" dirty="0">
                <a:solidFill>
                  <a:srgbClr val="FF0000"/>
                </a:solidFill>
              </a:rPr>
              <a:t> taxes, you will need to file Form 843 &amp; 8316 to request a refund. You will need to google these forms. </a:t>
            </a:r>
          </a:p>
          <a:p>
            <a:pPr marL="171450" indent="-171450">
              <a:buFont typeface="Arial" panose="020B0604020202020204" pitchFamily="34" charset="0"/>
              <a:buChar char="•"/>
            </a:pPr>
            <a:r>
              <a:rPr lang="en-US" sz="1000" b="1" dirty="0">
                <a:solidFill>
                  <a:srgbClr val="FF0000"/>
                </a:solidFill>
              </a:rPr>
              <a:t>Nonresidents (except for J2 visa holders), do not have to pay social security or </a:t>
            </a:r>
            <a:r>
              <a:rPr lang="en-US" sz="1000" b="1" dirty="0" err="1">
                <a:solidFill>
                  <a:srgbClr val="FF0000"/>
                </a:solidFill>
              </a:rPr>
              <a:t>medicare</a:t>
            </a:r>
            <a:r>
              <a:rPr lang="en-US" sz="1000" b="1" dirty="0">
                <a:solidFill>
                  <a:srgbClr val="FF0000"/>
                </a:solidFill>
              </a:rPr>
              <a:t> taxes.</a:t>
            </a:r>
          </a:p>
        </p:txBody>
      </p:sp>
      <p:sp>
        <p:nvSpPr>
          <p:cNvPr id="25" name="Down Arrow 24"/>
          <p:cNvSpPr/>
          <p:nvPr/>
        </p:nvSpPr>
        <p:spPr>
          <a:xfrm>
            <a:off x="785812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Down Arrow 26"/>
          <p:cNvSpPr/>
          <p:nvPr/>
        </p:nvSpPr>
        <p:spPr>
          <a:xfrm>
            <a:off x="9948235" y="1095375"/>
            <a:ext cx="190500" cy="2952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p:cNvSpPr txBox="1"/>
          <p:nvPr/>
        </p:nvSpPr>
        <p:spPr>
          <a:xfrm>
            <a:off x="7333679" y="5745078"/>
            <a:ext cx="4284126" cy="430887"/>
          </a:xfrm>
          <a:prstGeom prst="rect">
            <a:avLst/>
          </a:prstGeom>
          <a:solidFill>
            <a:srgbClr val="FF0000"/>
          </a:solidFill>
        </p:spPr>
        <p:txBody>
          <a:bodyPr wrap="square" rtlCol="0">
            <a:spAutoFit/>
          </a:bodyPr>
          <a:lstStyle/>
          <a:p>
            <a:r>
              <a:rPr lang="en-US" sz="1100" dirty="0"/>
              <a:t>Even if your employer withheld social security or </a:t>
            </a:r>
            <a:r>
              <a:rPr lang="en-US" sz="1100" dirty="0" err="1"/>
              <a:t>medicare</a:t>
            </a:r>
            <a:r>
              <a:rPr lang="en-US" sz="1100" dirty="0"/>
              <a:t> taxes, you must enter the amounts exactly the way it is reflected on your W2. </a:t>
            </a:r>
          </a:p>
        </p:txBody>
      </p:sp>
      <p:sp>
        <p:nvSpPr>
          <p:cNvPr id="35" name="TextBox 34"/>
          <p:cNvSpPr txBox="1"/>
          <p:nvPr/>
        </p:nvSpPr>
        <p:spPr>
          <a:xfrm>
            <a:off x="8745490" y="1881916"/>
            <a:ext cx="1065260" cy="1785104"/>
          </a:xfrm>
          <a:prstGeom prst="rect">
            <a:avLst/>
          </a:prstGeom>
          <a:noFill/>
        </p:spPr>
        <p:txBody>
          <a:bodyPr wrap="square" rtlCol="0">
            <a:spAutoFit/>
          </a:bodyPr>
          <a:lstStyle/>
          <a:p>
            <a:r>
              <a:rPr lang="en-US" sz="1100" dirty="0"/>
              <a:t>Your employer should not have withheld these taxes. But you must enter the amounts exactly the way it is reflected on your W2. </a:t>
            </a:r>
          </a:p>
        </p:txBody>
      </p:sp>
      <p:sp>
        <p:nvSpPr>
          <p:cNvPr id="36" name="Multiply 35"/>
          <p:cNvSpPr/>
          <p:nvPr/>
        </p:nvSpPr>
        <p:spPr>
          <a:xfrm>
            <a:off x="7675139"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Multiply 36"/>
          <p:cNvSpPr/>
          <p:nvPr/>
        </p:nvSpPr>
        <p:spPr>
          <a:xfrm>
            <a:off x="10107856" y="2104850"/>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Multiply 37"/>
          <p:cNvSpPr/>
          <p:nvPr/>
        </p:nvSpPr>
        <p:spPr>
          <a:xfrm>
            <a:off x="10105397"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Multiply 39"/>
          <p:cNvSpPr/>
          <p:nvPr/>
        </p:nvSpPr>
        <p:spPr>
          <a:xfrm>
            <a:off x="7714852" y="2662419"/>
            <a:ext cx="659149" cy="328650"/>
          </a:xfrm>
          <a:prstGeom prst="mathMultiply">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7042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500" fill="hold"/>
                                        <p:tgtEl>
                                          <p:spTgt spid="9"/>
                                        </p:tgtEl>
                                        <p:attrNameLst>
                                          <p:attrName>ppt_x</p:attrName>
                                        </p:attrNameLst>
                                      </p:cBhvr>
                                      <p:tavLst>
                                        <p:tav tm="0">
                                          <p:val>
                                            <p:strVal val="#ppt_x"/>
                                          </p:val>
                                        </p:tav>
                                        <p:tav tm="100000">
                                          <p:val>
                                            <p:strVal val="#ppt_x"/>
                                          </p:val>
                                        </p:tav>
                                      </p:tavLst>
                                    </p:anim>
                                    <p:anim calcmode="lin" valueType="num">
                                      <p:cBhvr additive="base">
                                        <p:cTn id="3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500"/>
                                        <p:tgtEl>
                                          <p:spTgt spid="2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6"/>
                                        </p:tgtEl>
                                        <p:attrNameLst>
                                          <p:attrName>style.visibility</p:attrName>
                                        </p:attrNameLst>
                                      </p:cBhvr>
                                      <p:to>
                                        <p:strVal val="visible"/>
                                      </p:to>
                                    </p:set>
                                  </p:childTnLst>
                                </p:cTn>
                              </p:par>
                              <p:par>
                                <p:cTn id="60" presetID="1" presetClass="entr" presetSubtype="0" fill="hold" grpId="0" nodeType="withEffect">
                                  <p:stCondLst>
                                    <p:cond delay="0"/>
                                  </p:stCondLst>
                                  <p:childTnLst>
                                    <p:set>
                                      <p:cBhvr>
                                        <p:cTn id="61" dur="1" fill="hold">
                                          <p:stCondLst>
                                            <p:cond delay="0"/>
                                          </p:stCondLst>
                                        </p:cTn>
                                        <p:tgtEl>
                                          <p:spTgt spid="37"/>
                                        </p:tgtEl>
                                        <p:attrNameLst>
                                          <p:attrName>style.visibility</p:attrName>
                                        </p:attrNameLst>
                                      </p:cBhvr>
                                      <p:to>
                                        <p:strVal val="visible"/>
                                      </p:to>
                                    </p:set>
                                  </p:childTnLst>
                                </p:cTn>
                              </p:par>
                              <p:par>
                                <p:cTn id="62" presetID="1" presetClass="entr" presetSubtype="0" fill="hold" grpId="0" nodeType="withEffect">
                                  <p:stCondLst>
                                    <p:cond delay="0"/>
                                  </p:stCondLst>
                                  <p:childTnLst>
                                    <p:set>
                                      <p:cBhvr>
                                        <p:cTn id="63" dur="1" fill="hold">
                                          <p:stCondLst>
                                            <p:cond delay="0"/>
                                          </p:stCondLst>
                                        </p:cTn>
                                        <p:tgtEl>
                                          <p:spTgt spid="40"/>
                                        </p:tgtEl>
                                        <p:attrNameLst>
                                          <p:attrName>style.visibility</p:attrName>
                                        </p:attrNameLst>
                                      </p:cBhvr>
                                      <p:to>
                                        <p:strVal val="visible"/>
                                      </p:to>
                                    </p:set>
                                  </p:childTnLst>
                                </p:cTn>
                              </p:par>
                              <p:par>
                                <p:cTn id="64" presetID="1" presetClass="entr" presetSubtype="0" fill="hold" grpId="0" nodeType="withEffect">
                                  <p:stCondLst>
                                    <p:cond delay="0"/>
                                  </p:stCondLst>
                                  <p:childTnLst>
                                    <p:set>
                                      <p:cBhvr>
                                        <p:cTn id="65" dur="1" fill="hold">
                                          <p:stCondLst>
                                            <p:cond delay="0"/>
                                          </p:stCondLst>
                                        </p:cTn>
                                        <p:tgtEl>
                                          <p:spTgt spid="38"/>
                                        </p:tgtEl>
                                        <p:attrNameLst>
                                          <p:attrName>style.visibility</p:attrName>
                                        </p:attrNameLst>
                                      </p:cBhvr>
                                      <p:to>
                                        <p:strVal val="visible"/>
                                      </p:to>
                                    </p:set>
                                  </p:childTnLst>
                                </p:cTn>
                              </p:par>
                              <p:par>
                                <p:cTn id="66" presetID="1" presetClass="entr" presetSubtype="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1" presetClass="entr" presetSubtype="0" fill="hold" grpId="0" nodeType="clickEffect">
                                  <p:stCondLst>
                                    <p:cond delay="0"/>
                                  </p:stCondLst>
                                  <p:childTnLst>
                                    <p:set>
                                      <p:cBhvr>
                                        <p:cTn id="71" dur="1" fill="hold">
                                          <p:stCondLst>
                                            <p:cond delay="0"/>
                                          </p:stCondLst>
                                        </p:cTn>
                                        <p:tgtEl>
                                          <p:spTgt spid="22"/>
                                        </p:tgtEl>
                                        <p:attrNameLst>
                                          <p:attrName>style.visibility</p:attrName>
                                        </p:attrNameLst>
                                      </p:cBhvr>
                                      <p:to>
                                        <p:strVal val="visible"/>
                                      </p:to>
                                    </p:set>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animEffect transition="in" filter="fade">
                                      <p:cBhvr>
                                        <p:cTn id="76" dur="1000"/>
                                        <p:tgtEl>
                                          <p:spTgt spid="34"/>
                                        </p:tgtEl>
                                      </p:cBhvr>
                                    </p:animEffect>
                                    <p:anim calcmode="lin" valueType="num">
                                      <p:cBhvr>
                                        <p:cTn id="77" dur="1000" fill="hold"/>
                                        <p:tgtEl>
                                          <p:spTgt spid="34"/>
                                        </p:tgtEl>
                                        <p:attrNameLst>
                                          <p:attrName>ppt_x</p:attrName>
                                        </p:attrNameLst>
                                      </p:cBhvr>
                                      <p:tavLst>
                                        <p:tav tm="0">
                                          <p:val>
                                            <p:strVal val="#ppt_x"/>
                                          </p:val>
                                        </p:tav>
                                        <p:tav tm="100000">
                                          <p:val>
                                            <p:strVal val="#ppt_x"/>
                                          </p:val>
                                        </p:tav>
                                      </p:tavLst>
                                    </p:anim>
                                    <p:anim calcmode="lin" valueType="num">
                                      <p:cBhvr>
                                        <p:cTn id="78"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animBg="1"/>
      <p:bldP spid="16" grpId="0"/>
      <p:bldP spid="18" grpId="0" animBg="1"/>
      <p:bldP spid="19" grpId="0"/>
      <p:bldP spid="20" grpId="0"/>
      <p:bldP spid="21" grpId="0"/>
      <p:bldP spid="22" grpId="0"/>
      <p:bldP spid="25" grpId="0" animBg="1"/>
      <p:bldP spid="27" grpId="0" animBg="1"/>
      <p:bldP spid="34" grpId="0" animBg="1"/>
      <p:bldP spid="35" grpId="0"/>
      <p:bldP spid="36" grpId="0" animBg="1"/>
      <p:bldP spid="37" grpId="0" animBg="1"/>
      <p:bldP spid="38" grpId="0" animBg="1"/>
      <p:bldP spid="4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95375" y="1247776"/>
            <a:ext cx="3771899" cy="4477610"/>
          </a:xfrm>
          <a:prstGeom prst="rect">
            <a:avLst/>
          </a:prstGeom>
        </p:spPr>
      </p:pic>
      <p:pic>
        <p:nvPicPr>
          <p:cNvPr id="5" name="Picture 4"/>
          <p:cNvPicPr>
            <a:picLocks noChangeAspect="1"/>
          </p:cNvPicPr>
          <p:nvPr/>
        </p:nvPicPr>
        <p:blipFill>
          <a:blip r:embed="rId3"/>
          <a:stretch>
            <a:fillRect/>
          </a:stretch>
        </p:blipFill>
        <p:spPr>
          <a:xfrm>
            <a:off x="6080275" y="1143865"/>
            <a:ext cx="3384395" cy="4704485"/>
          </a:xfrm>
          <a:prstGeom prst="rect">
            <a:avLst/>
          </a:prstGeom>
        </p:spPr>
      </p:pic>
      <p:sp>
        <p:nvSpPr>
          <p:cNvPr id="6" name="TextBox 5"/>
          <p:cNvSpPr txBox="1"/>
          <p:nvPr/>
        </p:nvSpPr>
        <p:spPr>
          <a:xfrm>
            <a:off x="971550" y="878444"/>
            <a:ext cx="2181225" cy="369332"/>
          </a:xfrm>
          <a:prstGeom prst="rect">
            <a:avLst/>
          </a:prstGeom>
          <a:noFill/>
        </p:spPr>
        <p:txBody>
          <a:bodyPr wrap="square" rtlCol="0">
            <a:spAutoFit/>
          </a:bodyPr>
          <a:lstStyle/>
          <a:p>
            <a:r>
              <a:rPr lang="en-US" b="1" dirty="0"/>
              <a:t>W2 (continued)</a:t>
            </a:r>
          </a:p>
        </p:txBody>
      </p:sp>
      <p:sp>
        <p:nvSpPr>
          <p:cNvPr id="7" name="TextBox 6"/>
          <p:cNvSpPr txBox="1"/>
          <p:nvPr/>
        </p:nvSpPr>
        <p:spPr>
          <a:xfrm>
            <a:off x="2724150" y="1543050"/>
            <a:ext cx="2105025" cy="646331"/>
          </a:xfrm>
          <a:prstGeom prst="rect">
            <a:avLst/>
          </a:prstGeom>
          <a:noFill/>
        </p:spPr>
        <p:txBody>
          <a:bodyPr wrap="square" rtlCol="0">
            <a:spAutoFit/>
          </a:bodyPr>
          <a:lstStyle/>
          <a:p>
            <a:r>
              <a:rPr lang="en-US" dirty="0"/>
              <a:t>Continue to copy your W2 exactly</a:t>
            </a:r>
          </a:p>
        </p:txBody>
      </p:sp>
      <p:sp>
        <p:nvSpPr>
          <p:cNvPr id="8" name="TextBox 7"/>
          <p:cNvSpPr txBox="1"/>
          <p:nvPr/>
        </p:nvSpPr>
        <p:spPr>
          <a:xfrm>
            <a:off x="8810625" y="2524125"/>
            <a:ext cx="2533650" cy="2308324"/>
          </a:xfrm>
          <a:prstGeom prst="rect">
            <a:avLst/>
          </a:prstGeom>
          <a:noFill/>
        </p:spPr>
        <p:txBody>
          <a:bodyPr wrap="square" rtlCol="0">
            <a:spAutoFit/>
          </a:bodyPr>
          <a:lstStyle/>
          <a:p>
            <a:pPr marL="285750" indent="-285750">
              <a:buFont typeface="Arial" panose="020B0604020202020204" pitchFamily="34" charset="0"/>
              <a:buChar char="•"/>
            </a:pPr>
            <a:r>
              <a:rPr lang="en-US" dirty="0"/>
              <a:t>You should have state information on your W2. </a:t>
            </a:r>
          </a:p>
          <a:p>
            <a:pPr marL="285750" indent="-285750">
              <a:buFont typeface="Arial" panose="020B0604020202020204" pitchFamily="34" charset="0"/>
              <a:buChar char="•"/>
            </a:pPr>
            <a:r>
              <a:rPr lang="en-US" dirty="0"/>
              <a:t>Copy your W2 exactly</a:t>
            </a:r>
          </a:p>
          <a:p>
            <a:pPr marL="285750" indent="-285750">
              <a:buFont typeface="Arial" panose="020B0604020202020204" pitchFamily="34" charset="0"/>
              <a:buChar char="•"/>
            </a:pPr>
            <a:r>
              <a:rPr lang="en-US" dirty="0"/>
              <a:t>If you have multiple W2s, you will need to add another W2 form. </a:t>
            </a:r>
          </a:p>
        </p:txBody>
      </p:sp>
      <p:sp>
        <p:nvSpPr>
          <p:cNvPr id="10" name="TextBox 9"/>
          <p:cNvSpPr txBox="1"/>
          <p:nvPr/>
        </p:nvSpPr>
        <p:spPr>
          <a:xfrm>
            <a:off x="8953500" y="4832449"/>
            <a:ext cx="2390775" cy="369332"/>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CONTINUE</a:t>
            </a:r>
            <a:endParaRPr lang="en-US" dirty="0"/>
          </a:p>
        </p:txBody>
      </p:sp>
      <p:pic>
        <p:nvPicPr>
          <p:cNvPr id="11" name="Picture 10"/>
          <p:cNvPicPr>
            <a:picLocks noChangeAspect="1"/>
          </p:cNvPicPr>
          <p:nvPr/>
        </p:nvPicPr>
        <p:blipFill>
          <a:blip r:embed="rId4"/>
          <a:stretch>
            <a:fillRect/>
          </a:stretch>
        </p:blipFill>
        <p:spPr>
          <a:xfrm>
            <a:off x="7277100" y="5444398"/>
            <a:ext cx="1752600" cy="561975"/>
          </a:xfrm>
          <a:prstGeom prst="rect">
            <a:avLst/>
          </a:prstGeom>
        </p:spPr>
      </p:pic>
      <p:sp>
        <p:nvSpPr>
          <p:cNvPr id="2" name="TextBox 1">
            <a:extLst>
              <a:ext uri="{FF2B5EF4-FFF2-40B4-BE49-F238E27FC236}">
                <a16:creationId xmlns:a16="http://schemas.microsoft.com/office/drawing/2014/main" id="{0F58B561-56F9-484A-9504-7CFEE46B4DE4}"/>
              </a:ext>
            </a:extLst>
          </p:cNvPr>
          <p:cNvSpPr txBox="1"/>
          <p:nvPr/>
        </p:nvSpPr>
        <p:spPr>
          <a:xfrm>
            <a:off x="9209085" y="1358384"/>
            <a:ext cx="2390775" cy="369332"/>
          </a:xfrm>
          <a:prstGeom prst="rect">
            <a:avLst/>
          </a:prstGeom>
          <a:noFill/>
        </p:spPr>
        <p:txBody>
          <a:bodyPr wrap="square" rtlCol="0">
            <a:spAutoFit/>
          </a:bodyPr>
          <a:lstStyle/>
          <a:p>
            <a:r>
              <a:rPr lang="en-US" dirty="0"/>
              <a:t>Do not include dashes. </a:t>
            </a:r>
          </a:p>
        </p:txBody>
      </p:sp>
      <p:sp>
        <p:nvSpPr>
          <p:cNvPr id="3" name="Arrow: Left 2">
            <a:extLst>
              <a:ext uri="{FF2B5EF4-FFF2-40B4-BE49-F238E27FC236}">
                <a16:creationId xmlns:a16="http://schemas.microsoft.com/office/drawing/2014/main" id="{F1D68BE1-F92B-46F1-8BE1-77DF223D55FE}"/>
              </a:ext>
            </a:extLst>
          </p:cNvPr>
          <p:cNvSpPr/>
          <p:nvPr/>
        </p:nvSpPr>
        <p:spPr>
          <a:xfrm>
            <a:off x="9464513" y="1724737"/>
            <a:ext cx="939959" cy="2485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1891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ppt_x"/>
                                          </p:val>
                                        </p:tav>
                                        <p:tav tm="100000">
                                          <p:val>
                                            <p:strVal val="#ppt_x"/>
                                          </p:val>
                                        </p:tav>
                                      </p:tavLst>
                                    </p:anim>
                                    <p:anim calcmode="lin" valueType="num">
                                      <p:cBhvr additive="base">
                                        <p:cTn id="34" dur="500" fill="hold"/>
                                        <p:tgtEl>
                                          <p:spTgt spid="2"/>
                                        </p:tgtEl>
                                        <p:attrNameLst>
                                          <p:attrName>ppt_y</p:attrName>
                                        </p:attrNameLst>
                                      </p:cBhvr>
                                      <p:tavLst>
                                        <p:tav tm="0">
                                          <p:val>
                                            <p:strVal val="1+#ppt_h/2"/>
                                          </p:val>
                                        </p:tav>
                                        <p:tav tm="100000">
                                          <p:val>
                                            <p:strVal val="#ppt_y"/>
                                          </p:val>
                                        </p:tav>
                                      </p:tavLst>
                                    </p:anim>
                                  </p:childTnLst>
                                </p:cTn>
                              </p:par>
                            </p:childTnLst>
                          </p:cTn>
                        </p:par>
                        <p:par>
                          <p:cTn id="35" fill="hold">
                            <p:stCondLst>
                              <p:cond delay="500"/>
                            </p:stCondLst>
                            <p:childTnLst>
                              <p:par>
                                <p:cTn id="36" presetID="2" presetClass="entr" presetSubtype="4" fill="hold" grpId="0" nodeType="after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additive="base">
                                        <p:cTn id="38" dur="500" fill="hold"/>
                                        <p:tgtEl>
                                          <p:spTgt spid="3"/>
                                        </p:tgtEl>
                                        <p:attrNameLst>
                                          <p:attrName>ppt_x</p:attrName>
                                        </p:attrNameLst>
                                      </p:cBhvr>
                                      <p:tavLst>
                                        <p:tav tm="0">
                                          <p:val>
                                            <p:strVal val="#ppt_x"/>
                                          </p:val>
                                        </p:tav>
                                        <p:tav tm="100000">
                                          <p:val>
                                            <p:strVal val="#ppt_x"/>
                                          </p:val>
                                        </p:tav>
                                      </p:tavLst>
                                    </p:anim>
                                    <p:anim calcmode="lin" valueType="num">
                                      <p:cBhvr additive="base">
                                        <p:cTn id="39"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2" grpId="0"/>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23174" y="2027238"/>
            <a:ext cx="5586328" cy="4022725"/>
          </a:xfrm>
          <a:prstGeom prst="rect">
            <a:avLst/>
          </a:prstGeom>
        </p:spPr>
      </p:pic>
      <p:pic>
        <p:nvPicPr>
          <p:cNvPr id="5" name="Picture 4"/>
          <p:cNvPicPr>
            <a:picLocks noChangeAspect="1"/>
          </p:cNvPicPr>
          <p:nvPr/>
        </p:nvPicPr>
        <p:blipFill>
          <a:blip r:embed="rId3"/>
          <a:stretch>
            <a:fillRect/>
          </a:stretch>
        </p:blipFill>
        <p:spPr>
          <a:xfrm>
            <a:off x="881702" y="1296262"/>
            <a:ext cx="5627800" cy="3400426"/>
          </a:xfrm>
          <a:prstGeom prst="rect">
            <a:avLst/>
          </a:prstGeom>
        </p:spPr>
      </p:pic>
      <p:sp>
        <p:nvSpPr>
          <p:cNvPr id="6" name="Down Arrow 5"/>
          <p:cNvSpPr/>
          <p:nvPr/>
        </p:nvSpPr>
        <p:spPr>
          <a:xfrm>
            <a:off x="3695700" y="1714500"/>
            <a:ext cx="266700" cy="216217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6776397" y="1400175"/>
            <a:ext cx="4548827" cy="1200329"/>
          </a:xfrm>
          <a:prstGeom prst="rect">
            <a:avLst/>
          </a:prstGeom>
          <a:noFill/>
        </p:spPr>
        <p:txBody>
          <a:bodyPr wrap="square" rtlCol="0">
            <a:spAutoFit/>
          </a:bodyPr>
          <a:lstStyle/>
          <a:p>
            <a:pPr marL="285750" indent="-285750">
              <a:buFont typeface="Arial" panose="020B0604020202020204" pitchFamily="34" charset="0"/>
              <a:buChar char="•"/>
            </a:pPr>
            <a:r>
              <a:rPr lang="en-US" dirty="0"/>
              <a:t>If you received prior year state or local refund for a 1040 NR return, you should have received Form 1099-G from the state.</a:t>
            </a:r>
          </a:p>
          <a:p>
            <a:pPr marL="285750" indent="-285750">
              <a:buFont typeface="Arial" panose="020B0604020202020204" pitchFamily="34" charset="0"/>
              <a:buChar char="•"/>
            </a:pPr>
            <a:r>
              <a:rPr lang="en-US" dirty="0"/>
              <a:t>Report this in the Other Income section. </a:t>
            </a:r>
          </a:p>
        </p:txBody>
      </p:sp>
      <p:sp>
        <p:nvSpPr>
          <p:cNvPr id="8" name="TextBox 7"/>
          <p:cNvSpPr txBox="1"/>
          <p:nvPr/>
        </p:nvSpPr>
        <p:spPr>
          <a:xfrm>
            <a:off x="6776397" y="2702367"/>
            <a:ext cx="4605978" cy="369332"/>
          </a:xfrm>
          <a:prstGeom prst="rect">
            <a:avLst/>
          </a:prstGeom>
          <a:noFill/>
        </p:spPr>
        <p:txBody>
          <a:bodyPr wrap="square" rtlCol="0">
            <a:spAutoFit/>
          </a:bodyPr>
          <a:lstStyle/>
          <a:p>
            <a:pPr marL="285750" indent="-285750">
              <a:buFont typeface="Arial" panose="020B0604020202020204" pitchFamily="34" charset="0"/>
              <a:buChar char="•"/>
            </a:pPr>
            <a:r>
              <a:rPr lang="en-US" dirty="0"/>
              <a:t>Scroll down</a:t>
            </a:r>
          </a:p>
        </p:txBody>
      </p:sp>
      <p:sp>
        <p:nvSpPr>
          <p:cNvPr id="9" name="TextBox 8"/>
          <p:cNvSpPr txBox="1"/>
          <p:nvPr/>
        </p:nvSpPr>
        <p:spPr>
          <a:xfrm>
            <a:off x="6776397" y="3071699"/>
            <a:ext cx="4301178" cy="2862322"/>
          </a:xfrm>
          <a:prstGeom prst="rect">
            <a:avLst/>
          </a:prstGeom>
          <a:noFill/>
        </p:spPr>
        <p:txBody>
          <a:bodyPr wrap="square" rtlCol="0">
            <a:spAutoFit/>
          </a:bodyPr>
          <a:lstStyle/>
          <a:p>
            <a:pPr marL="285750" indent="-285750">
              <a:buFont typeface="Arial" panose="020B0604020202020204" pitchFamily="34" charset="0"/>
              <a:buChar char="•"/>
            </a:pPr>
            <a:r>
              <a:rPr lang="en-US" dirty="0"/>
              <a:t>Click on </a:t>
            </a:r>
            <a:r>
              <a:rPr lang="en-US" b="1" dirty="0"/>
              <a:t>Less Common Income&gt; Other Income Not Reported Elsewhere Income&gt;Other Income No Reported Elsewhere. In the drop-down box,  choose Other Income. </a:t>
            </a:r>
            <a:endParaRPr lang="en-US" dirty="0"/>
          </a:p>
          <a:p>
            <a:pPr marL="285750" indent="-285750">
              <a:buFont typeface="Arial" panose="020B0604020202020204" pitchFamily="34" charset="0"/>
              <a:buChar char="•"/>
            </a:pPr>
            <a:r>
              <a:rPr lang="en-US" dirty="0"/>
              <a:t>This entry does require a description, which could be “P</a:t>
            </a:r>
            <a:r>
              <a:rPr lang="en-US" i="1" dirty="0"/>
              <a:t>rior Year State and Local Refund.</a:t>
            </a:r>
            <a:r>
              <a:rPr lang="en-US" dirty="0"/>
              <a:t>” </a:t>
            </a:r>
          </a:p>
          <a:p>
            <a:pPr marL="285750" indent="-285750">
              <a:buFont typeface="Arial" panose="020B0604020202020204" pitchFamily="34" charset="0"/>
              <a:buChar char="•"/>
            </a:pPr>
            <a:r>
              <a:rPr lang="en-US" dirty="0"/>
              <a:t>Enter amount of refund from state of Utah. </a:t>
            </a:r>
          </a:p>
        </p:txBody>
      </p:sp>
      <p:sp>
        <p:nvSpPr>
          <p:cNvPr id="10" name="Left Arrow 9"/>
          <p:cNvSpPr/>
          <p:nvPr/>
        </p:nvSpPr>
        <p:spPr>
          <a:xfrm>
            <a:off x="3086100" y="5114926"/>
            <a:ext cx="1981200" cy="1905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736796" y="759778"/>
            <a:ext cx="6039601" cy="584775"/>
          </a:xfrm>
          <a:prstGeom prst="rect">
            <a:avLst/>
          </a:prstGeom>
          <a:noFill/>
        </p:spPr>
        <p:txBody>
          <a:bodyPr wrap="square" rtlCol="0">
            <a:spAutoFit/>
          </a:bodyPr>
          <a:lstStyle/>
          <a:p>
            <a:r>
              <a:rPr lang="en-US" sz="3200" b="1" dirty="0"/>
              <a:t>Did you receive Form 1099-G?</a:t>
            </a:r>
          </a:p>
        </p:txBody>
      </p:sp>
    </p:spTree>
    <p:extLst>
      <p:ext uri="{BB962C8B-B14F-4D97-AF65-F5344CB8AC3E}">
        <p14:creationId xmlns:p14="http://schemas.microsoft.com/office/powerpoint/2010/main" val="1570308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9" grpId="0"/>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C15DD-5D23-E90D-917A-25397DCB2400}"/>
              </a:ext>
            </a:extLst>
          </p:cNvPr>
          <p:cNvSpPr>
            <a:spLocks noGrp="1"/>
          </p:cNvSpPr>
          <p:nvPr>
            <p:ph type="title"/>
          </p:nvPr>
        </p:nvSpPr>
        <p:spPr>
          <a:xfrm>
            <a:off x="742951" y="771526"/>
            <a:ext cx="10412730" cy="965835"/>
          </a:xfrm>
        </p:spPr>
        <p:txBody>
          <a:bodyPr/>
          <a:lstStyle/>
          <a:p>
            <a:r>
              <a:rPr lang="en-US" dirty="0"/>
              <a:t>Type of Income in 2024</a:t>
            </a:r>
          </a:p>
        </p:txBody>
      </p:sp>
      <p:sp>
        <p:nvSpPr>
          <p:cNvPr id="3" name="Content Placeholder 2">
            <a:extLst>
              <a:ext uri="{FF2B5EF4-FFF2-40B4-BE49-F238E27FC236}">
                <a16:creationId xmlns:a16="http://schemas.microsoft.com/office/drawing/2014/main" id="{46A0154B-AC38-C6E1-1045-0535E45D60B0}"/>
              </a:ext>
            </a:extLst>
          </p:cNvPr>
          <p:cNvSpPr>
            <a:spLocks noGrp="1"/>
          </p:cNvSpPr>
          <p:nvPr>
            <p:ph idx="1"/>
          </p:nvPr>
        </p:nvSpPr>
        <p:spPr>
          <a:xfrm>
            <a:off x="742951" y="1737359"/>
            <a:ext cx="10887074" cy="4349115"/>
          </a:xfrm>
        </p:spPr>
        <p:txBody>
          <a:bodyPr>
            <a:normAutofit/>
          </a:bodyPr>
          <a:lstStyle/>
          <a:p>
            <a:r>
              <a:rPr lang="en-US" sz="2800" dirty="0"/>
              <a:t>In 2024, did you …..</a:t>
            </a:r>
          </a:p>
          <a:p>
            <a:pPr lvl="1">
              <a:buFont typeface="Courier New" panose="02070309020205020404" pitchFamily="49" charset="0"/>
              <a:buChar char="o"/>
            </a:pPr>
            <a:r>
              <a:rPr lang="en-US" sz="2800" dirty="0"/>
              <a:t> Work </a:t>
            </a:r>
          </a:p>
          <a:p>
            <a:pPr lvl="1">
              <a:buFont typeface="Courier New" panose="02070309020205020404" pitchFamily="49" charset="0"/>
              <a:buChar char="o"/>
            </a:pPr>
            <a:r>
              <a:rPr lang="en-US" sz="2800" dirty="0"/>
              <a:t>Have Marketplace place insurance? NOTE, we can only help those who signed up for an individual plan.</a:t>
            </a:r>
          </a:p>
          <a:p>
            <a:pPr lvl="1">
              <a:buFont typeface="Courier New" panose="02070309020205020404" pitchFamily="49" charset="0"/>
              <a:buChar char="o"/>
            </a:pPr>
            <a:r>
              <a:rPr lang="en-US" sz="2800" dirty="0"/>
              <a:t> Have capital gains and dividend income?</a:t>
            </a:r>
          </a:p>
          <a:p>
            <a:pPr lvl="1">
              <a:buFont typeface="Courier New" panose="02070309020205020404" pitchFamily="49" charset="0"/>
              <a:buChar char="o"/>
            </a:pPr>
            <a:r>
              <a:rPr lang="en-US" sz="2800" dirty="0"/>
              <a:t> Have any other type of income?</a:t>
            </a:r>
          </a:p>
          <a:p>
            <a:pPr marL="201168" lvl="1" indent="0">
              <a:buNone/>
            </a:pPr>
            <a:r>
              <a:rPr lang="en-US" sz="2800" b="1" dirty="0">
                <a:solidFill>
                  <a:srgbClr val="C00000"/>
                </a:solidFill>
              </a:rPr>
              <a:t>If the above applies to you, we can help you—you are in the right place!</a:t>
            </a:r>
          </a:p>
          <a:p>
            <a:pPr marL="201168" lvl="1" indent="0">
              <a:buNone/>
            </a:pPr>
            <a:endParaRPr lang="en-US" dirty="0"/>
          </a:p>
          <a:p>
            <a:pPr lvl="1">
              <a:buFont typeface="Courier New" panose="02070309020205020404" pitchFamily="49" charset="0"/>
              <a:buChar char="o"/>
            </a:pPr>
            <a:endParaRPr lang="en-US" dirty="0"/>
          </a:p>
        </p:txBody>
      </p:sp>
    </p:spTree>
    <p:extLst>
      <p:ext uri="{BB962C8B-B14F-4D97-AF65-F5344CB8AC3E}">
        <p14:creationId xmlns:p14="http://schemas.microsoft.com/office/powerpoint/2010/main" val="6095496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33450" y="1080956"/>
            <a:ext cx="2686050" cy="4695956"/>
          </a:xfrm>
          <a:prstGeom prst="rect">
            <a:avLst/>
          </a:prstGeom>
        </p:spPr>
      </p:pic>
      <p:pic>
        <p:nvPicPr>
          <p:cNvPr id="6" name="Picture 5"/>
          <p:cNvPicPr>
            <a:picLocks noChangeAspect="1"/>
          </p:cNvPicPr>
          <p:nvPr/>
        </p:nvPicPr>
        <p:blipFill>
          <a:blip r:embed="rId3"/>
          <a:stretch>
            <a:fillRect/>
          </a:stretch>
        </p:blipFill>
        <p:spPr>
          <a:xfrm>
            <a:off x="3706938" y="947737"/>
            <a:ext cx="6656262" cy="1852611"/>
          </a:xfrm>
          <a:prstGeom prst="rect">
            <a:avLst/>
          </a:prstGeom>
        </p:spPr>
      </p:pic>
      <p:sp>
        <p:nvSpPr>
          <p:cNvPr id="7" name="Left Arrow 6"/>
          <p:cNvSpPr/>
          <p:nvPr/>
        </p:nvSpPr>
        <p:spPr>
          <a:xfrm>
            <a:off x="2364346" y="3514726"/>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606069" y="4426174"/>
            <a:ext cx="7848600" cy="584775"/>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Deductions </a:t>
            </a:r>
            <a:r>
              <a:rPr lang="en-US" sz="1600" dirty="0"/>
              <a:t>if you made donations to a charity in 2024. Students or scholars who paid tithing to The Church of Jesus Christ of Latter Day Saints can report donations here. </a:t>
            </a:r>
          </a:p>
        </p:txBody>
      </p:sp>
      <p:sp>
        <p:nvSpPr>
          <p:cNvPr id="10" name="Left Arrow 9"/>
          <p:cNvSpPr/>
          <p:nvPr/>
        </p:nvSpPr>
        <p:spPr>
          <a:xfrm>
            <a:off x="5429250" y="2009775"/>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p:cNvPicPr>
            <a:picLocks noChangeAspect="1"/>
          </p:cNvPicPr>
          <p:nvPr/>
        </p:nvPicPr>
        <p:blipFill>
          <a:blip r:embed="rId4"/>
          <a:stretch>
            <a:fillRect/>
          </a:stretch>
        </p:blipFill>
        <p:spPr>
          <a:xfrm>
            <a:off x="3706938" y="2759869"/>
            <a:ext cx="6886152" cy="1700213"/>
          </a:xfrm>
          <a:prstGeom prst="rect">
            <a:avLst/>
          </a:prstGeom>
        </p:spPr>
      </p:pic>
      <p:sp>
        <p:nvSpPr>
          <p:cNvPr id="13" name="Left Arrow 12"/>
          <p:cNvSpPr/>
          <p:nvPr/>
        </p:nvSpPr>
        <p:spPr>
          <a:xfrm>
            <a:off x="5219700" y="4151911"/>
            <a:ext cx="2867025" cy="161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p:cNvSpPr txBox="1"/>
          <p:nvPr/>
        </p:nvSpPr>
        <p:spPr>
          <a:xfrm>
            <a:off x="3606069" y="5278066"/>
            <a:ext cx="7646862" cy="615553"/>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Gifts to Charity</a:t>
            </a:r>
            <a:r>
              <a:rPr lang="en-US" sz="1600" dirty="0"/>
              <a:t>. View next slide…</a:t>
            </a:r>
          </a:p>
          <a:p>
            <a:endParaRPr lang="en-US" dirty="0"/>
          </a:p>
        </p:txBody>
      </p:sp>
      <p:sp>
        <p:nvSpPr>
          <p:cNvPr id="17" name="TextBox 16"/>
          <p:cNvSpPr txBox="1"/>
          <p:nvPr/>
        </p:nvSpPr>
        <p:spPr>
          <a:xfrm>
            <a:off x="3606069" y="4957761"/>
            <a:ext cx="7612188" cy="338554"/>
          </a:xfrm>
          <a:prstGeom prst="rect">
            <a:avLst/>
          </a:prstGeom>
          <a:noFill/>
        </p:spPr>
        <p:txBody>
          <a:bodyPr wrap="square" rtlCol="0">
            <a:spAutoFit/>
          </a:bodyPr>
          <a:lstStyle/>
          <a:p>
            <a:pPr marL="285750" indent="-285750">
              <a:buFont typeface="Arial" panose="020B0604020202020204" pitchFamily="34" charset="0"/>
              <a:buChar char="•"/>
            </a:pPr>
            <a:r>
              <a:rPr lang="en-US" sz="1600" dirty="0"/>
              <a:t>Click </a:t>
            </a:r>
            <a:r>
              <a:rPr lang="en-US" sz="1600" b="1" dirty="0"/>
              <a:t>Itemized Deductions</a:t>
            </a:r>
            <a:endParaRPr lang="en-US" sz="1600" dirty="0"/>
          </a:p>
        </p:txBody>
      </p:sp>
      <p:sp>
        <p:nvSpPr>
          <p:cNvPr id="19" name="TextBox 18"/>
          <p:cNvSpPr txBox="1"/>
          <p:nvPr/>
        </p:nvSpPr>
        <p:spPr>
          <a:xfrm>
            <a:off x="933450" y="711624"/>
            <a:ext cx="2952750" cy="369332"/>
          </a:xfrm>
          <a:prstGeom prst="rect">
            <a:avLst/>
          </a:prstGeom>
          <a:noFill/>
        </p:spPr>
        <p:txBody>
          <a:bodyPr wrap="square" rtlCol="0">
            <a:spAutoFit/>
          </a:bodyPr>
          <a:lstStyle/>
          <a:p>
            <a:r>
              <a:rPr lang="en-US" b="1" dirty="0"/>
              <a:t>Reporting Donations</a:t>
            </a:r>
          </a:p>
        </p:txBody>
      </p:sp>
      <p:sp>
        <p:nvSpPr>
          <p:cNvPr id="2" name="TextBox 1">
            <a:extLst>
              <a:ext uri="{FF2B5EF4-FFF2-40B4-BE49-F238E27FC236}">
                <a16:creationId xmlns:a16="http://schemas.microsoft.com/office/drawing/2014/main" id="{654C338B-3CB5-420F-BBB8-693BF2FFB1A2}"/>
              </a:ext>
            </a:extLst>
          </p:cNvPr>
          <p:cNvSpPr txBox="1"/>
          <p:nvPr/>
        </p:nvSpPr>
        <p:spPr>
          <a:xfrm>
            <a:off x="265262" y="319105"/>
            <a:ext cx="8264205" cy="461665"/>
          </a:xfrm>
          <a:prstGeom prst="rect">
            <a:avLst/>
          </a:prstGeom>
          <a:noFill/>
        </p:spPr>
        <p:txBody>
          <a:bodyPr wrap="square" rtlCol="0">
            <a:spAutoFit/>
          </a:bodyPr>
          <a:lstStyle/>
          <a:p>
            <a:r>
              <a:rPr lang="en-US" sz="2400" b="1" dirty="0"/>
              <a:t>Did you make any donations in 2024? If so, click Deductions…</a:t>
            </a:r>
          </a:p>
        </p:txBody>
      </p:sp>
    </p:spTree>
    <p:extLst>
      <p:ext uri="{BB962C8B-B14F-4D97-AF65-F5344CB8AC3E}">
        <p14:creationId xmlns:p14="http://schemas.microsoft.com/office/powerpoint/2010/main" val="1877742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500"/>
                                        <p:tgtEl>
                                          <p:spTgt spid="1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0" animBg="1"/>
      <p:bldP spid="13" grpId="0" animBg="1"/>
      <p:bldP spid="16"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33424" y="733425"/>
            <a:ext cx="10744201" cy="5362575"/>
          </a:xfrm>
        </p:spPr>
        <p:txBody>
          <a:bodyPr/>
          <a:lstStyle/>
          <a:p>
            <a:r>
              <a:rPr lang="en-US" b="1" dirty="0"/>
              <a:t>Reporting</a:t>
            </a:r>
            <a:r>
              <a:rPr lang="en-US" dirty="0"/>
              <a:t> </a:t>
            </a:r>
            <a:r>
              <a:rPr lang="en-US" b="1" dirty="0"/>
              <a:t>Donations </a:t>
            </a:r>
            <a:r>
              <a:rPr lang="en-US" dirty="0"/>
              <a:t>(Continued…)</a:t>
            </a:r>
          </a:p>
        </p:txBody>
      </p:sp>
      <p:pic>
        <p:nvPicPr>
          <p:cNvPr id="4" name="Picture 3"/>
          <p:cNvPicPr>
            <a:picLocks noChangeAspect="1"/>
          </p:cNvPicPr>
          <p:nvPr/>
        </p:nvPicPr>
        <p:blipFill>
          <a:blip r:embed="rId2"/>
          <a:stretch>
            <a:fillRect/>
          </a:stretch>
        </p:blipFill>
        <p:spPr>
          <a:xfrm>
            <a:off x="820816" y="1095375"/>
            <a:ext cx="9770984" cy="2900541"/>
          </a:xfrm>
          <a:prstGeom prst="rect">
            <a:avLst/>
          </a:prstGeom>
        </p:spPr>
      </p:pic>
      <p:sp>
        <p:nvSpPr>
          <p:cNvPr id="7" name="TextBox 6"/>
          <p:cNvSpPr txBox="1"/>
          <p:nvPr/>
        </p:nvSpPr>
        <p:spPr>
          <a:xfrm>
            <a:off x="4973717" y="1553646"/>
            <a:ext cx="3724276" cy="369332"/>
          </a:xfrm>
          <a:prstGeom prst="rect">
            <a:avLst/>
          </a:prstGeom>
          <a:noFill/>
        </p:spPr>
        <p:txBody>
          <a:bodyPr wrap="square" rtlCol="0">
            <a:spAutoFit/>
          </a:bodyPr>
          <a:lstStyle/>
          <a:p>
            <a:r>
              <a:rPr lang="en-US" dirty="0"/>
              <a:t>Click </a:t>
            </a:r>
            <a:r>
              <a:rPr lang="en-US" b="1" dirty="0"/>
              <a:t>Cash Gifts to Charity</a:t>
            </a:r>
            <a:r>
              <a:rPr lang="en-US" dirty="0"/>
              <a:t> </a:t>
            </a:r>
          </a:p>
        </p:txBody>
      </p:sp>
      <p:sp>
        <p:nvSpPr>
          <p:cNvPr id="8" name="Left Arrow 7"/>
          <p:cNvSpPr/>
          <p:nvPr/>
        </p:nvSpPr>
        <p:spPr>
          <a:xfrm>
            <a:off x="2333625" y="1600200"/>
            <a:ext cx="2552700" cy="2762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p:nvPicPr>
        <p:blipFill>
          <a:blip r:embed="rId3"/>
          <a:stretch>
            <a:fillRect/>
          </a:stretch>
        </p:blipFill>
        <p:spPr>
          <a:xfrm>
            <a:off x="820816" y="2262583"/>
            <a:ext cx="2551034" cy="442589"/>
          </a:xfrm>
          <a:prstGeom prst="rect">
            <a:avLst/>
          </a:prstGeom>
        </p:spPr>
      </p:pic>
      <p:pic>
        <p:nvPicPr>
          <p:cNvPr id="10" name="Picture 9"/>
          <p:cNvPicPr>
            <a:picLocks noChangeAspect="1"/>
          </p:cNvPicPr>
          <p:nvPr/>
        </p:nvPicPr>
        <p:blipFill>
          <a:blip r:embed="rId4"/>
          <a:stretch>
            <a:fillRect/>
          </a:stretch>
        </p:blipFill>
        <p:spPr>
          <a:xfrm>
            <a:off x="820815" y="2628399"/>
            <a:ext cx="3970259" cy="2534725"/>
          </a:xfrm>
          <a:prstGeom prst="rect">
            <a:avLst/>
          </a:prstGeom>
        </p:spPr>
      </p:pic>
      <p:sp>
        <p:nvSpPr>
          <p:cNvPr id="11" name="TextBox 10"/>
          <p:cNvSpPr txBox="1"/>
          <p:nvPr/>
        </p:nvSpPr>
        <p:spPr>
          <a:xfrm>
            <a:off x="733424" y="5268767"/>
            <a:ext cx="10610851" cy="646331"/>
          </a:xfrm>
          <a:prstGeom prst="rect">
            <a:avLst/>
          </a:prstGeom>
          <a:noFill/>
        </p:spPr>
        <p:txBody>
          <a:bodyPr wrap="square" rtlCol="0">
            <a:spAutoFit/>
          </a:bodyPr>
          <a:lstStyle/>
          <a:p>
            <a:r>
              <a:rPr lang="en-US" dirty="0"/>
              <a:t>Type name of charity, enter description (i.e. Donations, or Tithing, etc.), enter the last day you donated, and enter the total amount you donated.  </a:t>
            </a:r>
          </a:p>
        </p:txBody>
      </p:sp>
      <p:sp>
        <p:nvSpPr>
          <p:cNvPr id="12" name="Left Brace 11"/>
          <p:cNvSpPr/>
          <p:nvPr/>
        </p:nvSpPr>
        <p:spPr>
          <a:xfrm>
            <a:off x="4649865" y="2776497"/>
            <a:ext cx="457200" cy="2200203"/>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Curved Right Arrow 12"/>
          <p:cNvSpPr/>
          <p:nvPr/>
        </p:nvSpPr>
        <p:spPr>
          <a:xfrm>
            <a:off x="8448671" y="3600592"/>
            <a:ext cx="487443" cy="323850"/>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4" name="TextBox 13"/>
          <p:cNvSpPr txBox="1"/>
          <p:nvPr/>
        </p:nvSpPr>
        <p:spPr>
          <a:xfrm>
            <a:off x="8620123" y="4101559"/>
            <a:ext cx="1971677" cy="369332"/>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75910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1" grpId="0"/>
      <p:bldP spid="12" grpId="0" animBg="1"/>
      <p:bldP spid="13" grpId="0" animBg="1"/>
      <p:bldP spid="1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9625AF3-5FD1-4637-B5A8-3CECF2E41499}"/>
              </a:ext>
            </a:extLst>
          </p:cNvPr>
          <p:cNvSpPr txBox="1"/>
          <p:nvPr/>
        </p:nvSpPr>
        <p:spPr>
          <a:xfrm>
            <a:off x="870012" y="878889"/>
            <a:ext cx="10502283" cy="923330"/>
          </a:xfrm>
          <a:prstGeom prst="rect">
            <a:avLst/>
          </a:prstGeom>
          <a:noFill/>
        </p:spPr>
        <p:txBody>
          <a:bodyPr wrap="square" rtlCol="0">
            <a:spAutoFit/>
          </a:bodyPr>
          <a:lstStyle/>
          <a:p>
            <a:pPr marL="285750" indent="-285750">
              <a:buFont typeface="Arial" panose="020B0604020202020204" pitchFamily="34" charset="0"/>
              <a:buChar char="•"/>
            </a:pPr>
            <a:r>
              <a:rPr lang="en-US" dirty="0"/>
              <a:t>Did you owe additional state and local income taxes in 2023 that were not withheld in your Form W2 and did you make a payment to the state in 2024 when you filed your 2023 tax forms? </a:t>
            </a:r>
          </a:p>
          <a:p>
            <a:pPr marL="285750" indent="-285750">
              <a:buFont typeface="Arial" panose="020B0604020202020204" pitchFamily="34" charset="0"/>
              <a:buChar char="•"/>
            </a:pPr>
            <a:r>
              <a:rPr lang="en-US" dirty="0"/>
              <a:t>You can deduct state and local income taxes you paid during 2024…</a:t>
            </a:r>
          </a:p>
        </p:txBody>
      </p:sp>
      <p:pic>
        <p:nvPicPr>
          <p:cNvPr id="5" name="Content Placeholder 4">
            <a:extLst>
              <a:ext uri="{FF2B5EF4-FFF2-40B4-BE49-F238E27FC236}">
                <a16:creationId xmlns:a16="http://schemas.microsoft.com/office/drawing/2014/main" id="{6959C2DE-57FF-42A0-878D-7AF6AE86743E}"/>
              </a:ext>
            </a:extLst>
          </p:cNvPr>
          <p:cNvPicPr>
            <a:picLocks noGrp="1" noChangeAspect="1"/>
          </p:cNvPicPr>
          <p:nvPr>
            <p:ph idx="1"/>
          </p:nvPr>
        </p:nvPicPr>
        <p:blipFill>
          <a:blip r:embed="rId2"/>
          <a:stretch>
            <a:fillRect/>
          </a:stretch>
        </p:blipFill>
        <p:spPr>
          <a:xfrm>
            <a:off x="870012" y="1873240"/>
            <a:ext cx="2273493" cy="3974693"/>
          </a:xfrm>
          <a:prstGeom prst="rect">
            <a:avLst/>
          </a:prstGeom>
        </p:spPr>
      </p:pic>
      <p:sp>
        <p:nvSpPr>
          <p:cNvPr id="6" name="Left Arrow 6">
            <a:extLst>
              <a:ext uri="{FF2B5EF4-FFF2-40B4-BE49-F238E27FC236}">
                <a16:creationId xmlns:a16="http://schemas.microsoft.com/office/drawing/2014/main" id="{0EC9C5EE-6559-4DD9-B136-2D5A745E3FFF}"/>
              </a:ext>
            </a:extLst>
          </p:cNvPr>
          <p:cNvSpPr/>
          <p:nvPr/>
        </p:nvSpPr>
        <p:spPr>
          <a:xfrm>
            <a:off x="2071383" y="3923099"/>
            <a:ext cx="962025"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A995125-8E6C-447C-928E-7740FC5F4D1B}"/>
              </a:ext>
            </a:extLst>
          </p:cNvPr>
          <p:cNvPicPr>
            <a:picLocks noChangeAspect="1"/>
          </p:cNvPicPr>
          <p:nvPr/>
        </p:nvPicPr>
        <p:blipFill>
          <a:blip r:embed="rId3"/>
          <a:stretch>
            <a:fillRect/>
          </a:stretch>
        </p:blipFill>
        <p:spPr>
          <a:xfrm>
            <a:off x="3302216" y="1802219"/>
            <a:ext cx="5746281" cy="2368123"/>
          </a:xfrm>
          <a:prstGeom prst="rect">
            <a:avLst/>
          </a:prstGeom>
        </p:spPr>
      </p:pic>
      <p:sp>
        <p:nvSpPr>
          <p:cNvPr id="8" name="Arrow: Left 7">
            <a:extLst>
              <a:ext uri="{FF2B5EF4-FFF2-40B4-BE49-F238E27FC236}">
                <a16:creationId xmlns:a16="http://schemas.microsoft.com/office/drawing/2014/main" id="{05AFAC49-E363-4E94-BA47-53D001F22C31}"/>
              </a:ext>
            </a:extLst>
          </p:cNvPr>
          <p:cNvSpPr/>
          <p:nvPr/>
        </p:nvSpPr>
        <p:spPr>
          <a:xfrm>
            <a:off x="5297009" y="3224814"/>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4870038-9236-4759-A9C3-CDBE9286F302}"/>
              </a:ext>
            </a:extLst>
          </p:cNvPr>
          <p:cNvSpPr txBox="1"/>
          <p:nvPr/>
        </p:nvSpPr>
        <p:spPr>
          <a:xfrm>
            <a:off x="3524434" y="4265999"/>
            <a:ext cx="6276513" cy="646331"/>
          </a:xfrm>
          <a:prstGeom prst="rect">
            <a:avLst/>
          </a:prstGeom>
          <a:noFill/>
        </p:spPr>
        <p:txBody>
          <a:bodyPr wrap="square" rtlCol="0">
            <a:spAutoFit/>
          </a:bodyPr>
          <a:lstStyle/>
          <a:p>
            <a:pPr marL="285750" indent="-285750">
              <a:buFont typeface="Arial" panose="020B0604020202020204" pitchFamily="34" charset="0"/>
              <a:buChar char="•"/>
            </a:pPr>
            <a:r>
              <a:rPr lang="en-US" dirty="0"/>
              <a:t>Click </a:t>
            </a:r>
            <a:r>
              <a:rPr lang="en-US" b="1" dirty="0"/>
              <a:t>Deductions</a:t>
            </a:r>
          </a:p>
          <a:p>
            <a:pPr marL="285750" indent="-285750">
              <a:buFont typeface="Arial" panose="020B0604020202020204" pitchFamily="34" charset="0"/>
              <a:buChar char="•"/>
            </a:pPr>
            <a:r>
              <a:rPr lang="en-US" dirty="0"/>
              <a:t>Click </a:t>
            </a:r>
            <a:r>
              <a:rPr lang="en-US" b="1" dirty="0"/>
              <a:t>Taxes You Paid</a:t>
            </a:r>
            <a:endParaRPr lang="en-US" dirty="0"/>
          </a:p>
        </p:txBody>
      </p:sp>
    </p:spTree>
    <p:extLst>
      <p:ext uri="{BB962C8B-B14F-4D97-AF65-F5344CB8AC3E}">
        <p14:creationId xmlns:p14="http://schemas.microsoft.com/office/powerpoint/2010/main" val="1860918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49379B4-C83C-4BE0-A4BD-95BF58A228B6}"/>
              </a:ext>
            </a:extLst>
          </p:cNvPr>
          <p:cNvPicPr>
            <a:picLocks noChangeAspect="1"/>
          </p:cNvPicPr>
          <p:nvPr/>
        </p:nvPicPr>
        <p:blipFill>
          <a:blip r:embed="rId2"/>
          <a:stretch>
            <a:fillRect/>
          </a:stretch>
        </p:blipFill>
        <p:spPr>
          <a:xfrm>
            <a:off x="873141" y="1078636"/>
            <a:ext cx="5457931" cy="4842769"/>
          </a:xfrm>
          <a:prstGeom prst="rect">
            <a:avLst/>
          </a:prstGeom>
        </p:spPr>
      </p:pic>
      <p:sp>
        <p:nvSpPr>
          <p:cNvPr id="5" name="TextBox 4">
            <a:extLst>
              <a:ext uri="{FF2B5EF4-FFF2-40B4-BE49-F238E27FC236}">
                <a16:creationId xmlns:a16="http://schemas.microsoft.com/office/drawing/2014/main" id="{819ACC96-1DDE-4238-91A5-2A3988F3A4BE}"/>
              </a:ext>
            </a:extLst>
          </p:cNvPr>
          <p:cNvSpPr txBox="1"/>
          <p:nvPr/>
        </p:nvSpPr>
        <p:spPr>
          <a:xfrm>
            <a:off x="6096000" y="2760955"/>
            <a:ext cx="5222859" cy="1200329"/>
          </a:xfrm>
          <a:prstGeom prst="rect">
            <a:avLst/>
          </a:prstGeom>
          <a:noFill/>
        </p:spPr>
        <p:txBody>
          <a:bodyPr wrap="square" rtlCol="0">
            <a:spAutoFit/>
          </a:bodyPr>
          <a:lstStyle/>
          <a:p>
            <a:pPr marL="285750" indent="-285750">
              <a:buFont typeface="Arial" panose="020B0604020202020204" pitchFamily="34" charset="0"/>
              <a:buChar char="•"/>
            </a:pPr>
            <a:r>
              <a:rPr lang="en-US" dirty="0"/>
              <a:t>Enter additional state and local income taxes you paid in 2024. </a:t>
            </a:r>
          </a:p>
          <a:p>
            <a:pPr marL="285750" indent="-285750">
              <a:buFont typeface="Arial" panose="020B0604020202020204" pitchFamily="34" charset="0"/>
              <a:buChar char="•"/>
            </a:pPr>
            <a:r>
              <a:rPr lang="en-US" dirty="0"/>
              <a:t>Do not include amounts from W2, 1099, or other income forms you received.</a:t>
            </a:r>
          </a:p>
        </p:txBody>
      </p:sp>
      <p:sp>
        <p:nvSpPr>
          <p:cNvPr id="6" name="Arrow: Left 5">
            <a:extLst>
              <a:ext uri="{FF2B5EF4-FFF2-40B4-BE49-F238E27FC236}">
                <a16:creationId xmlns:a16="http://schemas.microsoft.com/office/drawing/2014/main" id="{68282630-A0E2-4946-A9DA-20D93C00DD41}"/>
              </a:ext>
            </a:extLst>
          </p:cNvPr>
          <p:cNvSpPr/>
          <p:nvPr/>
        </p:nvSpPr>
        <p:spPr>
          <a:xfrm>
            <a:off x="2269723" y="3519995"/>
            <a:ext cx="1597981" cy="27298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08762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2"/>
          <a:stretch>
            <a:fillRect/>
          </a:stretch>
        </p:blipFill>
        <p:spPr>
          <a:xfrm>
            <a:off x="786606" y="824706"/>
            <a:ext cx="2743200" cy="4781550"/>
          </a:xfrm>
          <a:prstGeom prst="rect">
            <a:avLst/>
          </a:prstGeom>
        </p:spPr>
      </p:pic>
      <p:pic>
        <p:nvPicPr>
          <p:cNvPr id="7" name="Picture 6"/>
          <p:cNvPicPr>
            <a:picLocks noChangeAspect="1"/>
          </p:cNvPicPr>
          <p:nvPr/>
        </p:nvPicPr>
        <p:blipFill>
          <a:blip r:embed="rId3"/>
          <a:stretch>
            <a:fillRect/>
          </a:stretch>
        </p:blipFill>
        <p:spPr>
          <a:xfrm>
            <a:off x="3716597" y="824706"/>
            <a:ext cx="7360978" cy="4781550"/>
          </a:xfrm>
          <a:prstGeom prst="rect">
            <a:avLst/>
          </a:prstGeom>
        </p:spPr>
      </p:pic>
      <p:sp>
        <p:nvSpPr>
          <p:cNvPr id="8" name="Left Arrow 7"/>
          <p:cNvSpPr/>
          <p:nvPr/>
        </p:nvSpPr>
        <p:spPr>
          <a:xfrm>
            <a:off x="2824956" y="4829175"/>
            <a:ext cx="704850" cy="24765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853281" y="5686305"/>
            <a:ext cx="3943350" cy="369332"/>
          </a:xfrm>
          <a:prstGeom prst="rect">
            <a:avLst/>
          </a:prstGeom>
          <a:noFill/>
        </p:spPr>
        <p:txBody>
          <a:bodyPr wrap="square" rtlCol="0">
            <a:spAutoFit/>
          </a:bodyPr>
          <a:lstStyle/>
          <a:p>
            <a:r>
              <a:rPr lang="en-US" dirty="0"/>
              <a:t>Click </a:t>
            </a:r>
            <a:r>
              <a:rPr lang="en-US" b="1" dirty="0"/>
              <a:t>Miscellaneous Forms</a:t>
            </a:r>
            <a:endParaRPr lang="en-US" dirty="0"/>
          </a:p>
        </p:txBody>
      </p:sp>
      <p:sp>
        <p:nvSpPr>
          <p:cNvPr id="10" name="Left Arrow 9"/>
          <p:cNvSpPr/>
          <p:nvPr/>
        </p:nvSpPr>
        <p:spPr>
          <a:xfrm>
            <a:off x="7397085" y="1447800"/>
            <a:ext cx="1832639" cy="3429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529806" y="5686305"/>
            <a:ext cx="8081169" cy="369332"/>
          </a:xfrm>
          <a:prstGeom prst="rect">
            <a:avLst/>
          </a:prstGeom>
          <a:noFill/>
        </p:spPr>
        <p:txBody>
          <a:bodyPr wrap="square" rtlCol="0">
            <a:spAutoFit/>
          </a:bodyPr>
          <a:lstStyle/>
          <a:p>
            <a:r>
              <a:rPr lang="en-US" dirty="0"/>
              <a:t>Click on </a:t>
            </a:r>
            <a:r>
              <a:rPr lang="en-US" b="1" dirty="0"/>
              <a:t>Aliens Exempt for Medical Conditions/Other Reasons </a:t>
            </a:r>
            <a:r>
              <a:rPr lang="en-US" dirty="0"/>
              <a:t>to fill out Form 8843.</a:t>
            </a:r>
          </a:p>
        </p:txBody>
      </p:sp>
    </p:spTree>
    <p:extLst>
      <p:ext uri="{BB962C8B-B14F-4D97-AF65-F5344CB8AC3E}">
        <p14:creationId xmlns:p14="http://schemas.microsoft.com/office/powerpoint/2010/main" val="34357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958" y="855663"/>
            <a:ext cx="4383041" cy="5154612"/>
          </a:xfrm>
          <a:prstGeom prst="rect">
            <a:avLst/>
          </a:prstGeom>
        </p:spPr>
      </p:pic>
      <p:pic>
        <p:nvPicPr>
          <p:cNvPr id="5" name="Picture 4"/>
          <p:cNvPicPr>
            <a:picLocks noChangeAspect="1"/>
          </p:cNvPicPr>
          <p:nvPr/>
        </p:nvPicPr>
        <p:blipFill>
          <a:blip r:embed="rId3"/>
          <a:stretch>
            <a:fillRect/>
          </a:stretch>
        </p:blipFill>
        <p:spPr>
          <a:xfrm>
            <a:off x="5334000" y="922338"/>
            <a:ext cx="5248275" cy="5087937"/>
          </a:xfrm>
          <a:prstGeom prst="rect">
            <a:avLst/>
          </a:prstGeom>
        </p:spPr>
      </p:pic>
      <p:sp>
        <p:nvSpPr>
          <p:cNvPr id="6" name="TextBox 5"/>
          <p:cNvSpPr txBox="1"/>
          <p:nvPr/>
        </p:nvSpPr>
        <p:spPr>
          <a:xfrm>
            <a:off x="2543174" y="1914525"/>
            <a:ext cx="2790825" cy="646331"/>
          </a:xfrm>
          <a:prstGeom prst="rect">
            <a:avLst/>
          </a:prstGeom>
          <a:noFill/>
        </p:spPr>
        <p:txBody>
          <a:bodyPr wrap="square" rtlCol="0">
            <a:spAutoFit/>
          </a:bodyPr>
          <a:lstStyle/>
          <a:p>
            <a:r>
              <a:rPr lang="en-US" dirty="0"/>
              <a:t>Choose </a:t>
            </a:r>
            <a:r>
              <a:rPr lang="en-US" b="1" dirty="0"/>
              <a:t>Nonimmigrant</a:t>
            </a:r>
            <a:r>
              <a:rPr lang="en-US" dirty="0"/>
              <a:t> if you are on an F or J visa</a:t>
            </a:r>
          </a:p>
        </p:txBody>
      </p:sp>
      <p:sp>
        <p:nvSpPr>
          <p:cNvPr id="7" name="Curved Down Arrow 6"/>
          <p:cNvSpPr/>
          <p:nvPr/>
        </p:nvSpPr>
        <p:spPr>
          <a:xfrm>
            <a:off x="861241" y="1914525"/>
            <a:ext cx="590550" cy="28575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Left Arrow 7"/>
          <p:cNvSpPr/>
          <p:nvPr/>
        </p:nvSpPr>
        <p:spPr>
          <a:xfrm>
            <a:off x="2000250" y="2800350"/>
            <a:ext cx="542924" cy="1238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32890" y="2620387"/>
            <a:ext cx="2790825" cy="523220"/>
          </a:xfrm>
          <a:prstGeom prst="rect">
            <a:avLst/>
          </a:prstGeom>
          <a:noFill/>
        </p:spPr>
        <p:txBody>
          <a:bodyPr wrap="square" rtlCol="0">
            <a:spAutoFit/>
          </a:bodyPr>
          <a:lstStyle/>
          <a:p>
            <a:r>
              <a:rPr lang="en-US" sz="1400" dirty="0"/>
              <a:t>Choose nonimmigrant visa you held when you first entered the U.S. </a:t>
            </a:r>
          </a:p>
        </p:txBody>
      </p:sp>
      <p:sp>
        <p:nvSpPr>
          <p:cNvPr id="10" name="Chevron 9"/>
          <p:cNvSpPr/>
          <p:nvPr/>
        </p:nvSpPr>
        <p:spPr>
          <a:xfrm>
            <a:off x="794567" y="3342481"/>
            <a:ext cx="223066" cy="2476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3047228" y="3143607"/>
            <a:ext cx="2572521" cy="923330"/>
          </a:xfrm>
          <a:prstGeom prst="rect">
            <a:avLst/>
          </a:prstGeom>
          <a:noFill/>
        </p:spPr>
        <p:txBody>
          <a:bodyPr wrap="square" rtlCol="0">
            <a:spAutoFit/>
          </a:bodyPr>
          <a:lstStyle/>
          <a:p>
            <a:r>
              <a:rPr lang="en-US" dirty="0"/>
              <a:t>Enter date you first entered the U.S. on visa you indicated above. </a:t>
            </a:r>
          </a:p>
        </p:txBody>
      </p:sp>
      <p:sp>
        <p:nvSpPr>
          <p:cNvPr id="13" name="TextBox 12"/>
          <p:cNvSpPr txBox="1"/>
          <p:nvPr/>
        </p:nvSpPr>
        <p:spPr>
          <a:xfrm>
            <a:off x="1980428" y="4590157"/>
            <a:ext cx="3271837" cy="584775"/>
          </a:xfrm>
          <a:prstGeom prst="rect">
            <a:avLst/>
          </a:prstGeom>
          <a:noFill/>
        </p:spPr>
        <p:txBody>
          <a:bodyPr wrap="square" rtlCol="0">
            <a:spAutoFit/>
          </a:bodyPr>
          <a:lstStyle/>
          <a:p>
            <a:r>
              <a:rPr lang="en-US" sz="1600" dirty="0"/>
              <a:t>If you changed your visa status while you were in the U.S., mark </a:t>
            </a:r>
            <a:r>
              <a:rPr lang="en-US" sz="1600" b="1" dirty="0"/>
              <a:t>YES.</a:t>
            </a:r>
          </a:p>
        </p:txBody>
      </p:sp>
      <p:sp>
        <p:nvSpPr>
          <p:cNvPr id="14" name="Curved Left Arrow 13"/>
          <p:cNvSpPr/>
          <p:nvPr/>
        </p:nvSpPr>
        <p:spPr>
          <a:xfrm>
            <a:off x="1524000" y="4590157"/>
            <a:ext cx="400050" cy="429518"/>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TextBox 14"/>
          <p:cNvSpPr txBox="1"/>
          <p:nvPr/>
        </p:nvSpPr>
        <p:spPr>
          <a:xfrm>
            <a:off x="3142478" y="5190321"/>
            <a:ext cx="2191521" cy="646331"/>
          </a:xfrm>
          <a:prstGeom prst="rect">
            <a:avLst/>
          </a:prstGeom>
          <a:noFill/>
        </p:spPr>
        <p:txBody>
          <a:bodyPr wrap="square" rtlCol="0">
            <a:spAutoFit/>
          </a:bodyPr>
          <a:lstStyle/>
          <a:p>
            <a:r>
              <a:rPr lang="en-US" dirty="0"/>
              <a:t>Enter your current visa status</a:t>
            </a:r>
          </a:p>
        </p:txBody>
      </p:sp>
      <p:sp>
        <p:nvSpPr>
          <p:cNvPr id="16" name="Chevron 15"/>
          <p:cNvSpPr/>
          <p:nvPr/>
        </p:nvSpPr>
        <p:spPr>
          <a:xfrm>
            <a:off x="861241" y="5381625"/>
            <a:ext cx="156392" cy="323850"/>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Right Brace 18"/>
          <p:cNvSpPr/>
          <p:nvPr/>
        </p:nvSpPr>
        <p:spPr>
          <a:xfrm>
            <a:off x="9210675" y="1464231"/>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TextBox 19"/>
          <p:cNvSpPr txBox="1"/>
          <p:nvPr/>
        </p:nvSpPr>
        <p:spPr>
          <a:xfrm>
            <a:off x="9648825" y="1499026"/>
            <a:ext cx="1790700" cy="1200329"/>
          </a:xfrm>
          <a:prstGeom prst="rect">
            <a:avLst/>
          </a:prstGeom>
          <a:noFill/>
        </p:spPr>
        <p:txBody>
          <a:bodyPr wrap="square" rtlCol="0">
            <a:spAutoFit/>
          </a:bodyPr>
          <a:lstStyle/>
          <a:p>
            <a:r>
              <a:rPr lang="en-US" dirty="0"/>
              <a:t>Enter information that corresponds to you</a:t>
            </a:r>
          </a:p>
        </p:txBody>
      </p:sp>
      <p:sp>
        <p:nvSpPr>
          <p:cNvPr id="21" name="Right Brace 20"/>
          <p:cNvSpPr/>
          <p:nvPr/>
        </p:nvSpPr>
        <p:spPr>
          <a:xfrm>
            <a:off x="7405684" y="3466306"/>
            <a:ext cx="361950" cy="1738907"/>
          </a:xfrm>
          <a:prstGeom prst="righ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TextBox 21"/>
          <p:cNvSpPr txBox="1"/>
          <p:nvPr/>
        </p:nvSpPr>
        <p:spPr>
          <a:xfrm>
            <a:off x="7939081" y="3857833"/>
            <a:ext cx="3228975" cy="923330"/>
          </a:xfrm>
          <a:prstGeom prst="rect">
            <a:avLst/>
          </a:prstGeom>
          <a:noFill/>
        </p:spPr>
        <p:txBody>
          <a:bodyPr wrap="square" rtlCol="0">
            <a:spAutoFit/>
          </a:bodyPr>
          <a:lstStyle/>
          <a:p>
            <a:r>
              <a:rPr lang="en-US" dirty="0"/>
              <a:t>Enter number of days you were present in the U.S. in 2024, 2023, and 2022</a:t>
            </a:r>
          </a:p>
        </p:txBody>
      </p:sp>
      <p:sp>
        <p:nvSpPr>
          <p:cNvPr id="23" name="Chevron 22"/>
          <p:cNvSpPr/>
          <p:nvPr/>
        </p:nvSpPr>
        <p:spPr>
          <a:xfrm>
            <a:off x="7062015" y="5513486"/>
            <a:ext cx="243660" cy="191989"/>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2" name="Picture 1">
            <a:extLst>
              <a:ext uri="{FF2B5EF4-FFF2-40B4-BE49-F238E27FC236}">
                <a16:creationId xmlns:a16="http://schemas.microsoft.com/office/drawing/2014/main" id="{522240CB-8AD1-48B2-ADD9-65B9920C0D53}"/>
              </a:ext>
            </a:extLst>
          </p:cNvPr>
          <p:cNvPicPr>
            <a:picLocks noChangeAspect="1"/>
          </p:cNvPicPr>
          <p:nvPr/>
        </p:nvPicPr>
        <p:blipFill>
          <a:blip r:embed="rId4"/>
          <a:stretch>
            <a:fillRect/>
          </a:stretch>
        </p:blipFill>
        <p:spPr>
          <a:xfrm>
            <a:off x="5376474" y="3332921"/>
            <a:ext cx="1784731" cy="1973153"/>
          </a:xfrm>
          <a:prstGeom prst="rect">
            <a:avLst/>
          </a:prstGeom>
        </p:spPr>
      </p:pic>
      <p:sp>
        <p:nvSpPr>
          <p:cNvPr id="25" name="Bent Arrow 25">
            <a:extLst>
              <a:ext uri="{FF2B5EF4-FFF2-40B4-BE49-F238E27FC236}">
                <a16:creationId xmlns:a16="http://schemas.microsoft.com/office/drawing/2014/main" id="{D00A3802-1342-439B-93AE-C52F139D45DF}"/>
              </a:ext>
            </a:extLst>
          </p:cNvPr>
          <p:cNvSpPr/>
          <p:nvPr/>
        </p:nvSpPr>
        <p:spPr>
          <a:xfrm>
            <a:off x="5120543" y="3653300"/>
            <a:ext cx="376200" cy="1990969"/>
          </a:xfrm>
          <a:prstGeom prst="ben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12" name="Picture 11">
            <a:extLst>
              <a:ext uri="{FF2B5EF4-FFF2-40B4-BE49-F238E27FC236}">
                <a16:creationId xmlns:a16="http://schemas.microsoft.com/office/drawing/2014/main" id="{4627E8D6-8CAC-8FF6-BB4D-2F33D042B6EA}"/>
              </a:ext>
            </a:extLst>
          </p:cNvPr>
          <p:cNvPicPr>
            <a:picLocks noChangeAspect="1"/>
          </p:cNvPicPr>
          <p:nvPr/>
        </p:nvPicPr>
        <p:blipFill>
          <a:blip r:embed="rId5"/>
          <a:stretch>
            <a:fillRect/>
          </a:stretch>
        </p:blipFill>
        <p:spPr>
          <a:xfrm>
            <a:off x="5491915" y="3327235"/>
            <a:ext cx="1589916" cy="1879339"/>
          </a:xfrm>
          <a:prstGeom prst="rect">
            <a:avLst/>
          </a:prstGeom>
        </p:spPr>
      </p:pic>
      <p:pic>
        <p:nvPicPr>
          <p:cNvPr id="18" name="Picture 17">
            <a:extLst>
              <a:ext uri="{FF2B5EF4-FFF2-40B4-BE49-F238E27FC236}">
                <a16:creationId xmlns:a16="http://schemas.microsoft.com/office/drawing/2014/main" id="{C5978BD8-E433-1D59-746D-9E64EC1107B2}"/>
              </a:ext>
            </a:extLst>
          </p:cNvPr>
          <p:cNvPicPr>
            <a:picLocks noChangeAspect="1"/>
          </p:cNvPicPr>
          <p:nvPr/>
        </p:nvPicPr>
        <p:blipFill>
          <a:blip r:embed="rId6"/>
          <a:stretch>
            <a:fillRect/>
          </a:stretch>
        </p:blipFill>
        <p:spPr>
          <a:xfrm>
            <a:off x="5436173" y="5245808"/>
            <a:ext cx="4561842" cy="714475"/>
          </a:xfrm>
          <a:prstGeom prst="rect">
            <a:avLst/>
          </a:prstGeom>
        </p:spPr>
      </p:pic>
      <p:sp>
        <p:nvSpPr>
          <p:cNvPr id="27" name="TextBox 26"/>
          <p:cNvSpPr txBox="1"/>
          <p:nvPr/>
        </p:nvSpPr>
        <p:spPr>
          <a:xfrm>
            <a:off x="7115148" y="5389943"/>
            <a:ext cx="4171950" cy="646331"/>
          </a:xfrm>
          <a:prstGeom prst="rect">
            <a:avLst/>
          </a:prstGeom>
          <a:noFill/>
        </p:spPr>
        <p:txBody>
          <a:bodyPr wrap="square" rtlCol="0">
            <a:spAutoFit/>
          </a:bodyPr>
          <a:lstStyle/>
          <a:p>
            <a:r>
              <a:rPr lang="en-US" dirty="0"/>
              <a:t>This number should match number of days you indicated you were present in 2024. </a:t>
            </a:r>
          </a:p>
        </p:txBody>
      </p:sp>
    </p:spTree>
    <p:extLst>
      <p:ext uri="{BB962C8B-B14F-4D97-AF65-F5344CB8AC3E}">
        <p14:creationId xmlns:p14="http://schemas.microsoft.com/office/powerpoint/2010/main" val="50701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fade">
                                      <p:cBhvr>
                                        <p:cTn id="62" dur="500"/>
                                        <p:tgtEl>
                                          <p:spTgt spid="22"/>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3"/>
                                        </p:tgtEl>
                                        <p:attrNameLst>
                                          <p:attrName>style.visibility</p:attrName>
                                        </p:attrNameLst>
                                      </p:cBhvr>
                                      <p:to>
                                        <p:strVal val="visible"/>
                                      </p:to>
                                    </p:set>
                                    <p:animEffect transition="in" filter="fade">
                                      <p:cBhvr>
                                        <p:cTn id="65" dur="500"/>
                                        <p:tgtEl>
                                          <p:spTgt spid="23"/>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5"/>
                                        </p:tgtEl>
                                        <p:attrNameLst>
                                          <p:attrName>style.visibility</p:attrName>
                                        </p:attrNameLst>
                                      </p:cBhvr>
                                      <p:to>
                                        <p:strVal val="visible"/>
                                      </p:to>
                                    </p:set>
                                    <p:animEffect transition="in" filter="fade">
                                      <p:cBhvr>
                                        <p:cTn id="70" dur="500"/>
                                        <p:tgtEl>
                                          <p:spTgt spid="2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p:bldP spid="10" grpId="0" animBg="1"/>
      <p:bldP spid="11" grpId="0"/>
      <p:bldP spid="13" grpId="0"/>
      <p:bldP spid="14" grpId="0" animBg="1"/>
      <p:bldP spid="15" grpId="0"/>
      <p:bldP spid="16" grpId="0" animBg="1"/>
      <p:bldP spid="19" grpId="0" animBg="1"/>
      <p:bldP spid="20" grpId="0"/>
      <p:bldP spid="21" grpId="0" animBg="1"/>
      <p:bldP spid="22" grpId="0"/>
      <p:bldP spid="23" grpId="0" animBg="1"/>
      <p:bldP spid="25" grpId="0" animBg="1"/>
      <p:bldP spid="2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179260" y="1046162"/>
            <a:ext cx="9861338" cy="4783137"/>
          </a:xfrm>
          <a:prstGeom prst="rect">
            <a:avLst/>
          </a:prstGeom>
        </p:spPr>
      </p:pic>
      <p:sp>
        <p:nvSpPr>
          <p:cNvPr id="5" name="TextBox 4"/>
          <p:cNvSpPr txBox="1"/>
          <p:nvPr/>
        </p:nvSpPr>
        <p:spPr>
          <a:xfrm>
            <a:off x="3362325" y="3114564"/>
            <a:ext cx="4543425" cy="369332"/>
          </a:xfrm>
          <a:prstGeom prst="rect">
            <a:avLst/>
          </a:prstGeom>
          <a:noFill/>
        </p:spPr>
        <p:txBody>
          <a:bodyPr wrap="square" rtlCol="0">
            <a:spAutoFit/>
          </a:bodyPr>
          <a:lstStyle/>
          <a:p>
            <a:r>
              <a:rPr lang="en-US" dirty="0"/>
              <a:t>If you are a student, click on </a:t>
            </a:r>
            <a:r>
              <a:rPr lang="en-US" b="1" dirty="0"/>
              <a:t>Part III. </a:t>
            </a:r>
          </a:p>
        </p:txBody>
      </p:sp>
      <p:sp>
        <p:nvSpPr>
          <p:cNvPr id="6" name="TextBox 5"/>
          <p:cNvSpPr txBox="1"/>
          <p:nvPr/>
        </p:nvSpPr>
        <p:spPr>
          <a:xfrm>
            <a:off x="3619500" y="2628900"/>
            <a:ext cx="4391025" cy="369332"/>
          </a:xfrm>
          <a:prstGeom prst="rect">
            <a:avLst/>
          </a:prstGeom>
          <a:noFill/>
        </p:spPr>
        <p:txBody>
          <a:bodyPr wrap="square" rtlCol="0">
            <a:spAutoFit/>
          </a:bodyPr>
          <a:lstStyle/>
          <a:p>
            <a:r>
              <a:rPr lang="en-US"/>
              <a:t>If you are a scholar, click on </a:t>
            </a:r>
            <a:r>
              <a:rPr lang="en-US" b="1"/>
              <a:t>Part II. </a:t>
            </a:r>
            <a:endParaRPr lang="en-US" dirty="0"/>
          </a:p>
        </p:txBody>
      </p:sp>
      <p:sp>
        <p:nvSpPr>
          <p:cNvPr id="7" name="Chevron 6"/>
          <p:cNvSpPr/>
          <p:nvPr/>
        </p:nvSpPr>
        <p:spPr>
          <a:xfrm>
            <a:off x="1274510" y="3175404"/>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Chevron 7"/>
          <p:cNvSpPr/>
          <p:nvPr/>
        </p:nvSpPr>
        <p:spPr>
          <a:xfrm>
            <a:off x="1274510" y="2690138"/>
            <a:ext cx="249490" cy="246856"/>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1002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P spid="8"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tretch>
            <a:fillRect/>
          </a:stretch>
        </p:blipFill>
        <p:spPr>
          <a:xfrm>
            <a:off x="904875" y="866776"/>
            <a:ext cx="5048250" cy="5172074"/>
          </a:xfrm>
          <a:prstGeom prst="rect">
            <a:avLst/>
          </a:prstGeom>
        </p:spPr>
      </p:pic>
      <p:sp>
        <p:nvSpPr>
          <p:cNvPr id="7" name="TextBox 6"/>
          <p:cNvSpPr txBox="1"/>
          <p:nvPr/>
        </p:nvSpPr>
        <p:spPr>
          <a:xfrm>
            <a:off x="3424239" y="2352512"/>
            <a:ext cx="2752725" cy="584775"/>
          </a:xfrm>
          <a:prstGeom prst="rect">
            <a:avLst/>
          </a:prstGeom>
          <a:noFill/>
        </p:spPr>
        <p:txBody>
          <a:bodyPr wrap="square" rtlCol="0">
            <a:spAutoFit/>
          </a:bodyPr>
          <a:lstStyle/>
          <a:p>
            <a:r>
              <a:rPr lang="en-US" sz="1600" dirty="0"/>
              <a:t>If you attended BYU in 2024, copy this information exactly. </a:t>
            </a:r>
          </a:p>
        </p:txBody>
      </p:sp>
      <p:sp>
        <p:nvSpPr>
          <p:cNvPr id="8" name="TextBox 7"/>
          <p:cNvSpPr txBox="1"/>
          <p:nvPr/>
        </p:nvSpPr>
        <p:spPr>
          <a:xfrm>
            <a:off x="3424239" y="4404092"/>
            <a:ext cx="2876550" cy="1323439"/>
          </a:xfrm>
          <a:prstGeom prst="rect">
            <a:avLst/>
          </a:prstGeom>
          <a:noFill/>
        </p:spPr>
        <p:txBody>
          <a:bodyPr wrap="square" rtlCol="0">
            <a:spAutoFit/>
          </a:bodyPr>
          <a:lstStyle/>
          <a:p>
            <a:r>
              <a:rPr lang="en-US" sz="1600" dirty="0"/>
              <a:t>If you did not attend BYU in 2024, this information does not apply to you. Please enter the information for the university you attended in 2024.</a:t>
            </a:r>
            <a:endParaRPr lang="en-US" dirty="0"/>
          </a:p>
        </p:txBody>
      </p:sp>
      <p:pic>
        <p:nvPicPr>
          <p:cNvPr id="9" name="Picture 8"/>
          <p:cNvPicPr>
            <a:picLocks noChangeAspect="1"/>
          </p:cNvPicPr>
          <p:nvPr/>
        </p:nvPicPr>
        <p:blipFill>
          <a:blip r:embed="rId3"/>
          <a:stretch>
            <a:fillRect/>
          </a:stretch>
        </p:blipFill>
        <p:spPr>
          <a:xfrm>
            <a:off x="6238875" y="1199793"/>
            <a:ext cx="3971925" cy="4753330"/>
          </a:xfrm>
          <a:prstGeom prst="rect">
            <a:avLst/>
          </a:prstGeom>
        </p:spPr>
      </p:pic>
      <p:sp>
        <p:nvSpPr>
          <p:cNvPr id="12" name="Left Arrow 11"/>
          <p:cNvSpPr/>
          <p:nvPr/>
        </p:nvSpPr>
        <p:spPr>
          <a:xfrm>
            <a:off x="4391025" y="200977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Left Arrow 12"/>
          <p:cNvSpPr/>
          <p:nvPr/>
        </p:nvSpPr>
        <p:spPr>
          <a:xfrm>
            <a:off x="2667000" y="262568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Left Arrow 13"/>
          <p:cNvSpPr/>
          <p:nvPr/>
        </p:nvSpPr>
        <p:spPr>
          <a:xfrm>
            <a:off x="4626769" y="335280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Left Arrow 14"/>
          <p:cNvSpPr/>
          <p:nvPr/>
        </p:nvSpPr>
        <p:spPr>
          <a:xfrm>
            <a:off x="4626768" y="396305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Left Arrow 15"/>
          <p:cNvSpPr/>
          <p:nvPr/>
        </p:nvSpPr>
        <p:spPr>
          <a:xfrm>
            <a:off x="2878932" y="4484608"/>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Left Arrow 16"/>
          <p:cNvSpPr/>
          <p:nvPr/>
        </p:nvSpPr>
        <p:spPr>
          <a:xfrm>
            <a:off x="2915841" y="5111381"/>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Left Arrow 17"/>
          <p:cNvSpPr/>
          <p:nvPr/>
        </p:nvSpPr>
        <p:spPr>
          <a:xfrm>
            <a:off x="2957513" y="565308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Left Arrow 18"/>
          <p:cNvSpPr/>
          <p:nvPr/>
        </p:nvSpPr>
        <p:spPr>
          <a:xfrm>
            <a:off x="9610725" y="180975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Left Arrow 19"/>
          <p:cNvSpPr/>
          <p:nvPr/>
        </p:nvSpPr>
        <p:spPr>
          <a:xfrm>
            <a:off x="7841454" y="2365507"/>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Left Arrow 20"/>
          <p:cNvSpPr/>
          <p:nvPr/>
        </p:nvSpPr>
        <p:spPr>
          <a:xfrm>
            <a:off x="9975055" y="3165770"/>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Left Arrow 21"/>
          <p:cNvSpPr/>
          <p:nvPr/>
        </p:nvSpPr>
        <p:spPr>
          <a:xfrm>
            <a:off x="9846469" y="3781423"/>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Left Arrow 22"/>
          <p:cNvSpPr/>
          <p:nvPr/>
        </p:nvSpPr>
        <p:spPr>
          <a:xfrm>
            <a:off x="8077198" y="4304079"/>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Left Arrow 23"/>
          <p:cNvSpPr/>
          <p:nvPr/>
        </p:nvSpPr>
        <p:spPr>
          <a:xfrm>
            <a:off x="8677275" y="4914826"/>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Left Arrow 24"/>
          <p:cNvSpPr/>
          <p:nvPr/>
        </p:nvSpPr>
        <p:spPr>
          <a:xfrm>
            <a:off x="8312942" y="5569805"/>
            <a:ext cx="471489" cy="2000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795B2D4-BB22-B94E-F7D3-10F2A14FE448}"/>
              </a:ext>
            </a:extLst>
          </p:cNvPr>
          <p:cNvPicPr>
            <a:picLocks noChangeAspect="1"/>
          </p:cNvPicPr>
          <p:nvPr/>
        </p:nvPicPr>
        <p:blipFill>
          <a:blip r:embed="rId4"/>
          <a:stretch>
            <a:fillRect/>
          </a:stretch>
        </p:blipFill>
        <p:spPr>
          <a:xfrm>
            <a:off x="1068525" y="3669684"/>
            <a:ext cx="3394593" cy="680110"/>
          </a:xfrm>
          <a:prstGeom prst="rect">
            <a:avLst/>
          </a:prstGeom>
        </p:spPr>
      </p:pic>
      <p:pic>
        <p:nvPicPr>
          <p:cNvPr id="6" name="Picture 5">
            <a:extLst>
              <a:ext uri="{FF2B5EF4-FFF2-40B4-BE49-F238E27FC236}">
                <a16:creationId xmlns:a16="http://schemas.microsoft.com/office/drawing/2014/main" id="{7FA89B01-FCC9-9350-BAF7-C70AA72C9DDD}"/>
              </a:ext>
            </a:extLst>
          </p:cNvPr>
          <p:cNvPicPr>
            <a:picLocks noChangeAspect="1"/>
          </p:cNvPicPr>
          <p:nvPr/>
        </p:nvPicPr>
        <p:blipFill>
          <a:blip r:embed="rId4"/>
          <a:stretch>
            <a:fillRect/>
          </a:stretch>
        </p:blipFill>
        <p:spPr>
          <a:xfrm>
            <a:off x="6300789" y="3482972"/>
            <a:ext cx="3394593" cy="680110"/>
          </a:xfrm>
          <a:prstGeom prst="rect">
            <a:avLst/>
          </a:prstGeom>
        </p:spPr>
      </p:pic>
    </p:spTree>
    <p:extLst>
      <p:ext uri="{BB962C8B-B14F-4D97-AF65-F5344CB8AC3E}">
        <p14:creationId xmlns:p14="http://schemas.microsoft.com/office/powerpoint/2010/main" val="108945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fill="hold"/>
                                        <p:tgtEl>
                                          <p:spTgt spid="12"/>
                                        </p:tgtEl>
                                        <p:attrNameLst>
                                          <p:attrName>ppt_x</p:attrName>
                                        </p:attrNameLst>
                                      </p:cBhvr>
                                      <p:tavLst>
                                        <p:tav tm="0">
                                          <p:val>
                                            <p:strVal val="#ppt_x"/>
                                          </p:val>
                                        </p:tav>
                                        <p:tav tm="100000">
                                          <p:val>
                                            <p:strVal val="#ppt_x"/>
                                          </p:val>
                                        </p:tav>
                                      </p:tavLst>
                                    </p:anim>
                                    <p:anim calcmode="lin" valueType="num">
                                      <p:cBhvr additive="base">
                                        <p:cTn id="13" dur="500" fill="hold"/>
                                        <p:tgtEl>
                                          <p:spTgt spid="12"/>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ppt_x"/>
                                          </p:val>
                                        </p:tav>
                                        <p:tav tm="100000">
                                          <p:val>
                                            <p:strVal val="#ppt_x"/>
                                          </p:val>
                                        </p:tav>
                                      </p:tavLst>
                                    </p:anim>
                                    <p:anim calcmode="lin" valueType="num">
                                      <p:cBhvr additive="base">
                                        <p:cTn id="17" dur="500" fill="hold"/>
                                        <p:tgtEl>
                                          <p:spTgt spid="1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 calcmode="lin" valueType="num">
                                      <p:cBhvr additive="base">
                                        <p:cTn id="20" dur="500" fill="hold"/>
                                        <p:tgtEl>
                                          <p:spTgt spid="14"/>
                                        </p:tgtEl>
                                        <p:attrNameLst>
                                          <p:attrName>ppt_x</p:attrName>
                                        </p:attrNameLst>
                                      </p:cBhvr>
                                      <p:tavLst>
                                        <p:tav tm="0">
                                          <p:val>
                                            <p:strVal val="#ppt_x"/>
                                          </p:val>
                                        </p:tav>
                                        <p:tav tm="100000">
                                          <p:val>
                                            <p:strVal val="#ppt_x"/>
                                          </p:val>
                                        </p:tav>
                                      </p:tavLst>
                                    </p:anim>
                                    <p:anim calcmode="lin" valueType="num">
                                      <p:cBhvr additive="base">
                                        <p:cTn id="21" dur="500" fill="hold"/>
                                        <p:tgtEl>
                                          <p:spTgt spid="14"/>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additive="base">
                                        <p:cTn id="24" dur="500" fill="hold"/>
                                        <p:tgtEl>
                                          <p:spTgt spid="15"/>
                                        </p:tgtEl>
                                        <p:attrNameLst>
                                          <p:attrName>ppt_x</p:attrName>
                                        </p:attrNameLst>
                                      </p:cBhvr>
                                      <p:tavLst>
                                        <p:tav tm="0">
                                          <p:val>
                                            <p:strVal val="#ppt_x"/>
                                          </p:val>
                                        </p:tav>
                                        <p:tav tm="100000">
                                          <p:val>
                                            <p:strVal val="#ppt_x"/>
                                          </p:val>
                                        </p:tav>
                                      </p:tavLst>
                                    </p:anim>
                                    <p:anim calcmode="lin" valueType="num">
                                      <p:cBhvr additive="base">
                                        <p:cTn id="25" dur="500" fill="hold"/>
                                        <p:tgtEl>
                                          <p:spTgt spid="15"/>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additive="base">
                                        <p:cTn id="28" dur="500" fill="hold"/>
                                        <p:tgtEl>
                                          <p:spTgt spid="16"/>
                                        </p:tgtEl>
                                        <p:attrNameLst>
                                          <p:attrName>ppt_x</p:attrName>
                                        </p:attrNameLst>
                                      </p:cBhvr>
                                      <p:tavLst>
                                        <p:tav tm="0">
                                          <p:val>
                                            <p:strVal val="#ppt_x"/>
                                          </p:val>
                                        </p:tav>
                                        <p:tav tm="100000">
                                          <p:val>
                                            <p:strVal val="#ppt_x"/>
                                          </p:val>
                                        </p:tav>
                                      </p:tavLst>
                                    </p:anim>
                                    <p:anim calcmode="lin" valueType="num">
                                      <p:cBhvr additive="base">
                                        <p:cTn id="29" dur="500" fill="hold"/>
                                        <p:tgtEl>
                                          <p:spTgt spid="16"/>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0"/>
                                  </p:stCondLst>
                                  <p:childTnLst>
                                    <p:set>
                                      <p:cBhvr>
                                        <p:cTn id="35" dur="1" fill="hold">
                                          <p:stCondLst>
                                            <p:cond delay="0"/>
                                          </p:stCondLst>
                                        </p:cTn>
                                        <p:tgtEl>
                                          <p:spTgt spid="18"/>
                                        </p:tgtEl>
                                        <p:attrNameLst>
                                          <p:attrName>style.visibility</p:attrName>
                                        </p:attrNameLst>
                                      </p:cBhvr>
                                      <p:to>
                                        <p:strVal val="visible"/>
                                      </p:to>
                                    </p:set>
                                    <p:anim calcmode="lin" valueType="num">
                                      <p:cBhvr additive="base">
                                        <p:cTn id="36" dur="500" fill="hold"/>
                                        <p:tgtEl>
                                          <p:spTgt spid="18"/>
                                        </p:tgtEl>
                                        <p:attrNameLst>
                                          <p:attrName>ppt_x</p:attrName>
                                        </p:attrNameLst>
                                      </p:cBhvr>
                                      <p:tavLst>
                                        <p:tav tm="0">
                                          <p:val>
                                            <p:strVal val="#ppt_x"/>
                                          </p:val>
                                        </p:tav>
                                        <p:tav tm="100000">
                                          <p:val>
                                            <p:strVal val="#ppt_x"/>
                                          </p:val>
                                        </p:tav>
                                      </p:tavLst>
                                    </p:anim>
                                    <p:anim calcmode="lin" valueType="num">
                                      <p:cBhvr additive="base">
                                        <p:cTn id="37" dur="500" fill="hold"/>
                                        <p:tgtEl>
                                          <p:spTgt spid="18"/>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19"/>
                                        </p:tgtEl>
                                        <p:attrNameLst>
                                          <p:attrName>style.visibility</p:attrName>
                                        </p:attrNameLst>
                                      </p:cBhvr>
                                      <p:to>
                                        <p:strVal val="visible"/>
                                      </p:to>
                                    </p:set>
                                    <p:anim calcmode="lin" valueType="num">
                                      <p:cBhvr additive="base">
                                        <p:cTn id="40" dur="500" fill="hold"/>
                                        <p:tgtEl>
                                          <p:spTgt spid="19"/>
                                        </p:tgtEl>
                                        <p:attrNameLst>
                                          <p:attrName>ppt_x</p:attrName>
                                        </p:attrNameLst>
                                      </p:cBhvr>
                                      <p:tavLst>
                                        <p:tav tm="0">
                                          <p:val>
                                            <p:strVal val="#ppt_x"/>
                                          </p:val>
                                        </p:tav>
                                        <p:tav tm="100000">
                                          <p:val>
                                            <p:strVal val="#ppt_x"/>
                                          </p:val>
                                        </p:tav>
                                      </p:tavLst>
                                    </p:anim>
                                    <p:anim calcmode="lin" valueType="num">
                                      <p:cBhvr additive="base">
                                        <p:cTn id="41" dur="500" fill="hold"/>
                                        <p:tgtEl>
                                          <p:spTgt spid="19"/>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ppt_x"/>
                                          </p:val>
                                        </p:tav>
                                        <p:tav tm="100000">
                                          <p:val>
                                            <p:strVal val="#ppt_x"/>
                                          </p:val>
                                        </p:tav>
                                      </p:tavLst>
                                    </p:anim>
                                    <p:anim calcmode="lin" valueType="num">
                                      <p:cBhvr additive="base">
                                        <p:cTn id="45" dur="500" fill="hold"/>
                                        <p:tgtEl>
                                          <p:spTgt spid="20"/>
                                        </p:tgtEl>
                                        <p:attrNameLst>
                                          <p:attrName>ppt_y</p:attrName>
                                        </p:attrNameLst>
                                      </p:cBhvr>
                                      <p:tavLst>
                                        <p:tav tm="0">
                                          <p:val>
                                            <p:strVal val="1+#ppt_h/2"/>
                                          </p:val>
                                        </p:tav>
                                        <p:tav tm="100000">
                                          <p:val>
                                            <p:strVal val="#ppt_y"/>
                                          </p:val>
                                        </p:tav>
                                      </p:tavLst>
                                    </p:anim>
                                  </p:childTnLst>
                                </p:cTn>
                              </p:par>
                              <p:par>
                                <p:cTn id="46" presetID="2" presetClass="entr" presetSubtype="4" fill="hold" grpId="0" nodeType="withEffect">
                                  <p:stCondLst>
                                    <p:cond delay="0"/>
                                  </p:stCondLst>
                                  <p:childTnLst>
                                    <p:set>
                                      <p:cBhvr>
                                        <p:cTn id="47" dur="1" fill="hold">
                                          <p:stCondLst>
                                            <p:cond delay="0"/>
                                          </p:stCondLst>
                                        </p:cTn>
                                        <p:tgtEl>
                                          <p:spTgt spid="21"/>
                                        </p:tgtEl>
                                        <p:attrNameLst>
                                          <p:attrName>style.visibility</p:attrName>
                                        </p:attrNameLst>
                                      </p:cBhvr>
                                      <p:to>
                                        <p:strVal val="visible"/>
                                      </p:to>
                                    </p:set>
                                    <p:anim calcmode="lin" valueType="num">
                                      <p:cBhvr additive="base">
                                        <p:cTn id="48" dur="500" fill="hold"/>
                                        <p:tgtEl>
                                          <p:spTgt spid="21"/>
                                        </p:tgtEl>
                                        <p:attrNameLst>
                                          <p:attrName>ppt_x</p:attrName>
                                        </p:attrNameLst>
                                      </p:cBhvr>
                                      <p:tavLst>
                                        <p:tav tm="0">
                                          <p:val>
                                            <p:strVal val="#ppt_x"/>
                                          </p:val>
                                        </p:tav>
                                        <p:tav tm="100000">
                                          <p:val>
                                            <p:strVal val="#ppt_x"/>
                                          </p:val>
                                        </p:tav>
                                      </p:tavLst>
                                    </p:anim>
                                    <p:anim calcmode="lin" valueType="num">
                                      <p:cBhvr additive="base">
                                        <p:cTn id="49" dur="500" fill="hold"/>
                                        <p:tgtEl>
                                          <p:spTgt spid="21"/>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fill="hold"/>
                                        <p:tgtEl>
                                          <p:spTgt spid="22"/>
                                        </p:tgtEl>
                                        <p:attrNameLst>
                                          <p:attrName>ppt_x</p:attrName>
                                        </p:attrNameLst>
                                      </p:cBhvr>
                                      <p:tavLst>
                                        <p:tav tm="0">
                                          <p:val>
                                            <p:strVal val="#ppt_x"/>
                                          </p:val>
                                        </p:tav>
                                        <p:tav tm="100000">
                                          <p:val>
                                            <p:strVal val="#ppt_x"/>
                                          </p:val>
                                        </p:tav>
                                      </p:tavLst>
                                    </p:anim>
                                    <p:anim calcmode="lin" valueType="num">
                                      <p:cBhvr additive="base">
                                        <p:cTn id="53" dur="500" fill="hold"/>
                                        <p:tgtEl>
                                          <p:spTgt spid="22"/>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 calcmode="lin" valueType="num">
                                      <p:cBhvr additive="base">
                                        <p:cTn id="56" dur="500" fill="hold"/>
                                        <p:tgtEl>
                                          <p:spTgt spid="23"/>
                                        </p:tgtEl>
                                        <p:attrNameLst>
                                          <p:attrName>ppt_x</p:attrName>
                                        </p:attrNameLst>
                                      </p:cBhvr>
                                      <p:tavLst>
                                        <p:tav tm="0">
                                          <p:val>
                                            <p:strVal val="#ppt_x"/>
                                          </p:val>
                                        </p:tav>
                                        <p:tav tm="100000">
                                          <p:val>
                                            <p:strVal val="#ppt_x"/>
                                          </p:val>
                                        </p:tav>
                                      </p:tavLst>
                                    </p:anim>
                                    <p:anim calcmode="lin" valueType="num">
                                      <p:cBhvr additive="base">
                                        <p:cTn id="57" dur="500" fill="hold"/>
                                        <p:tgtEl>
                                          <p:spTgt spid="2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additive="base">
                                        <p:cTn id="60" dur="500" fill="hold"/>
                                        <p:tgtEl>
                                          <p:spTgt spid="24"/>
                                        </p:tgtEl>
                                        <p:attrNameLst>
                                          <p:attrName>ppt_x</p:attrName>
                                        </p:attrNameLst>
                                      </p:cBhvr>
                                      <p:tavLst>
                                        <p:tav tm="0">
                                          <p:val>
                                            <p:strVal val="#ppt_x"/>
                                          </p:val>
                                        </p:tav>
                                        <p:tav tm="100000">
                                          <p:val>
                                            <p:strVal val="#ppt_x"/>
                                          </p:val>
                                        </p:tav>
                                      </p:tavLst>
                                    </p:anim>
                                    <p:anim calcmode="lin" valueType="num">
                                      <p:cBhvr additive="base">
                                        <p:cTn id="61" dur="500" fill="hold"/>
                                        <p:tgtEl>
                                          <p:spTgt spid="24"/>
                                        </p:tgtEl>
                                        <p:attrNameLst>
                                          <p:attrName>ppt_y</p:attrName>
                                        </p:attrNameLst>
                                      </p:cBhvr>
                                      <p:tavLst>
                                        <p:tav tm="0">
                                          <p:val>
                                            <p:strVal val="1+#ppt_h/2"/>
                                          </p:val>
                                        </p:tav>
                                        <p:tav tm="100000">
                                          <p:val>
                                            <p:strVal val="#ppt_y"/>
                                          </p:val>
                                        </p:tav>
                                      </p:tavLst>
                                    </p:anim>
                                  </p:childTnLst>
                                </p:cTn>
                              </p:par>
                              <p:par>
                                <p:cTn id="62" presetID="2" presetClass="entr" presetSubtype="4"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 calcmode="lin" valueType="num">
                                      <p:cBhvr additive="base">
                                        <p:cTn id="64" dur="500" fill="hold"/>
                                        <p:tgtEl>
                                          <p:spTgt spid="25"/>
                                        </p:tgtEl>
                                        <p:attrNameLst>
                                          <p:attrName>ppt_x</p:attrName>
                                        </p:attrNameLst>
                                      </p:cBhvr>
                                      <p:tavLst>
                                        <p:tav tm="0">
                                          <p:val>
                                            <p:strVal val="#ppt_x"/>
                                          </p:val>
                                        </p:tav>
                                        <p:tav tm="100000">
                                          <p:val>
                                            <p:strVal val="#ppt_x"/>
                                          </p:val>
                                        </p:tav>
                                      </p:tavLst>
                                    </p:anim>
                                    <p:anim calcmode="lin" valueType="num">
                                      <p:cBhvr additive="base">
                                        <p:cTn id="65"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838200" y="1200150"/>
            <a:ext cx="8820150" cy="4752976"/>
          </a:xfrm>
          <a:prstGeom prst="rect">
            <a:avLst/>
          </a:prstGeom>
        </p:spPr>
      </p:pic>
      <p:sp>
        <p:nvSpPr>
          <p:cNvPr id="5" name="TextBox 4"/>
          <p:cNvSpPr txBox="1"/>
          <p:nvPr/>
        </p:nvSpPr>
        <p:spPr>
          <a:xfrm>
            <a:off x="838200" y="800100"/>
            <a:ext cx="7877175" cy="369332"/>
          </a:xfrm>
          <a:prstGeom prst="rect">
            <a:avLst/>
          </a:prstGeom>
          <a:noFill/>
        </p:spPr>
        <p:txBody>
          <a:bodyPr wrap="square" rtlCol="0">
            <a:spAutoFit/>
          </a:bodyPr>
          <a:lstStyle/>
          <a:p>
            <a:r>
              <a:rPr lang="en-US" b="1" dirty="0"/>
              <a:t>Form 8843, Part II or Part III Continued</a:t>
            </a:r>
          </a:p>
        </p:txBody>
      </p:sp>
      <p:sp>
        <p:nvSpPr>
          <p:cNvPr id="6" name="TextBox 5"/>
          <p:cNvSpPr txBox="1"/>
          <p:nvPr/>
        </p:nvSpPr>
        <p:spPr>
          <a:xfrm>
            <a:off x="7905750" y="1295400"/>
            <a:ext cx="3257550" cy="646331"/>
          </a:xfrm>
          <a:prstGeom prst="rect">
            <a:avLst/>
          </a:prstGeom>
          <a:noFill/>
        </p:spPr>
        <p:txBody>
          <a:bodyPr wrap="square" rtlCol="0">
            <a:spAutoFit/>
          </a:bodyPr>
          <a:lstStyle/>
          <a:p>
            <a:r>
              <a:rPr lang="en-US" dirty="0"/>
              <a:t>Answer these questions according to your situation</a:t>
            </a:r>
          </a:p>
        </p:txBody>
      </p:sp>
    </p:spTree>
    <p:extLst>
      <p:ext uri="{BB962C8B-B14F-4D97-AF65-F5344CB8AC3E}">
        <p14:creationId xmlns:p14="http://schemas.microsoft.com/office/powerpoint/2010/main" val="2129127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8251" y="1162050"/>
            <a:ext cx="2622674" cy="4792573"/>
          </a:xfrm>
          <a:prstGeom prst="rect">
            <a:avLst/>
          </a:prstGeom>
        </p:spPr>
      </p:pic>
      <p:sp>
        <p:nvSpPr>
          <p:cNvPr id="5" name="TextBox 4"/>
          <p:cNvSpPr txBox="1"/>
          <p:nvPr/>
        </p:nvSpPr>
        <p:spPr>
          <a:xfrm>
            <a:off x="1076325" y="726043"/>
            <a:ext cx="1628775" cy="369332"/>
          </a:xfrm>
          <a:prstGeom prst="rect">
            <a:avLst/>
          </a:prstGeom>
          <a:noFill/>
        </p:spPr>
        <p:txBody>
          <a:bodyPr wrap="square" rtlCol="0">
            <a:spAutoFit/>
          </a:bodyPr>
          <a:lstStyle/>
          <a:p>
            <a:r>
              <a:rPr lang="en-US" b="1" dirty="0"/>
              <a:t>State Return</a:t>
            </a:r>
          </a:p>
        </p:txBody>
      </p:sp>
      <p:sp>
        <p:nvSpPr>
          <p:cNvPr id="6" name="Left Arrow 5"/>
          <p:cNvSpPr/>
          <p:nvPr/>
        </p:nvSpPr>
        <p:spPr>
          <a:xfrm>
            <a:off x="2533650" y="2981326"/>
            <a:ext cx="809625" cy="2286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3848100" y="1362075"/>
            <a:ext cx="7200900" cy="369332"/>
          </a:xfrm>
          <a:prstGeom prst="rect">
            <a:avLst/>
          </a:prstGeom>
          <a:noFill/>
        </p:spPr>
        <p:txBody>
          <a:bodyPr wrap="square" rtlCol="0">
            <a:spAutoFit/>
          </a:bodyPr>
          <a:lstStyle/>
          <a:p>
            <a:r>
              <a:rPr lang="en-US" dirty="0"/>
              <a:t>Click </a:t>
            </a:r>
            <a:r>
              <a:rPr lang="en-US" b="1" dirty="0"/>
              <a:t>State Section </a:t>
            </a:r>
            <a:r>
              <a:rPr lang="en-US" dirty="0"/>
              <a:t>to complete your state return. </a:t>
            </a:r>
          </a:p>
        </p:txBody>
      </p:sp>
      <p:pic>
        <p:nvPicPr>
          <p:cNvPr id="8" name="Content Placeholder 3"/>
          <p:cNvPicPr>
            <a:picLocks noChangeAspect="1"/>
          </p:cNvPicPr>
          <p:nvPr/>
        </p:nvPicPr>
        <p:blipFill>
          <a:blip r:embed="rId3"/>
          <a:stretch>
            <a:fillRect/>
          </a:stretch>
        </p:blipFill>
        <p:spPr>
          <a:xfrm>
            <a:off x="3590925" y="1655763"/>
            <a:ext cx="6885257" cy="4022725"/>
          </a:xfrm>
          <a:prstGeom prst="rect">
            <a:avLst/>
          </a:prstGeom>
        </p:spPr>
      </p:pic>
      <p:sp>
        <p:nvSpPr>
          <p:cNvPr id="9" name="Curved Down Arrow 8"/>
          <p:cNvSpPr/>
          <p:nvPr/>
        </p:nvSpPr>
        <p:spPr>
          <a:xfrm>
            <a:off x="8934450" y="4657725"/>
            <a:ext cx="495300" cy="304800"/>
          </a:xfrm>
          <a:prstGeom prst="curved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9371282" y="4593193"/>
            <a:ext cx="1952625" cy="369332"/>
          </a:xfrm>
          <a:prstGeom prst="rect">
            <a:avLst/>
          </a:prstGeom>
          <a:noFill/>
        </p:spPr>
        <p:txBody>
          <a:bodyPr wrap="square" rtlCol="0">
            <a:spAutoFit/>
          </a:bodyPr>
          <a:lstStyle/>
          <a:p>
            <a:r>
              <a:rPr lang="en-US" dirty="0"/>
              <a:t>Click </a:t>
            </a:r>
            <a:r>
              <a:rPr lang="en-US" b="1" dirty="0"/>
              <a:t>GET STARTED</a:t>
            </a:r>
            <a:endParaRPr lang="en-US" dirty="0"/>
          </a:p>
        </p:txBody>
      </p:sp>
    </p:spTree>
    <p:extLst>
      <p:ext uri="{BB962C8B-B14F-4D97-AF65-F5344CB8AC3E}">
        <p14:creationId xmlns:p14="http://schemas.microsoft.com/office/powerpoint/2010/main" val="23825005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1000"/>
                            </p:stCondLst>
                            <p:childTnLst>
                              <p:par>
                                <p:cTn id="22" presetID="10"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7DCA0-D15A-B55B-DF6D-2BE1D60B7175}"/>
              </a:ext>
            </a:extLst>
          </p:cNvPr>
          <p:cNvSpPr>
            <a:spLocks noGrp="1"/>
          </p:cNvSpPr>
          <p:nvPr>
            <p:ph type="title"/>
          </p:nvPr>
        </p:nvSpPr>
        <p:spPr>
          <a:xfrm>
            <a:off x="690113" y="442914"/>
            <a:ext cx="10811774" cy="957262"/>
          </a:xfrm>
        </p:spPr>
        <p:txBody>
          <a:bodyPr/>
          <a:lstStyle/>
          <a:p>
            <a:r>
              <a:rPr lang="en-US" dirty="0"/>
              <a:t>Are you a Nonresident or Resident?</a:t>
            </a:r>
          </a:p>
        </p:txBody>
      </p:sp>
      <p:sp>
        <p:nvSpPr>
          <p:cNvPr id="3" name="Content Placeholder 2">
            <a:extLst>
              <a:ext uri="{FF2B5EF4-FFF2-40B4-BE49-F238E27FC236}">
                <a16:creationId xmlns:a16="http://schemas.microsoft.com/office/drawing/2014/main" id="{CD45F397-65AF-8937-4CB4-7995C009525A}"/>
              </a:ext>
            </a:extLst>
          </p:cNvPr>
          <p:cNvSpPr>
            <a:spLocks noGrp="1"/>
          </p:cNvSpPr>
          <p:nvPr>
            <p:ph idx="1"/>
          </p:nvPr>
        </p:nvSpPr>
        <p:spPr>
          <a:xfrm>
            <a:off x="804413" y="1371602"/>
            <a:ext cx="10697474" cy="5014910"/>
          </a:xfrm>
        </p:spPr>
        <p:txBody>
          <a:bodyPr>
            <a:normAutofit fontScale="25000" lnSpcReduction="20000"/>
          </a:bodyPr>
          <a:lstStyle/>
          <a:p>
            <a:pPr marL="0" indent="0">
              <a:buNone/>
            </a:pPr>
            <a:r>
              <a:rPr lang="en-US" sz="11200" dirty="0">
                <a:solidFill>
                  <a:schemeClr val="tx1"/>
                </a:solidFill>
              </a:rPr>
              <a:t>D</a:t>
            </a:r>
            <a:r>
              <a:rPr lang="en-US" sz="11200" i="0" dirty="0">
                <a:solidFill>
                  <a:srgbClr val="666666"/>
                </a:solidFill>
                <a:effectLst/>
              </a:rPr>
              <a:t>etermine</a:t>
            </a:r>
            <a:r>
              <a:rPr lang="en-US" sz="11200" b="0" i="0" dirty="0">
                <a:solidFill>
                  <a:srgbClr val="666666"/>
                </a:solidFill>
                <a:effectLst/>
              </a:rPr>
              <a:t> your residency status for tax purposes </a:t>
            </a:r>
            <a:r>
              <a:rPr lang="en-US" sz="11200" b="0" i="0" u="none" strike="noStrike" dirty="0">
                <a:solidFill>
                  <a:srgbClr val="666666"/>
                </a:solidFill>
                <a:effectLst/>
                <a:hlinkClick r:id="rId2"/>
              </a:rPr>
              <a:t>HERE</a:t>
            </a:r>
            <a:r>
              <a:rPr lang="en-US" sz="11200" b="0" i="0" dirty="0">
                <a:solidFill>
                  <a:srgbClr val="666666"/>
                </a:solidFill>
                <a:effectLst/>
              </a:rPr>
              <a:t>.</a:t>
            </a:r>
          </a:p>
          <a:p>
            <a:pPr lvl="1">
              <a:buFont typeface="Courier New" panose="02070309020205020404" pitchFamily="49" charset="0"/>
              <a:buChar char="o"/>
            </a:pPr>
            <a:r>
              <a:rPr lang="en-US" sz="11000" b="1" dirty="0">
                <a:solidFill>
                  <a:srgbClr val="666666"/>
                </a:solidFill>
              </a:rPr>
              <a:t> Nonresidents</a:t>
            </a:r>
            <a:r>
              <a:rPr lang="en-US" sz="11000" dirty="0">
                <a:solidFill>
                  <a:srgbClr val="666666"/>
                </a:solidFill>
              </a:rPr>
              <a:t>:</a:t>
            </a:r>
          </a:p>
          <a:p>
            <a:pPr lvl="4">
              <a:buFont typeface="Courier New" panose="02070309020205020404" pitchFamily="49" charset="0"/>
              <a:buChar char="o"/>
            </a:pPr>
            <a:r>
              <a:rPr lang="en-US" sz="10600" dirty="0">
                <a:solidFill>
                  <a:srgbClr val="666666"/>
                </a:solidFill>
              </a:rPr>
              <a:t> </a:t>
            </a:r>
            <a:r>
              <a:rPr lang="en-US" sz="10600" b="0" i="0" dirty="0">
                <a:solidFill>
                  <a:srgbClr val="666666"/>
                </a:solidFill>
                <a:effectLst/>
              </a:rPr>
              <a:t>If you are a </a:t>
            </a:r>
            <a:r>
              <a:rPr lang="en-US" sz="10600" b="1" i="0" u="sng" dirty="0">
                <a:solidFill>
                  <a:srgbClr val="C00000"/>
                </a:solidFill>
                <a:effectLst/>
              </a:rPr>
              <a:t>non-resident</a:t>
            </a:r>
            <a:r>
              <a:rPr lang="en-US" sz="10600" b="0" i="0" dirty="0">
                <a:solidFill>
                  <a:srgbClr val="666666"/>
                </a:solidFill>
                <a:effectLst/>
              </a:rPr>
              <a:t> for tax purposes, Congratulations! You are in right place to file your tax.</a:t>
            </a:r>
            <a:endParaRPr lang="en-US" sz="10600" dirty="0">
              <a:solidFill>
                <a:srgbClr val="666666"/>
              </a:solidFill>
            </a:endParaRPr>
          </a:p>
          <a:p>
            <a:pPr marL="749808" lvl="4" indent="0">
              <a:buNone/>
            </a:pPr>
            <a:endParaRPr lang="en-US" sz="10600" dirty="0">
              <a:solidFill>
                <a:srgbClr val="666666"/>
              </a:solidFill>
            </a:endParaRPr>
          </a:p>
          <a:p>
            <a:pPr lvl="1">
              <a:buFont typeface="Courier New" panose="02070309020205020404" pitchFamily="49" charset="0"/>
              <a:buChar char="o"/>
            </a:pPr>
            <a:r>
              <a:rPr lang="en-US" sz="11000" dirty="0">
                <a:solidFill>
                  <a:srgbClr val="666666"/>
                </a:solidFill>
              </a:rPr>
              <a:t> </a:t>
            </a:r>
            <a:r>
              <a:rPr lang="en-US" sz="11000" b="1" dirty="0">
                <a:solidFill>
                  <a:srgbClr val="666666"/>
                </a:solidFill>
              </a:rPr>
              <a:t>Residents: </a:t>
            </a:r>
          </a:p>
          <a:p>
            <a:pPr lvl="4">
              <a:buFont typeface="Courier New" panose="02070309020205020404" pitchFamily="49" charset="0"/>
              <a:buChar char="o"/>
            </a:pPr>
            <a:r>
              <a:rPr lang="en-US" sz="7600" dirty="0"/>
              <a:t>If you are a </a:t>
            </a:r>
            <a:r>
              <a:rPr lang="en-US" sz="7600" b="1" u="sng" dirty="0">
                <a:solidFill>
                  <a:srgbClr val="C00000"/>
                </a:solidFill>
              </a:rPr>
              <a:t>resident</a:t>
            </a:r>
            <a:r>
              <a:rPr lang="en-US" sz="7600" dirty="0"/>
              <a:t> for tax purposes, you have the following resources to help you file resident tax forms:</a:t>
            </a:r>
          </a:p>
          <a:p>
            <a:pPr lvl="6">
              <a:buFont typeface="Courier New" panose="02070309020205020404" pitchFamily="49" charset="0"/>
              <a:buChar char="o"/>
            </a:pPr>
            <a:r>
              <a:rPr lang="en-US" sz="7600" dirty="0">
                <a:solidFill>
                  <a:srgbClr val="202124"/>
                </a:solidFill>
              </a:rPr>
              <a:t>Visit the Marriott School VITA lab: </a:t>
            </a:r>
            <a:r>
              <a:rPr lang="en-US" sz="7600" dirty="0">
                <a:solidFill>
                  <a:srgbClr val="1155CC"/>
                </a:solidFill>
                <a:hlinkClick r:id="rId3">
                  <a:extLst>
                    <a:ext uri="{A12FA001-AC4F-418D-AE19-62706E023703}">
                      <ahyp:hlinkClr xmlns:ahyp="http://schemas.microsoft.com/office/drawing/2018/hyperlinkcolor" val="tx"/>
                    </a:ext>
                  </a:extLst>
                </a:hlinkClick>
              </a:rPr>
              <a:t>https://vita.byu.edu</a:t>
            </a:r>
            <a:r>
              <a:rPr lang="en-US" sz="7600" dirty="0">
                <a:solidFill>
                  <a:srgbClr val="202124"/>
                </a:solidFill>
              </a:rPr>
              <a:t> </a:t>
            </a:r>
          </a:p>
          <a:p>
            <a:pPr lvl="6">
              <a:buFont typeface="Courier New" panose="02070309020205020404" pitchFamily="49" charset="0"/>
              <a:buChar char="o"/>
            </a:pPr>
            <a:r>
              <a:rPr lang="en-US" sz="7600" dirty="0">
                <a:solidFill>
                  <a:srgbClr val="202124"/>
                </a:solidFill>
              </a:rPr>
              <a:t>The IRS offers free services or websites to file resident tax forms. You may check that out here:</a:t>
            </a:r>
          </a:p>
          <a:p>
            <a:pPr lvl="8">
              <a:lnSpc>
                <a:spcPct val="120000"/>
              </a:lnSpc>
              <a:spcBef>
                <a:spcPts val="0"/>
              </a:spcBef>
              <a:spcAft>
                <a:spcPts val="0"/>
              </a:spcAft>
              <a:buFont typeface="Arial" panose="020B0604020202020204" pitchFamily="34" charset="0"/>
              <a:buChar char="•"/>
            </a:pPr>
            <a:r>
              <a:rPr lang="en-US" sz="7200" dirty="0">
                <a:solidFill>
                  <a:srgbClr val="1155CC"/>
                </a:solidFill>
                <a:hlinkClick r:id="rId4">
                  <a:extLst>
                    <a:ext uri="{A12FA001-AC4F-418D-AE19-62706E023703}">
                      <ahyp:hlinkClr xmlns:ahyp="http://schemas.microsoft.com/office/drawing/2018/hyperlinkcolor" val="tx"/>
                    </a:ext>
                  </a:extLst>
                </a:hlinkClick>
              </a:rPr>
              <a:t>https://www.irs.gov/filing/free-file-do-your-federal-taxes-for-fre</a:t>
            </a:r>
            <a:r>
              <a:rPr lang="en-US" sz="7200" dirty="0">
                <a:solidFill>
                  <a:srgbClr val="1155CC"/>
                </a:solidFill>
                <a:hlinkClick r:id="rId5">
                  <a:extLst>
                    <a:ext uri="{A12FA001-AC4F-418D-AE19-62706E023703}">
                      <ahyp:hlinkClr xmlns:ahyp="http://schemas.microsoft.com/office/drawing/2018/hyperlinkcolor" val="tx"/>
                    </a:ext>
                  </a:extLst>
                </a:hlinkClick>
              </a:rPr>
              <a:t>e</a:t>
            </a:r>
            <a:endParaRPr lang="en-US" sz="7200" dirty="0">
              <a:solidFill>
                <a:srgbClr val="202124"/>
              </a:solidFill>
            </a:endParaRPr>
          </a:p>
          <a:p>
            <a:pPr lvl="8">
              <a:lnSpc>
                <a:spcPct val="120000"/>
              </a:lnSpc>
              <a:spcBef>
                <a:spcPts val="0"/>
              </a:spcBef>
              <a:spcAft>
                <a:spcPts val="0"/>
              </a:spcAft>
              <a:buFont typeface="Arial" panose="020B0604020202020204" pitchFamily="34" charset="0"/>
              <a:buChar char="•"/>
            </a:pPr>
            <a:r>
              <a:rPr lang="en-US" sz="7200" dirty="0">
                <a:solidFill>
                  <a:srgbClr val="202124"/>
                </a:solidFill>
              </a:rPr>
              <a:t> </a:t>
            </a:r>
            <a:r>
              <a:rPr lang="en-US" sz="7200" dirty="0">
                <a:solidFill>
                  <a:srgbClr val="1155CC"/>
                </a:solidFill>
                <a:hlinkClick r:id="rId6">
                  <a:extLst>
                    <a:ext uri="{A12FA001-AC4F-418D-AE19-62706E023703}">
                      <ahyp:hlinkClr xmlns:ahyp="http://schemas.microsoft.com/office/drawing/2018/hyperlinkcolor" val="tx"/>
                    </a:ext>
                  </a:extLst>
                </a:hlinkClick>
              </a:rPr>
              <a:t>https://myfreetaxes.com/</a:t>
            </a:r>
            <a:endParaRPr lang="en-US" sz="7200" dirty="0">
              <a:solidFill>
                <a:srgbClr val="202124"/>
              </a:solidFill>
            </a:endParaRPr>
          </a:p>
          <a:p>
            <a:pPr marL="1471400" lvl="8" indent="0">
              <a:buNone/>
            </a:pPr>
            <a:endParaRPr lang="en-US" sz="7600" dirty="0">
              <a:solidFill>
                <a:srgbClr val="202124"/>
              </a:solidFill>
            </a:endParaRPr>
          </a:p>
          <a:p>
            <a:pPr lvl="6">
              <a:buFont typeface="Courier New" panose="02070309020205020404" pitchFamily="49" charset="0"/>
              <a:buChar char="o"/>
            </a:pPr>
            <a:r>
              <a:rPr lang="en-US" sz="7600" dirty="0">
                <a:solidFill>
                  <a:srgbClr val="202124"/>
                </a:solidFill>
              </a:rPr>
              <a:t>Use other online websites to help you file your taxes (FreeTaxUSA, TurboTax, etc.). Be aware that these online tax websites require payment.  </a:t>
            </a:r>
            <a:r>
              <a:rPr lang="en-US" sz="8000" dirty="0">
                <a:solidFill>
                  <a:srgbClr val="202124"/>
                </a:solidFill>
              </a:rPr>
              <a:t> </a:t>
            </a:r>
          </a:p>
        </p:txBody>
      </p:sp>
    </p:spTree>
    <p:extLst>
      <p:ext uri="{BB962C8B-B14F-4D97-AF65-F5344CB8AC3E}">
        <p14:creationId xmlns:p14="http://schemas.microsoft.com/office/powerpoint/2010/main" val="160220645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334868" y="1093788"/>
            <a:ext cx="6686990" cy="4022725"/>
          </a:xfrm>
          <a:prstGeom prst="rect">
            <a:avLst/>
          </a:prstGeom>
        </p:spPr>
      </p:pic>
      <p:sp>
        <p:nvSpPr>
          <p:cNvPr id="6" name="TextBox 5"/>
          <p:cNvSpPr txBox="1"/>
          <p:nvPr/>
        </p:nvSpPr>
        <p:spPr>
          <a:xfrm>
            <a:off x="7077075" y="2638425"/>
            <a:ext cx="4295775" cy="646331"/>
          </a:xfrm>
          <a:prstGeom prst="rect">
            <a:avLst/>
          </a:prstGeom>
          <a:noFill/>
        </p:spPr>
        <p:txBody>
          <a:bodyPr wrap="square" rtlCol="0">
            <a:spAutoFit/>
          </a:bodyPr>
          <a:lstStyle/>
          <a:p>
            <a:r>
              <a:rPr lang="en-US" dirty="0"/>
              <a:t>Choose state you worked in last year (2024)</a:t>
            </a:r>
          </a:p>
          <a:p>
            <a:r>
              <a:rPr lang="en-US" dirty="0"/>
              <a:t>Click </a:t>
            </a:r>
            <a:r>
              <a:rPr lang="en-US" b="1" dirty="0"/>
              <a:t>CONTINUE</a:t>
            </a:r>
            <a:endParaRPr lang="en-US" dirty="0"/>
          </a:p>
        </p:txBody>
      </p:sp>
      <p:sp>
        <p:nvSpPr>
          <p:cNvPr id="7" name="Curved Left Arrow 6"/>
          <p:cNvSpPr/>
          <p:nvPr/>
        </p:nvSpPr>
        <p:spPr>
          <a:xfrm>
            <a:off x="7934325" y="4267200"/>
            <a:ext cx="504825" cy="381000"/>
          </a:xfrm>
          <a:prstGeom prst="curved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192987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69494" y="893763"/>
            <a:ext cx="9322738" cy="4022725"/>
          </a:xfrm>
          <a:prstGeom prst="rect">
            <a:avLst/>
          </a:prstGeom>
        </p:spPr>
      </p:pic>
      <p:sp>
        <p:nvSpPr>
          <p:cNvPr id="6" name="TextBox 5"/>
          <p:cNvSpPr txBox="1"/>
          <p:nvPr/>
        </p:nvSpPr>
        <p:spPr>
          <a:xfrm>
            <a:off x="4533900" y="1638300"/>
            <a:ext cx="6267450" cy="369332"/>
          </a:xfrm>
          <a:prstGeom prst="rect">
            <a:avLst/>
          </a:prstGeom>
          <a:noFill/>
        </p:spPr>
        <p:txBody>
          <a:bodyPr wrap="square" rtlCol="0">
            <a:spAutoFit/>
          </a:bodyPr>
          <a:lstStyle/>
          <a:p>
            <a:r>
              <a:rPr lang="en-US" dirty="0"/>
              <a:t>Choose residency status based on definitions provided below </a:t>
            </a:r>
          </a:p>
        </p:txBody>
      </p:sp>
      <p:sp>
        <p:nvSpPr>
          <p:cNvPr id="7" name="Right Arrow 6"/>
          <p:cNvSpPr/>
          <p:nvPr/>
        </p:nvSpPr>
        <p:spPr>
          <a:xfrm>
            <a:off x="969494" y="23622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Arrow 7"/>
          <p:cNvSpPr/>
          <p:nvPr/>
        </p:nvSpPr>
        <p:spPr>
          <a:xfrm>
            <a:off x="969494" y="2857500"/>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ght Arrow 8"/>
          <p:cNvSpPr/>
          <p:nvPr/>
        </p:nvSpPr>
        <p:spPr>
          <a:xfrm>
            <a:off x="969494" y="3229769"/>
            <a:ext cx="306856" cy="16192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urved Right Arrow 9"/>
          <p:cNvSpPr/>
          <p:nvPr/>
        </p:nvSpPr>
        <p:spPr>
          <a:xfrm>
            <a:off x="8048625" y="3810000"/>
            <a:ext cx="504825" cy="485775"/>
          </a:xfrm>
          <a:prstGeom prst="curv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8553450" y="4415631"/>
            <a:ext cx="2114550" cy="381000"/>
          </a:xfrm>
          <a:prstGeom prst="rect">
            <a:avLst/>
          </a:prstGeom>
          <a:noFill/>
        </p:spPr>
        <p:txBody>
          <a:bodyPr wrap="square" rtlCol="0">
            <a:spAutoFit/>
          </a:bodyPr>
          <a:lstStyle/>
          <a:p>
            <a:r>
              <a:rPr lang="en-US" dirty="0"/>
              <a:t>Click </a:t>
            </a:r>
            <a:r>
              <a:rPr lang="en-US" b="1" dirty="0"/>
              <a:t>CONTINUE</a:t>
            </a:r>
            <a:endParaRPr lang="en-US" dirty="0"/>
          </a:p>
        </p:txBody>
      </p:sp>
    </p:spTree>
    <p:extLst>
      <p:ext uri="{BB962C8B-B14F-4D97-AF65-F5344CB8AC3E}">
        <p14:creationId xmlns:p14="http://schemas.microsoft.com/office/powerpoint/2010/main" val="3931771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fade">
                                      <p:cBhvr>
                                        <p:cTn id="25" dur="1000"/>
                                        <p:tgtEl>
                                          <p:spTgt spid="10"/>
                                        </p:tgtEl>
                                      </p:cBhvr>
                                    </p:animEffect>
                                    <p:anim calcmode="lin" valueType="num">
                                      <p:cBhvr>
                                        <p:cTn id="26" dur="1000" fill="hold"/>
                                        <p:tgtEl>
                                          <p:spTgt spid="10"/>
                                        </p:tgtEl>
                                        <p:attrNameLst>
                                          <p:attrName>ppt_x</p:attrName>
                                        </p:attrNameLst>
                                      </p:cBhvr>
                                      <p:tavLst>
                                        <p:tav tm="0">
                                          <p:val>
                                            <p:strVal val="#ppt_x"/>
                                          </p:val>
                                        </p:tav>
                                        <p:tav tm="100000">
                                          <p:val>
                                            <p:strVal val="#ppt_x"/>
                                          </p:val>
                                        </p:tav>
                                      </p:tavLst>
                                    </p:anim>
                                    <p:anim calcmode="lin" valueType="num">
                                      <p:cBhvr>
                                        <p:cTn id="27" dur="1000" fill="hold"/>
                                        <p:tgtEl>
                                          <p:spTgt spid="10"/>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1000"/>
                                        <p:tgtEl>
                                          <p:spTgt spid="11"/>
                                        </p:tgtEl>
                                      </p:cBhvr>
                                    </p:animEffect>
                                    <p:anim calcmode="lin" valueType="num">
                                      <p:cBhvr>
                                        <p:cTn id="31" dur="1000" fill="hold"/>
                                        <p:tgtEl>
                                          <p:spTgt spid="11"/>
                                        </p:tgtEl>
                                        <p:attrNameLst>
                                          <p:attrName>ppt_x</p:attrName>
                                        </p:attrNameLst>
                                      </p:cBhvr>
                                      <p:tavLst>
                                        <p:tav tm="0">
                                          <p:val>
                                            <p:strVal val="#ppt_x"/>
                                          </p:val>
                                        </p:tav>
                                        <p:tav tm="100000">
                                          <p:val>
                                            <p:strVal val="#ppt_x"/>
                                          </p:val>
                                        </p:tav>
                                      </p:tavLst>
                                    </p:anim>
                                    <p:anim calcmode="lin" valueType="num">
                                      <p:cBhvr>
                                        <p:cTn id="3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animBg="1"/>
      <p:bldP spid="9" grpId="0" animBg="1"/>
      <p:bldP spid="10" grpId="0" animBg="1"/>
      <p:bldP spid="11"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EB55A19-0922-A77D-2BB5-14312B4ED847}"/>
              </a:ext>
            </a:extLst>
          </p:cNvPr>
          <p:cNvPicPr>
            <a:picLocks noGrp="1" noChangeAspect="1"/>
          </p:cNvPicPr>
          <p:nvPr>
            <p:ph idx="1"/>
          </p:nvPr>
        </p:nvPicPr>
        <p:blipFill>
          <a:blip r:embed="rId2"/>
          <a:stretch>
            <a:fillRect/>
          </a:stretch>
        </p:blipFill>
        <p:spPr>
          <a:xfrm>
            <a:off x="1734547" y="1644195"/>
            <a:ext cx="8973011" cy="3702240"/>
          </a:xfrm>
          <a:prstGeom prst="rect">
            <a:avLst/>
          </a:prstGeom>
        </p:spPr>
      </p:pic>
      <p:sp>
        <p:nvSpPr>
          <p:cNvPr id="5" name="TextBox 4">
            <a:extLst>
              <a:ext uri="{FF2B5EF4-FFF2-40B4-BE49-F238E27FC236}">
                <a16:creationId xmlns:a16="http://schemas.microsoft.com/office/drawing/2014/main" id="{F0F16837-6E67-493E-6675-A440B71BD02D}"/>
              </a:ext>
            </a:extLst>
          </p:cNvPr>
          <p:cNvSpPr txBox="1"/>
          <p:nvPr/>
        </p:nvSpPr>
        <p:spPr>
          <a:xfrm>
            <a:off x="4479286" y="4642229"/>
            <a:ext cx="6228272" cy="461665"/>
          </a:xfrm>
          <a:prstGeom prst="rect">
            <a:avLst/>
          </a:prstGeom>
          <a:noFill/>
        </p:spPr>
        <p:txBody>
          <a:bodyPr wrap="square" rtlCol="0">
            <a:spAutoFit/>
          </a:bodyPr>
          <a:lstStyle/>
          <a:p>
            <a:r>
              <a:rPr lang="en-US" sz="2400" dirty="0"/>
              <a:t>Click Continue</a:t>
            </a:r>
          </a:p>
        </p:txBody>
      </p:sp>
      <p:sp>
        <p:nvSpPr>
          <p:cNvPr id="6" name="Arrow: Right 5">
            <a:extLst>
              <a:ext uri="{FF2B5EF4-FFF2-40B4-BE49-F238E27FC236}">
                <a16:creationId xmlns:a16="http://schemas.microsoft.com/office/drawing/2014/main" id="{F46EE1DF-3D2C-0777-E3AF-E6B5250717C0}"/>
              </a:ext>
            </a:extLst>
          </p:cNvPr>
          <p:cNvSpPr/>
          <p:nvPr/>
        </p:nvSpPr>
        <p:spPr>
          <a:xfrm>
            <a:off x="7159924" y="4532319"/>
            <a:ext cx="1250831" cy="681486"/>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882303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0F90DA-8A16-6835-E358-3790A964DB61}"/>
              </a:ext>
            </a:extLst>
          </p:cNvPr>
          <p:cNvPicPr>
            <a:picLocks noChangeAspect="1"/>
          </p:cNvPicPr>
          <p:nvPr/>
        </p:nvPicPr>
        <p:blipFill>
          <a:blip r:embed="rId2"/>
          <a:stretch>
            <a:fillRect/>
          </a:stretch>
        </p:blipFill>
        <p:spPr>
          <a:xfrm>
            <a:off x="433052" y="401445"/>
            <a:ext cx="9658802" cy="3628162"/>
          </a:xfrm>
          <a:prstGeom prst="rect">
            <a:avLst/>
          </a:prstGeom>
        </p:spPr>
      </p:pic>
      <p:pic>
        <p:nvPicPr>
          <p:cNvPr id="7" name="Picture 6">
            <a:extLst>
              <a:ext uri="{FF2B5EF4-FFF2-40B4-BE49-F238E27FC236}">
                <a16:creationId xmlns:a16="http://schemas.microsoft.com/office/drawing/2014/main" id="{09CBE04F-8647-E327-6979-E31A6A501B28}"/>
              </a:ext>
            </a:extLst>
          </p:cNvPr>
          <p:cNvPicPr>
            <a:picLocks noChangeAspect="1"/>
          </p:cNvPicPr>
          <p:nvPr/>
        </p:nvPicPr>
        <p:blipFill>
          <a:blip r:embed="rId3"/>
          <a:stretch>
            <a:fillRect/>
          </a:stretch>
        </p:blipFill>
        <p:spPr>
          <a:xfrm>
            <a:off x="494489" y="2922271"/>
            <a:ext cx="9658802" cy="3760654"/>
          </a:xfrm>
          <a:prstGeom prst="rect">
            <a:avLst/>
          </a:prstGeom>
        </p:spPr>
      </p:pic>
      <p:sp>
        <p:nvSpPr>
          <p:cNvPr id="8" name="TextBox 7">
            <a:extLst>
              <a:ext uri="{FF2B5EF4-FFF2-40B4-BE49-F238E27FC236}">
                <a16:creationId xmlns:a16="http://schemas.microsoft.com/office/drawing/2014/main" id="{CCFE4315-0059-7F8A-13F8-072D533950D5}"/>
              </a:ext>
            </a:extLst>
          </p:cNvPr>
          <p:cNvSpPr txBox="1"/>
          <p:nvPr/>
        </p:nvSpPr>
        <p:spPr>
          <a:xfrm>
            <a:off x="3468029" y="802888"/>
            <a:ext cx="5062654" cy="1323439"/>
          </a:xfrm>
          <a:prstGeom prst="rect">
            <a:avLst/>
          </a:prstGeom>
          <a:noFill/>
        </p:spPr>
        <p:txBody>
          <a:bodyPr wrap="square" rtlCol="0">
            <a:spAutoFit/>
          </a:bodyPr>
          <a:lstStyle/>
          <a:p>
            <a:pPr marL="285750" indent="-285750">
              <a:buFont typeface="Arial" panose="020B0604020202020204" pitchFamily="34" charset="0"/>
              <a:buChar char="•"/>
            </a:pPr>
            <a:r>
              <a:rPr lang="en-US" sz="2000" dirty="0"/>
              <a:t>If you are a </a:t>
            </a:r>
            <a:r>
              <a:rPr lang="en-US" sz="2000" b="1" dirty="0">
                <a:solidFill>
                  <a:srgbClr val="FF0000"/>
                </a:solidFill>
              </a:rPr>
              <a:t>RESIDENT</a:t>
            </a:r>
            <a:r>
              <a:rPr lang="en-US" sz="2000" dirty="0"/>
              <a:t> of Utah, </a:t>
            </a:r>
            <a:r>
              <a:rPr lang="en-US" sz="2000" b="1" dirty="0">
                <a:solidFill>
                  <a:srgbClr val="FF0000"/>
                </a:solidFill>
              </a:rPr>
              <a:t>click Exit Utah Return. </a:t>
            </a:r>
          </a:p>
          <a:p>
            <a:pPr marL="285750" indent="-285750">
              <a:buFont typeface="Arial" panose="020B0604020202020204" pitchFamily="34" charset="0"/>
              <a:buChar char="•"/>
            </a:pPr>
            <a:r>
              <a:rPr lang="en-US" sz="2000" dirty="0"/>
              <a:t>If you are a </a:t>
            </a:r>
            <a:r>
              <a:rPr lang="en-US" sz="2000" b="1" dirty="0">
                <a:solidFill>
                  <a:srgbClr val="FF0000"/>
                </a:solidFill>
              </a:rPr>
              <a:t>PART-YEAR RESIDENT </a:t>
            </a:r>
            <a:r>
              <a:rPr lang="en-US" sz="2000" dirty="0"/>
              <a:t>of Utah, click </a:t>
            </a:r>
            <a:r>
              <a:rPr lang="en-US" sz="2000" b="1" dirty="0">
                <a:solidFill>
                  <a:srgbClr val="FF0000"/>
                </a:solidFill>
              </a:rPr>
              <a:t>Basic Information</a:t>
            </a:r>
            <a:r>
              <a:rPr lang="en-US" sz="2000" dirty="0"/>
              <a:t>. </a:t>
            </a:r>
          </a:p>
        </p:txBody>
      </p:sp>
      <p:sp>
        <p:nvSpPr>
          <p:cNvPr id="9" name="Arrow: Left 8">
            <a:extLst>
              <a:ext uri="{FF2B5EF4-FFF2-40B4-BE49-F238E27FC236}">
                <a16:creationId xmlns:a16="http://schemas.microsoft.com/office/drawing/2014/main" id="{05A9FB0B-1BC8-7095-B92E-B974C4A1D224}"/>
              </a:ext>
            </a:extLst>
          </p:cNvPr>
          <p:cNvSpPr/>
          <p:nvPr/>
        </p:nvSpPr>
        <p:spPr>
          <a:xfrm>
            <a:off x="9983919" y="1274826"/>
            <a:ext cx="888520" cy="379562"/>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D7D64139-C96C-5B00-5418-D48733FBDCDD}"/>
              </a:ext>
            </a:extLst>
          </p:cNvPr>
          <p:cNvSpPr/>
          <p:nvPr/>
        </p:nvSpPr>
        <p:spPr>
          <a:xfrm>
            <a:off x="9885872" y="6271734"/>
            <a:ext cx="1155939" cy="477437"/>
          </a:xfrm>
          <a:prstGeom prst="lef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762785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35DEF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23712E8-3138-06BB-B834-161E6DCFF128}"/>
              </a:ext>
            </a:extLst>
          </p:cNvPr>
          <p:cNvPicPr>
            <a:picLocks noChangeAspect="1"/>
          </p:cNvPicPr>
          <p:nvPr/>
        </p:nvPicPr>
        <p:blipFill>
          <a:blip r:embed="rId2"/>
          <a:stretch>
            <a:fillRect/>
          </a:stretch>
        </p:blipFill>
        <p:spPr>
          <a:xfrm>
            <a:off x="1772767" y="801793"/>
            <a:ext cx="8640878" cy="5249332"/>
          </a:xfrm>
          <a:prstGeom prst="rect">
            <a:avLst/>
          </a:prstGeom>
        </p:spPr>
      </p:pic>
      <p:sp>
        <p:nvSpPr>
          <p:cNvPr id="4" name="TextBox 3">
            <a:extLst>
              <a:ext uri="{FF2B5EF4-FFF2-40B4-BE49-F238E27FC236}">
                <a16:creationId xmlns:a16="http://schemas.microsoft.com/office/drawing/2014/main" id="{B7DA6648-CC91-C161-AFEC-9C072350EDBB}"/>
              </a:ext>
            </a:extLst>
          </p:cNvPr>
          <p:cNvSpPr txBox="1"/>
          <p:nvPr/>
        </p:nvSpPr>
        <p:spPr>
          <a:xfrm>
            <a:off x="4850779" y="1984917"/>
            <a:ext cx="5932449"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FF0000"/>
                </a:solidFill>
              </a:rPr>
              <a:t>Enter date you arrived in Utah in 2024</a:t>
            </a:r>
          </a:p>
          <a:p>
            <a:pPr marL="285750" indent="-285750">
              <a:buFont typeface="Arial" panose="020B0604020202020204" pitchFamily="34" charset="0"/>
              <a:buChar char="•"/>
            </a:pPr>
            <a:r>
              <a:rPr lang="en-US" sz="2400" dirty="0">
                <a:solidFill>
                  <a:srgbClr val="FF0000"/>
                </a:solidFill>
              </a:rPr>
              <a:t>Enter date you departed Utah in 2024. If you did not depart, enter 12/31/2024</a:t>
            </a:r>
          </a:p>
        </p:txBody>
      </p:sp>
      <p:sp>
        <p:nvSpPr>
          <p:cNvPr id="5" name="Arrow: Right 4">
            <a:extLst>
              <a:ext uri="{FF2B5EF4-FFF2-40B4-BE49-F238E27FC236}">
                <a16:creationId xmlns:a16="http://schemas.microsoft.com/office/drawing/2014/main" id="{2BF06E0B-E0F2-8932-D5BE-E1E2260B78E2}"/>
              </a:ext>
            </a:extLst>
          </p:cNvPr>
          <p:cNvSpPr/>
          <p:nvPr/>
        </p:nvSpPr>
        <p:spPr>
          <a:xfrm>
            <a:off x="6991815" y="5408762"/>
            <a:ext cx="1271239" cy="568292"/>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E53D64A-D9A8-E8B9-F677-1584430C4714}"/>
              </a:ext>
            </a:extLst>
          </p:cNvPr>
          <p:cNvSpPr txBox="1"/>
          <p:nvPr/>
        </p:nvSpPr>
        <p:spPr>
          <a:xfrm>
            <a:off x="4451230" y="5408762"/>
            <a:ext cx="2063573" cy="461665"/>
          </a:xfrm>
          <a:prstGeom prst="rect">
            <a:avLst/>
          </a:prstGeom>
          <a:noFill/>
        </p:spPr>
        <p:txBody>
          <a:bodyPr wrap="square" rtlCol="0">
            <a:spAutoFit/>
          </a:bodyPr>
          <a:lstStyle/>
          <a:p>
            <a:r>
              <a:rPr lang="en-US" sz="2400" dirty="0"/>
              <a:t>Click Continue</a:t>
            </a:r>
          </a:p>
        </p:txBody>
      </p:sp>
      <p:sp>
        <p:nvSpPr>
          <p:cNvPr id="7" name="TextBox 6">
            <a:extLst>
              <a:ext uri="{FF2B5EF4-FFF2-40B4-BE49-F238E27FC236}">
                <a16:creationId xmlns:a16="http://schemas.microsoft.com/office/drawing/2014/main" id="{70A8DD77-B351-90F9-B1CB-826DD8F754F2}"/>
              </a:ext>
            </a:extLst>
          </p:cNvPr>
          <p:cNvSpPr txBox="1"/>
          <p:nvPr/>
        </p:nvSpPr>
        <p:spPr>
          <a:xfrm>
            <a:off x="621102" y="509484"/>
            <a:ext cx="7272068" cy="400110"/>
          </a:xfrm>
          <a:prstGeom prst="rect">
            <a:avLst/>
          </a:prstGeom>
          <a:noFill/>
        </p:spPr>
        <p:txBody>
          <a:bodyPr wrap="square" rtlCol="0">
            <a:spAutoFit/>
          </a:bodyPr>
          <a:lstStyle/>
          <a:p>
            <a:r>
              <a:rPr lang="en-US" sz="2000" dirty="0">
                <a:solidFill>
                  <a:srgbClr val="FF0000"/>
                </a:solidFill>
              </a:rPr>
              <a:t>Basic Information (This Section is for Part-Year Residents of Utah</a:t>
            </a:r>
          </a:p>
        </p:txBody>
      </p:sp>
    </p:spTree>
    <p:extLst>
      <p:ext uri="{BB962C8B-B14F-4D97-AF65-F5344CB8AC3E}">
        <p14:creationId xmlns:p14="http://schemas.microsoft.com/office/powerpoint/2010/main" val="24031299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29C02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credit card&#10;&#10;Description automatically generated">
            <a:extLst>
              <a:ext uri="{FF2B5EF4-FFF2-40B4-BE49-F238E27FC236}">
                <a16:creationId xmlns:a16="http://schemas.microsoft.com/office/drawing/2014/main" id="{BF3C41B9-EA60-BB49-0B54-874706BB417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3587" y="801793"/>
            <a:ext cx="5999238" cy="5249332"/>
          </a:xfrm>
          <a:prstGeom prst="rect">
            <a:avLst/>
          </a:prstGeom>
        </p:spPr>
      </p:pic>
    </p:spTree>
    <p:extLst>
      <p:ext uri="{BB962C8B-B14F-4D97-AF65-F5344CB8AC3E}">
        <p14:creationId xmlns:p14="http://schemas.microsoft.com/office/powerpoint/2010/main" val="154496410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C7211D9-E545-4D00-9874-641EC7C7BD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DBBC34A-8C43-4368-951E-A04EB7C00E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480060"/>
            <a:ext cx="11237976" cy="5897880"/>
          </a:xfrm>
          <a:prstGeom prst="rect">
            <a:avLst/>
          </a:prstGeom>
          <a:solidFill>
            <a:schemeClr val="bg1"/>
          </a:solidFill>
          <a:ln w="22225">
            <a:solidFill>
              <a:srgbClr val="D6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screenshot of a phone&#10;&#10;Description automatically generated">
            <a:extLst>
              <a:ext uri="{FF2B5EF4-FFF2-40B4-BE49-F238E27FC236}">
                <a16:creationId xmlns:a16="http://schemas.microsoft.com/office/drawing/2014/main" id="{6F9CAB4F-96EA-9F93-AD78-67B11CA2EE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7131" y="801793"/>
            <a:ext cx="9332150" cy="5249332"/>
          </a:xfrm>
          <a:prstGeom prst="rect">
            <a:avLst/>
          </a:prstGeom>
        </p:spPr>
      </p:pic>
      <p:sp>
        <p:nvSpPr>
          <p:cNvPr id="4" name="Arrow: Right 3">
            <a:extLst>
              <a:ext uri="{FF2B5EF4-FFF2-40B4-BE49-F238E27FC236}">
                <a16:creationId xmlns:a16="http://schemas.microsoft.com/office/drawing/2014/main" id="{FAFC47EA-6F89-D748-5B42-BE812BC2072A}"/>
              </a:ext>
            </a:extLst>
          </p:cNvPr>
          <p:cNvSpPr/>
          <p:nvPr/>
        </p:nvSpPr>
        <p:spPr>
          <a:xfrm>
            <a:off x="5891841" y="5296619"/>
            <a:ext cx="1319841" cy="603849"/>
          </a:xfrm>
          <a:prstGeom prst="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7BEC080A-F32C-EDEA-A3FA-37F573765310}"/>
              </a:ext>
            </a:extLst>
          </p:cNvPr>
          <p:cNvSpPr txBox="1"/>
          <p:nvPr/>
        </p:nvSpPr>
        <p:spPr>
          <a:xfrm>
            <a:off x="3942271" y="4834954"/>
            <a:ext cx="3536831" cy="461665"/>
          </a:xfrm>
          <a:prstGeom prst="rect">
            <a:avLst/>
          </a:prstGeom>
          <a:noFill/>
        </p:spPr>
        <p:txBody>
          <a:bodyPr wrap="square" rtlCol="0">
            <a:spAutoFit/>
          </a:bodyPr>
          <a:lstStyle/>
          <a:p>
            <a:r>
              <a:rPr lang="en-US" sz="2400" dirty="0"/>
              <a:t>Click Yes, Add More Items</a:t>
            </a:r>
          </a:p>
        </p:txBody>
      </p:sp>
    </p:spTree>
    <p:extLst>
      <p:ext uri="{BB962C8B-B14F-4D97-AF65-F5344CB8AC3E}">
        <p14:creationId xmlns:p14="http://schemas.microsoft.com/office/powerpoint/2010/main" val="125548425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48883" y="1674813"/>
            <a:ext cx="2477409" cy="4022725"/>
          </a:xfrm>
          <a:prstGeom prst="rect">
            <a:avLst/>
          </a:prstGeom>
        </p:spPr>
      </p:pic>
      <p:pic>
        <p:nvPicPr>
          <p:cNvPr id="5" name="Picture 4"/>
          <p:cNvPicPr>
            <a:picLocks noChangeAspect="1"/>
          </p:cNvPicPr>
          <p:nvPr/>
        </p:nvPicPr>
        <p:blipFill>
          <a:blip r:embed="rId3"/>
          <a:stretch>
            <a:fillRect/>
          </a:stretch>
        </p:blipFill>
        <p:spPr>
          <a:xfrm>
            <a:off x="3526292" y="1674813"/>
            <a:ext cx="7291239" cy="3925888"/>
          </a:xfrm>
          <a:prstGeom prst="rect">
            <a:avLst/>
          </a:prstGeom>
        </p:spPr>
      </p:pic>
      <p:sp>
        <p:nvSpPr>
          <p:cNvPr id="6" name="TextBox 5"/>
          <p:cNvSpPr txBox="1"/>
          <p:nvPr/>
        </p:nvSpPr>
        <p:spPr>
          <a:xfrm>
            <a:off x="1048883" y="1217057"/>
            <a:ext cx="6656841" cy="369332"/>
          </a:xfrm>
          <a:prstGeom prst="rect">
            <a:avLst/>
          </a:prstGeom>
          <a:noFill/>
        </p:spPr>
        <p:txBody>
          <a:bodyPr wrap="square" rtlCol="0">
            <a:spAutoFit/>
          </a:bodyPr>
          <a:lstStyle/>
          <a:p>
            <a:r>
              <a:rPr lang="en-US" dirty="0"/>
              <a:t>Did you have Marketplace Insurance? If so, click on </a:t>
            </a:r>
            <a:r>
              <a:rPr lang="en-US" b="1" dirty="0"/>
              <a:t>Health Insurance</a:t>
            </a:r>
            <a:r>
              <a:rPr lang="en-US" dirty="0"/>
              <a:t>.  </a:t>
            </a:r>
          </a:p>
        </p:txBody>
      </p:sp>
      <p:sp>
        <p:nvSpPr>
          <p:cNvPr id="7" name="Left Arrow 6"/>
          <p:cNvSpPr/>
          <p:nvPr/>
        </p:nvSpPr>
        <p:spPr>
          <a:xfrm>
            <a:off x="2686050" y="3509169"/>
            <a:ext cx="485775" cy="25717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048883" y="847725"/>
            <a:ext cx="4266067" cy="369332"/>
          </a:xfrm>
          <a:prstGeom prst="rect">
            <a:avLst/>
          </a:prstGeom>
          <a:noFill/>
        </p:spPr>
        <p:txBody>
          <a:bodyPr wrap="square" rtlCol="0">
            <a:spAutoFit/>
          </a:bodyPr>
          <a:lstStyle/>
          <a:p>
            <a:r>
              <a:rPr lang="en-US" b="1" dirty="0">
                <a:solidFill>
                  <a:srgbClr val="FF0000"/>
                </a:solidFill>
              </a:rPr>
              <a:t>Marketplace Insurance</a:t>
            </a:r>
          </a:p>
        </p:txBody>
      </p:sp>
      <p:sp>
        <p:nvSpPr>
          <p:cNvPr id="9" name="TextBox 8"/>
          <p:cNvSpPr txBox="1"/>
          <p:nvPr/>
        </p:nvSpPr>
        <p:spPr>
          <a:xfrm>
            <a:off x="4848225" y="3209925"/>
            <a:ext cx="5534025" cy="923330"/>
          </a:xfrm>
          <a:prstGeom prst="rect">
            <a:avLst/>
          </a:prstGeom>
          <a:noFill/>
        </p:spPr>
        <p:txBody>
          <a:bodyPr wrap="square" rtlCol="0">
            <a:spAutoFit/>
          </a:bodyPr>
          <a:lstStyle/>
          <a:p>
            <a:r>
              <a:rPr lang="en-US" dirty="0"/>
              <a:t>If you had Marketplace insurance in 2023, mark box </a:t>
            </a:r>
            <a:r>
              <a:rPr lang="en-US" b="1" dirty="0"/>
              <a:t>YES</a:t>
            </a:r>
            <a:r>
              <a:rPr lang="en-US" dirty="0"/>
              <a:t>. </a:t>
            </a:r>
          </a:p>
          <a:p>
            <a:r>
              <a:rPr lang="en-US" dirty="0"/>
              <a:t>If you are not sure how to fill out this section, please set up an appointment with a VITA volunteer. </a:t>
            </a:r>
          </a:p>
        </p:txBody>
      </p:sp>
      <p:sp>
        <p:nvSpPr>
          <p:cNvPr id="10" name="TextBox 9"/>
          <p:cNvSpPr txBox="1"/>
          <p:nvPr/>
        </p:nvSpPr>
        <p:spPr>
          <a:xfrm>
            <a:off x="3587183" y="1586389"/>
            <a:ext cx="7169456" cy="646331"/>
          </a:xfrm>
          <a:prstGeom prst="rect">
            <a:avLst/>
          </a:prstGeom>
          <a:noFill/>
        </p:spPr>
        <p:txBody>
          <a:bodyPr wrap="square" rtlCol="0">
            <a:spAutoFit/>
          </a:bodyPr>
          <a:lstStyle/>
          <a:p>
            <a:r>
              <a:rPr lang="en-US" dirty="0"/>
              <a:t>You should have received Form 1095-A. You will need your form 1095-A to complete this section</a:t>
            </a:r>
          </a:p>
        </p:txBody>
      </p:sp>
    </p:spTree>
    <p:extLst>
      <p:ext uri="{BB962C8B-B14F-4D97-AF65-F5344CB8AC3E}">
        <p14:creationId xmlns:p14="http://schemas.microsoft.com/office/powerpoint/2010/main" val="1543625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1004600" y="1014233"/>
            <a:ext cx="10058400" cy="2334561"/>
          </a:xfrm>
          <a:prstGeom prst="rect">
            <a:avLst/>
          </a:prstGeom>
        </p:spPr>
      </p:pic>
      <p:pic>
        <p:nvPicPr>
          <p:cNvPr id="5" name="Picture 4"/>
          <p:cNvPicPr>
            <a:picLocks noChangeAspect="1"/>
          </p:cNvPicPr>
          <p:nvPr/>
        </p:nvPicPr>
        <p:blipFill>
          <a:blip r:embed="rId3"/>
          <a:stretch>
            <a:fillRect/>
          </a:stretch>
        </p:blipFill>
        <p:spPr>
          <a:xfrm>
            <a:off x="1159089" y="3768437"/>
            <a:ext cx="9903911" cy="480290"/>
          </a:xfrm>
          <a:prstGeom prst="rect">
            <a:avLst/>
          </a:prstGeom>
        </p:spPr>
      </p:pic>
      <p:sp>
        <p:nvSpPr>
          <p:cNvPr id="6" name="Left Arrow 5"/>
          <p:cNvSpPr/>
          <p:nvPr/>
        </p:nvSpPr>
        <p:spPr>
          <a:xfrm>
            <a:off x="5301672" y="1403927"/>
            <a:ext cx="3676073" cy="323273"/>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urved Up Arrow 6"/>
          <p:cNvSpPr/>
          <p:nvPr/>
        </p:nvSpPr>
        <p:spPr>
          <a:xfrm>
            <a:off x="9107054" y="4257964"/>
            <a:ext cx="1191491" cy="659788"/>
          </a:xfrm>
          <a:prstGeom prst="curved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2676762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3071" y="2307601"/>
            <a:ext cx="11285597" cy="4071059"/>
          </a:xfrm>
          <a:prstGeom prst="rect">
            <a:avLst/>
          </a:prstGeom>
        </p:spPr>
      </p:pic>
      <p:sp>
        <p:nvSpPr>
          <p:cNvPr id="8" name="Left Arrow 7"/>
          <p:cNvSpPr/>
          <p:nvPr/>
        </p:nvSpPr>
        <p:spPr>
          <a:xfrm>
            <a:off x="1763832" y="4241530"/>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3889413" y="3391882"/>
            <a:ext cx="7241310" cy="369332"/>
          </a:xfrm>
          <a:prstGeom prst="rect">
            <a:avLst/>
          </a:prstGeom>
          <a:noFill/>
        </p:spPr>
        <p:txBody>
          <a:bodyPr wrap="square" rtlCol="0">
            <a:spAutoFit/>
          </a:bodyPr>
          <a:lstStyle/>
          <a:p>
            <a:r>
              <a:rPr lang="en-US" dirty="0"/>
              <a:t>Only answer YES if you were NOT considered lawfully present in the U.S.</a:t>
            </a:r>
          </a:p>
        </p:txBody>
      </p:sp>
      <p:sp>
        <p:nvSpPr>
          <p:cNvPr id="10" name="Left Arrow 9"/>
          <p:cNvSpPr/>
          <p:nvPr/>
        </p:nvSpPr>
        <p:spPr>
          <a:xfrm>
            <a:off x="1763832" y="3709333"/>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826187" y="4221525"/>
            <a:ext cx="7040996" cy="369332"/>
          </a:xfrm>
          <a:prstGeom prst="rect">
            <a:avLst/>
          </a:prstGeom>
          <a:noFill/>
        </p:spPr>
        <p:txBody>
          <a:bodyPr wrap="square" rtlCol="0">
            <a:spAutoFit/>
          </a:bodyPr>
          <a:lstStyle/>
          <a:p>
            <a:r>
              <a:rPr lang="en-US" dirty="0"/>
              <a:t>Usually, the answer is YES. </a:t>
            </a:r>
          </a:p>
        </p:txBody>
      </p:sp>
      <p:sp>
        <p:nvSpPr>
          <p:cNvPr id="12" name="Left Arrow 11"/>
          <p:cNvSpPr/>
          <p:nvPr/>
        </p:nvSpPr>
        <p:spPr>
          <a:xfrm>
            <a:off x="1763832" y="4762813"/>
            <a:ext cx="876300" cy="54292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2765977" y="4847757"/>
            <a:ext cx="7696200" cy="646331"/>
          </a:xfrm>
          <a:prstGeom prst="rect">
            <a:avLst/>
          </a:prstGeom>
          <a:noFill/>
        </p:spPr>
        <p:txBody>
          <a:bodyPr wrap="square" rtlCol="0">
            <a:spAutoFit/>
          </a:bodyPr>
          <a:lstStyle/>
          <a:p>
            <a:r>
              <a:rPr lang="en-US" dirty="0"/>
              <a:t>Answer this question according to your situation. Please view your Form 1095-A to help you answer this question.</a:t>
            </a:r>
          </a:p>
        </p:txBody>
      </p:sp>
      <p:pic>
        <p:nvPicPr>
          <p:cNvPr id="3" name="Picture 2">
            <a:extLst>
              <a:ext uri="{FF2B5EF4-FFF2-40B4-BE49-F238E27FC236}">
                <a16:creationId xmlns:a16="http://schemas.microsoft.com/office/drawing/2014/main" id="{20C0FEFF-18BC-FD24-3129-B8AB17477C0A}"/>
              </a:ext>
            </a:extLst>
          </p:cNvPr>
          <p:cNvPicPr>
            <a:picLocks noChangeAspect="1"/>
          </p:cNvPicPr>
          <p:nvPr/>
        </p:nvPicPr>
        <p:blipFill>
          <a:blip r:embed="rId3"/>
          <a:stretch>
            <a:fillRect/>
          </a:stretch>
        </p:blipFill>
        <p:spPr>
          <a:xfrm>
            <a:off x="379739" y="726046"/>
            <a:ext cx="9226498" cy="2098715"/>
          </a:xfrm>
          <a:prstGeom prst="rect">
            <a:avLst/>
          </a:prstGeom>
        </p:spPr>
      </p:pic>
      <p:sp>
        <p:nvSpPr>
          <p:cNvPr id="4" name="Left Arrow 9">
            <a:extLst>
              <a:ext uri="{FF2B5EF4-FFF2-40B4-BE49-F238E27FC236}">
                <a16:creationId xmlns:a16="http://schemas.microsoft.com/office/drawing/2014/main" id="{551DAAB5-5ED3-86BB-C6F3-E2B91ADF149D}"/>
              </a:ext>
            </a:extLst>
          </p:cNvPr>
          <p:cNvSpPr/>
          <p:nvPr/>
        </p:nvSpPr>
        <p:spPr>
          <a:xfrm>
            <a:off x="2887267" y="2433722"/>
            <a:ext cx="2004291" cy="203200"/>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0424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animBg="1"/>
      <p:bldP spid="11" grpId="0"/>
      <p:bldP spid="12" grpId="0" animBg="1"/>
      <p:bldP spid="13" grpId="0"/>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9FC3A-1313-2401-3AEA-A325EA7F0F56}"/>
              </a:ext>
            </a:extLst>
          </p:cNvPr>
          <p:cNvSpPr>
            <a:spLocks noGrp="1"/>
          </p:cNvSpPr>
          <p:nvPr>
            <p:ph type="title"/>
          </p:nvPr>
        </p:nvSpPr>
        <p:spPr>
          <a:xfrm>
            <a:off x="728663" y="286603"/>
            <a:ext cx="10427017" cy="1450757"/>
          </a:xfrm>
        </p:spPr>
        <p:txBody>
          <a:bodyPr/>
          <a:lstStyle/>
          <a:p>
            <a:r>
              <a:rPr lang="en-US" dirty="0"/>
              <a:t>FORM 13614NR</a:t>
            </a:r>
          </a:p>
        </p:txBody>
      </p:sp>
      <p:sp>
        <p:nvSpPr>
          <p:cNvPr id="3" name="Content Placeholder 2">
            <a:extLst>
              <a:ext uri="{FF2B5EF4-FFF2-40B4-BE49-F238E27FC236}">
                <a16:creationId xmlns:a16="http://schemas.microsoft.com/office/drawing/2014/main" id="{A2CF20D2-D773-4D70-3FF0-DAB542161A96}"/>
              </a:ext>
            </a:extLst>
          </p:cNvPr>
          <p:cNvSpPr>
            <a:spLocks noGrp="1"/>
          </p:cNvSpPr>
          <p:nvPr>
            <p:ph idx="1"/>
          </p:nvPr>
        </p:nvSpPr>
        <p:spPr>
          <a:xfrm>
            <a:off x="728663" y="1914524"/>
            <a:ext cx="10427017" cy="3954569"/>
          </a:xfrm>
        </p:spPr>
        <p:txBody>
          <a:bodyPr>
            <a:normAutofit/>
          </a:bodyPr>
          <a:lstStyle/>
          <a:p>
            <a:r>
              <a:rPr lang="en-US" sz="3600" dirty="0"/>
              <a:t>Be sure you have Form 13614NR COMPLETELY filled out before filling out your tax forms. </a:t>
            </a:r>
          </a:p>
        </p:txBody>
      </p:sp>
    </p:spTree>
    <p:extLst>
      <p:ext uri="{BB962C8B-B14F-4D97-AF65-F5344CB8AC3E}">
        <p14:creationId xmlns:p14="http://schemas.microsoft.com/office/powerpoint/2010/main" val="70065181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950291" y="903288"/>
            <a:ext cx="6774484" cy="4859337"/>
          </a:xfrm>
          <a:prstGeom prst="rect">
            <a:avLst/>
          </a:prstGeom>
        </p:spPr>
      </p:pic>
      <p:sp>
        <p:nvSpPr>
          <p:cNvPr id="5" name="TextBox 4"/>
          <p:cNvSpPr txBox="1"/>
          <p:nvPr/>
        </p:nvSpPr>
        <p:spPr>
          <a:xfrm>
            <a:off x="1494320" y="981075"/>
            <a:ext cx="4762500" cy="923330"/>
          </a:xfrm>
          <a:prstGeom prst="rect">
            <a:avLst/>
          </a:prstGeom>
          <a:noFill/>
        </p:spPr>
        <p:txBody>
          <a:bodyPr wrap="square" rtlCol="0">
            <a:spAutoFit/>
          </a:bodyPr>
          <a:lstStyle/>
          <a:p>
            <a:r>
              <a:rPr lang="en-US" dirty="0"/>
              <a:t>If you answered NO, enter the amounts below for each month you had Marketplace insurance. Copy your Form 1095-A</a:t>
            </a:r>
          </a:p>
        </p:txBody>
      </p:sp>
      <p:pic>
        <p:nvPicPr>
          <p:cNvPr id="6" name="Picture 5"/>
          <p:cNvPicPr>
            <a:picLocks noChangeAspect="1"/>
          </p:cNvPicPr>
          <p:nvPr/>
        </p:nvPicPr>
        <p:blipFill>
          <a:blip r:embed="rId3"/>
          <a:stretch>
            <a:fillRect/>
          </a:stretch>
        </p:blipFill>
        <p:spPr>
          <a:xfrm>
            <a:off x="828675" y="1982192"/>
            <a:ext cx="10658476" cy="4307776"/>
          </a:xfrm>
          <a:prstGeom prst="rect">
            <a:avLst/>
          </a:prstGeom>
        </p:spPr>
      </p:pic>
      <p:sp>
        <p:nvSpPr>
          <p:cNvPr id="7" name="TextBox 6"/>
          <p:cNvSpPr txBox="1"/>
          <p:nvPr/>
        </p:nvSpPr>
        <p:spPr>
          <a:xfrm>
            <a:off x="1628775" y="2324100"/>
            <a:ext cx="7248525" cy="369332"/>
          </a:xfrm>
          <a:prstGeom prst="rect">
            <a:avLst/>
          </a:prstGeom>
          <a:noFill/>
        </p:spPr>
        <p:txBody>
          <a:bodyPr wrap="square" rtlCol="0">
            <a:spAutoFit/>
          </a:bodyPr>
          <a:lstStyle/>
          <a:p>
            <a:r>
              <a:rPr lang="en-US" dirty="0"/>
              <a:t>If you answered YES, view your Form 1095 to enter each box below. </a:t>
            </a:r>
          </a:p>
        </p:txBody>
      </p:sp>
      <p:sp>
        <p:nvSpPr>
          <p:cNvPr id="8" name="Left Arrow 7"/>
          <p:cNvSpPr/>
          <p:nvPr/>
        </p:nvSpPr>
        <p:spPr>
          <a:xfrm>
            <a:off x="2324100" y="3595008"/>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Left Arrow 8"/>
          <p:cNvSpPr/>
          <p:nvPr/>
        </p:nvSpPr>
        <p:spPr>
          <a:xfrm>
            <a:off x="2319337" y="4287295"/>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Left Arrow 9"/>
          <p:cNvSpPr/>
          <p:nvPr/>
        </p:nvSpPr>
        <p:spPr>
          <a:xfrm>
            <a:off x="2319337" y="4978711"/>
            <a:ext cx="1857375" cy="354655"/>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402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500" fill="hold"/>
                                        <p:tgtEl>
                                          <p:spTgt spid="6"/>
                                        </p:tgtEl>
                                        <p:attrNameLst>
                                          <p:attrName>ppt_x</p:attrName>
                                        </p:attrNameLst>
                                      </p:cBhvr>
                                      <p:tavLst>
                                        <p:tav tm="0">
                                          <p:val>
                                            <p:strVal val="#ppt_x"/>
                                          </p:val>
                                        </p:tav>
                                        <p:tav tm="100000">
                                          <p:val>
                                            <p:strVal val="#ppt_x"/>
                                          </p:val>
                                        </p:tav>
                                      </p:tavLst>
                                    </p:anim>
                                    <p:anim calcmode="lin" valueType="num">
                                      <p:cBhvr additive="base">
                                        <p:cTn id="17"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animBg="1"/>
      <p:bldP spid="9" grpId="0" animBg="1"/>
      <p:bldP spid="1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35D7785-6258-4DE4-9418-4018741D4D03}"/>
              </a:ext>
            </a:extLst>
          </p:cNvPr>
          <p:cNvPicPr>
            <a:picLocks noChangeAspect="1"/>
          </p:cNvPicPr>
          <p:nvPr/>
        </p:nvPicPr>
        <p:blipFill>
          <a:blip r:embed="rId2"/>
          <a:stretch>
            <a:fillRect/>
          </a:stretch>
        </p:blipFill>
        <p:spPr>
          <a:xfrm>
            <a:off x="793582" y="1289645"/>
            <a:ext cx="2877536" cy="4665835"/>
          </a:xfrm>
          <a:prstGeom prst="rect">
            <a:avLst/>
          </a:prstGeom>
        </p:spPr>
      </p:pic>
      <p:sp>
        <p:nvSpPr>
          <p:cNvPr id="5" name="Arrow: Left 4">
            <a:extLst>
              <a:ext uri="{FF2B5EF4-FFF2-40B4-BE49-F238E27FC236}">
                <a16:creationId xmlns:a16="http://schemas.microsoft.com/office/drawing/2014/main" id="{25E49BD9-EEF9-4D2B-A12E-2ED55FF87F65}"/>
              </a:ext>
            </a:extLst>
          </p:cNvPr>
          <p:cNvSpPr/>
          <p:nvPr/>
        </p:nvSpPr>
        <p:spPr>
          <a:xfrm>
            <a:off x="2577913" y="3900882"/>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A7B93E06-C7A8-4015-8E30-A0DEC97EB26F}"/>
              </a:ext>
            </a:extLst>
          </p:cNvPr>
          <p:cNvPicPr>
            <a:picLocks noChangeAspect="1"/>
          </p:cNvPicPr>
          <p:nvPr/>
        </p:nvPicPr>
        <p:blipFill>
          <a:blip r:embed="rId3"/>
          <a:stretch>
            <a:fillRect/>
          </a:stretch>
        </p:blipFill>
        <p:spPr>
          <a:xfrm>
            <a:off x="3933090" y="1307123"/>
            <a:ext cx="6935927" cy="3877274"/>
          </a:xfrm>
          <a:prstGeom prst="rect">
            <a:avLst/>
          </a:prstGeom>
        </p:spPr>
      </p:pic>
      <p:sp>
        <p:nvSpPr>
          <p:cNvPr id="7" name="Arrow: Left 6">
            <a:extLst>
              <a:ext uri="{FF2B5EF4-FFF2-40B4-BE49-F238E27FC236}">
                <a16:creationId xmlns:a16="http://schemas.microsoft.com/office/drawing/2014/main" id="{4BD9630E-B5E9-4FDA-8919-5526F120D891}"/>
              </a:ext>
            </a:extLst>
          </p:cNvPr>
          <p:cNvSpPr/>
          <p:nvPr/>
        </p:nvSpPr>
        <p:spPr>
          <a:xfrm>
            <a:off x="6216909" y="4783123"/>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C84DFC-71C8-42EC-BD93-45C4AA7A7FA6}"/>
              </a:ext>
            </a:extLst>
          </p:cNvPr>
          <p:cNvSpPr txBox="1"/>
          <p:nvPr/>
        </p:nvSpPr>
        <p:spPr>
          <a:xfrm>
            <a:off x="793580" y="722347"/>
            <a:ext cx="5212937" cy="584775"/>
          </a:xfrm>
          <a:prstGeom prst="rect">
            <a:avLst/>
          </a:prstGeom>
          <a:noFill/>
        </p:spPr>
        <p:txBody>
          <a:bodyPr wrap="square" rtlCol="0">
            <a:spAutoFit/>
          </a:bodyPr>
          <a:lstStyle/>
          <a:p>
            <a:r>
              <a:rPr lang="en-US" sz="3200" dirty="0"/>
              <a:t>Save Your Return</a:t>
            </a:r>
          </a:p>
        </p:txBody>
      </p:sp>
      <p:sp>
        <p:nvSpPr>
          <p:cNvPr id="10" name="TextBox 9">
            <a:extLst>
              <a:ext uri="{FF2B5EF4-FFF2-40B4-BE49-F238E27FC236}">
                <a16:creationId xmlns:a16="http://schemas.microsoft.com/office/drawing/2014/main" id="{76D731BE-635C-4536-94EB-1175D02E9C2B}"/>
              </a:ext>
            </a:extLst>
          </p:cNvPr>
          <p:cNvSpPr txBox="1"/>
          <p:nvPr/>
        </p:nvSpPr>
        <p:spPr>
          <a:xfrm>
            <a:off x="3738230" y="5184397"/>
            <a:ext cx="7880523" cy="923330"/>
          </a:xfrm>
          <a:prstGeom prst="rect">
            <a:avLst/>
          </a:prstGeom>
          <a:noFill/>
        </p:spPr>
        <p:txBody>
          <a:bodyPr wrap="square" rtlCol="0">
            <a:spAutoFit/>
          </a:bodyPr>
          <a:lstStyle/>
          <a:p>
            <a:r>
              <a:rPr lang="en-US" dirty="0"/>
              <a:t>Click </a:t>
            </a:r>
            <a:r>
              <a:rPr lang="en-US" b="1" dirty="0"/>
              <a:t>View Return </a:t>
            </a:r>
            <a:r>
              <a:rPr lang="en-US" dirty="0"/>
              <a:t>to generate a pdf. Save the pdf so you have your 2024 tax return for future years. </a:t>
            </a:r>
          </a:p>
          <a:p>
            <a:r>
              <a:rPr lang="en-US" dirty="0">
                <a:solidFill>
                  <a:srgbClr val="FF0000"/>
                </a:solidFill>
              </a:rPr>
              <a:t>*Make sure when you view your return that you generated Form 1040NR.</a:t>
            </a:r>
          </a:p>
        </p:txBody>
      </p:sp>
    </p:spTree>
    <p:extLst>
      <p:ext uri="{BB962C8B-B14F-4D97-AF65-F5344CB8AC3E}">
        <p14:creationId xmlns:p14="http://schemas.microsoft.com/office/powerpoint/2010/main" val="317047507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15EC345-493C-4214-9A47-F470C41F3C41}"/>
              </a:ext>
            </a:extLst>
          </p:cNvPr>
          <p:cNvPicPr>
            <a:picLocks noChangeAspect="1"/>
          </p:cNvPicPr>
          <p:nvPr/>
        </p:nvPicPr>
        <p:blipFill>
          <a:blip r:embed="rId2"/>
          <a:stretch>
            <a:fillRect/>
          </a:stretch>
        </p:blipFill>
        <p:spPr>
          <a:xfrm>
            <a:off x="885861" y="1365849"/>
            <a:ext cx="2877536" cy="4665835"/>
          </a:xfrm>
          <a:prstGeom prst="rect">
            <a:avLst/>
          </a:prstGeom>
        </p:spPr>
      </p:pic>
      <p:sp>
        <p:nvSpPr>
          <p:cNvPr id="6" name="Arrow: Left 5">
            <a:extLst>
              <a:ext uri="{FF2B5EF4-FFF2-40B4-BE49-F238E27FC236}">
                <a16:creationId xmlns:a16="http://schemas.microsoft.com/office/drawing/2014/main" id="{8CEEA665-45F9-46F3-93C6-E7754E8D50B5}"/>
              </a:ext>
            </a:extLst>
          </p:cNvPr>
          <p:cNvSpPr/>
          <p:nvPr/>
        </p:nvSpPr>
        <p:spPr>
          <a:xfrm>
            <a:off x="2324629" y="4404220"/>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ADF6F07F-B046-419D-97D1-7D36E3B4A2BC}"/>
              </a:ext>
            </a:extLst>
          </p:cNvPr>
          <p:cNvSpPr txBox="1"/>
          <p:nvPr/>
        </p:nvSpPr>
        <p:spPr>
          <a:xfrm>
            <a:off x="796954" y="717259"/>
            <a:ext cx="1258349" cy="584775"/>
          </a:xfrm>
          <a:prstGeom prst="rect">
            <a:avLst/>
          </a:prstGeom>
          <a:noFill/>
        </p:spPr>
        <p:txBody>
          <a:bodyPr wrap="square" rtlCol="0">
            <a:spAutoFit/>
          </a:bodyPr>
          <a:lstStyle/>
          <a:p>
            <a:r>
              <a:rPr lang="en-US" sz="3200" dirty="0"/>
              <a:t>E-file</a:t>
            </a:r>
          </a:p>
        </p:txBody>
      </p:sp>
      <p:pic>
        <p:nvPicPr>
          <p:cNvPr id="9" name="Picture 8">
            <a:extLst>
              <a:ext uri="{FF2B5EF4-FFF2-40B4-BE49-F238E27FC236}">
                <a16:creationId xmlns:a16="http://schemas.microsoft.com/office/drawing/2014/main" id="{5A9D6D64-D5ED-484E-AAAB-74668BD48A42}"/>
              </a:ext>
            </a:extLst>
          </p:cNvPr>
          <p:cNvPicPr>
            <a:picLocks noChangeAspect="1"/>
          </p:cNvPicPr>
          <p:nvPr/>
        </p:nvPicPr>
        <p:blipFill>
          <a:blip r:embed="rId3"/>
          <a:stretch>
            <a:fillRect/>
          </a:stretch>
        </p:blipFill>
        <p:spPr>
          <a:xfrm>
            <a:off x="3842159" y="1545366"/>
            <a:ext cx="5570290" cy="1973140"/>
          </a:xfrm>
          <a:prstGeom prst="rect">
            <a:avLst/>
          </a:prstGeom>
        </p:spPr>
      </p:pic>
      <p:sp>
        <p:nvSpPr>
          <p:cNvPr id="10" name="TextBox 9">
            <a:extLst>
              <a:ext uri="{FF2B5EF4-FFF2-40B4-BE49-F238E27FC236}">
                <a16:creationId xmlns:a16="http://schemas.microsoft.com/office/drawing/2014/main" id="{246B3377-952A-4499-805F-D6776BDD3E42}"/>
              </a:ext>
            </a:extLst>
          </p:cNvPr>
          <p:cNvSpPr txBox="1"/>
          <p:nvPr/>
        </p:nvSpPr>
        <p:spPr>
          <a:xfrm>
            <a:off x="3842159" y="3245782"/>
            <a:ext cx="7642370" cy="2862322"/>
          </a:xfrm>
          <a:prstGeom prst="rect">
            <a:avLst/>
          </a:prstGeom>
          <a:noFill/>
        </p:spPr>
        <p:txBody>
          <a:bodyPr wrap="square" rtlCol="0">
            <a:spAutoFit/>
          </a:bodyPr>
          <a:lstStyle/>
          <a:p>
            <a:r>
              <a:rPr lang="en-US" dirty="0"/>
              <a:t>Before you e-file, </a:t>
            </a:r>
          </a:p>
          <a:p>
            <a:pPr marL="285750" indent="-285750">
              <a:buFont typeface="Arial" panose="020B0604020202020204" pitchFamily="34" charset="0"/>
              <a:buChar char="•"/>
            </a:pPr>
            <a:r>
              <a:rPr lang="en-US" dirty="0"/>
              <a:t>Ensure you generated Form 1040NR.</a:t>
            </a:r>
          </a:p>
          <a:p>
            <a:pPr marL="285750" indent="-285750">
              <a:buFont typeface="Arial" panose="020B0604020202020204" pitchFamily="34" charset="0"/>
              <a:buChar char="•"/>
            </a:pPr>
            <a:r>
              <a:rPr lang="en-US" dirty="0"/>
              <a:t>Save your tax return.</a:t>
            </a:r>
          </a:p>
          <a:p>
            <a:pPr marL="285750" indent="-285750">
              <a:buFont typeface="Arial" panose="020B0604020202020204" pitchFamily="34" charset="0"/>
              <a:buChar char="•"/>
            </a:pPr>
            <a:r>
              <a:rPr lang="en-US" dirty="0"/>
              <a:t>If you have a scholarship that exceeded tuition, books and fees, </a:t>
            </a:r>
            <a:r>
              <a:rPr lang="en-US" b="1" dirty="0">
                <a:solidFill>
                  <a:srgbClr val="C00000"/>
                </a:solidFill>
              </a:rPr>
              <a:t>do not e-file</a:t>
            </a:r>
            <a:r>
              <a:rPr lang="en-US" dirty="0"/>
              <a:t> yet. If you paid the international student deposit before Winter 2024 </a:t>
            </a:r>
            <a:r>
              <a:rPr lang="en-US" b="1" dirty="0">
                <a:solidFill>
                  <a:srgbClr val="C00000"/>
                </a:solidFill>
              </a:rPr>
              <a:t>do not e-file </a:t>
            </a:r>
            <a:r>
              <a:rPr lang="en-US" dirty="0"/>
              <a:t>yet. BYU will issue you Form 1042-S after March 15</a:t>
            </a:r>
            <a:r>
              <a:rPr lang="en-US" baseline="30000" dirty="0"/>
              <a:t>th</a:t>
            </a:r>
            <a:r>
              <a:rPr lang="en-US" dirty="0"/>
              <a:t> and you must report this form on your tax return. After obtaining Form 1042-S, visit our walk-in hours so we can help you enter information regarding your Forms 1042-S. </a:t>
            </a:r>
          </a:p>
          <a:p>
            <a:pPr marL="285750" indent="-285750">
              <a:buFont typeface="Arial" panose="020B0604020202020204" pitchFamily="34" charset="0"/>
              <a:buChar char="•"/>
            </a:pPr>
            <a:r>
              <a:rPr lang="en-US" dirty="0"/>
              <a:t>Ensure that your tax return is complete and accurate. </a:t>
            </a:r>
          </a:p>
        </p:txBody>
      </p:sp>
    </p:spTree>
    <p:extLst>
      <p:ext uri="{BB962C8B-B14F-4D97-AF65-F5344CB8AC3E}">
        <p14:creationId xmlns:p14="http://schemas.microsoft.com/office/powerpoint/2010/main" val="143551135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5B51811-F39C-4DAD-962A-58171C4B46C9}"/>
              </a:ext>
            </a:extLst>
          </p:cNvPr>
          <p:cNvSpPr>
            <a:spLocks noGrp="1"/>
          </p:cNvSpPr>
          <p:nvPr>
            <p:ph idx="1"/>
          </p:nvPr>
        </p:nvSpPr>
        <p:spPr/>
        <p:txBody>
          <a:bodyPr/>
          <a:lstStyle/>
          <a:p>
            <a:endParaRPr lang="en-US"/>
          </a:p>
        </p:txBody>
      </p:sp>
      <p:pic>
        <p:nvPicPr>
          <p:cNvPr id="4" name="Picture 3">
            <a:extLst>
              <a:ext uri="{FF2B5EF4-FFF2-40B4-BE49-F238E27FC236}">
                <a16:creationId xmlns:a16="http://schemas.microsoft.com/office/drawing/2014/main" id="{4010C3A3-D0CA-4B32-B140-E71D465C6178}"/>
              </a:ext>
            </a:extLst>
          </p:cNvPr>
          <p:cNvPicPr>
            <a:picLocks noChangeAspect="1"/>
          </p:cNvPicPr>
          <p:nvPr/>
        </p:nvPicPr>
        <p:blipFill>
          <a:blip r:embed="rId2"/>
          <a:stretch>
            <a:fillRect/>
          </a:stretch>
        </p:blipFill>
        <p:spPr>
          <a:xfrm>
            <a:off x="746126" y="988906"/>
            <a:ext cx="10506877" cy="4880188"/>
          </a:xfrm>
          <a:prstGeom prst="rect">
            <a:avLst/>
          </a:prstGeom>
        </p:spPr>
      </p:pic>
      <p:sp>
        <p:nvSpPr>
          <p:cNvPr id="5" name="Arrow: Left 4">
            <a:extLst>
              <a:ext uri="{FF2B5EF4-FFF2-40B4-BE49-F238E27FC236}">
                <a16:creationId xmlns:a16="http://schemas.microsoft.com/office/drawing/2014/main" id="{578F9621-FF32-48C3-8160-0C5171839B72}"/>
              </a:ext>
            </a:extLst>
          </p:cNvPr>
          <p:cNvSpPr/>
          <p:nvPr/>
        </p:nvSpPr>
        <p:spPr>
          <a:xfrm>
            <a:off x="4504411" y="2991056"/>
            <a:ext cx="956345" cy="2684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36790803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01D26AB-BCE4-4D4D-BC8E-46AB55D6BEA2}"/>
              </a:ext>
            </a:extLst>
          </p:cNvPr>
          <p:cNvPicPr>
            <a:picLocks noGrp="1" noChangeAspect="1"/>
          </p:cNvPicPr>
          <p:nvPr>
            <p:ph idx="1"/>
          </p:nvPr>
        </p:nvPicPr>
        <p:blipFill>
          <a:blip r:embed="rId2"/>
          <a:stretch>
            <a:fillRect/>
          </a:stretch>
        </p:blipFill>
        <p:spPr>
          <a:xfrm>
            <a:off x="780176" y="1468758"/>
            <a:ext cx="4790114" cy="4596482"/>
          </a:xfrm>
          <a:prstGeom prst="rect">
            <a:avLst/>
          </a:prstGeom>
        </p:spPr>
      </p:pic>
      <p:sp>
        <p:nvSpPr>
          <p:cNvPr id="5" name="TextBox 4">
            <a:extLst>
              <a:ext uri="{FF2B5EF4-FFF2-40B4-BE49-F238E27FC236}">
                <a16:creationId xmlns:a16="http://schemas.microsoft.com/office/drawing/2014/main" id="{E7F447A5-AC45-4578-A9C7-30D1D4AE02AE}"/>
              </a:ext>
            </a:extLst>
          </p:cNvPr>
          <p:cNvSpPr txBox="1"/>
          <p:nvPr/>
        </p:nvSpPr>
        <p:spPr>
          <a:xfrm>
            <a:off x="780176" y="792760"/>
            <a:ext cx="1258349" cy="584775"/>
          </a:xfrm>
          <a:prstGeom prst="rect">
            <a:avLst/>
          </a:prstGeom>
          <a:noFill/>
        </p:spPr>
        <p:txBody>
          <a:bodyPr wrap="square" rtlCol="0">
            <a:spAutoFit/>
          </a:bodyPr>
          <a:lstStyle/>
          <a:p>
            <a:r>
              <a:rPr lang="en-US" sz="3200" dirty="0"/>
              <a:t>E-file</a:t>
            </a:r>
          </a:p>
        </p:txBody>
      </p:sp>
      <p:pic>
        <p:nvPicPr>
          <p:cNvPr id="6" name="Picture 5">
            <a:extLst>
              <a:ext uri="{FF2B5EF4-FFF2-40B4-BE49-F238E27FC236}">
                <a16:creationId xmlns:a16="http://schemas.microsoft.com/office/drawing/2014/main" id="{0225DA54-8045-4AE1-B3A9-70BB7F033254}"/>
              </a:ext>
            </a:extLst>
          </p:cNvPr>
          <p:cNvPicPr>
            <a:picLocks noChangeAspect="1"/>
          </p:cNvPicPr>
          <p:nvPr/>
        </p:nvPicPr>
        <p:blipFill>
          <a:blip r:embed="rId3"/>
          <a:stretch>
            <a:fillRect/>
          </a:stretch>
        </p:blipFill>
        <p:spPr>
          <a:xfrm>
            <a:off x="2732977" y="2844491"/>
            <a:ext cx="907846" cy="310906"/>
          </a:xfrm>
          <a:prstGeom prst="rect">
            <a:avLst/>
          </a:prstGeom>
        </p:spPr>
      </p:pic>
      <p:pic>
        <p:nvPicPr>
          <p:cNvPr id="7" name="Picture 6">
            <a:extLst>
              <a:ext uri="{FF2B5EF4-FFF2-40B4-BE49-F238E27FC236}">
                <a16:creationId xmlns:a16="http://schemas.microsoft.com/office/drawing/2014/main" id="{851A0E6E-397D-4B7B-8D5A-29BFD2509AA6}"/>
              </a:ext>
            </a:extLst>
          </p:cNvPr>
          <p:cNvPicPr>
            <a:picLocks noChangeAspect="1"/>
          </p:cNvPicPr>
          <p:nvPr/>
        </p:nvPicPr>
        <p:blipFill>
          <a:blip r:embed="rId3"/>
          <a:stretch>
            <a:fillRect/>
          </a:stretch>
        </p:blipFill>
        <p:spPr>
          <a:xfrm>
            <a:off x="2732977" y="3429000"/>
            <a:ext cx="907846" cy="310906"/>
          </a:xfrm>
          <a:prstGeom prst="rect">
            <a:avLst/>
          </a:prstGeom>
        </p:spPr>
      </p:pic>
      <p:sp>
        <p:nvSpPr>
          <p:cNvPr id="8" name="Arrow: Left 7">
            <a:extLst>
              <a:ext uri="{FF2B5EF4-FFF2-40B4-BE49-F238E27FC236}">
                <a16:creationId xmlns:a16="http://schemas.microsoft.com/office/drawing/2014/main" id="{95141F2E-9BC3-471A-8CA8-7E5A03D016E5}"/>
              </a:ext>
            </a:extLst>
          </p:cNvPr>
          <p:cNvSpPr/>
          <p:nvPr/>
        </p:nvSpPr>
        <p:spPr>
          <a:xfrm>
            <a:off x="3724713" y="2844491"/>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row: Left 8">
            <a:extLst>
              <a:ext uri="{FF2B5EF4-FFF2-40B4-BE49-F238E27FC236}">
                <a16:creationId xmlns:a16="http://schemas.microsoft.com/office/drawing/2014/main" id="{4478938F-FD68-48D9-BC3F-EDD57B697922}"/>
              </a:ext>
            </a:extLst>
          </p:cNvPr>
          <p:cNvSpPr/>
          <p:nvPr/>
        </p:nvSpPr>
        <p:spPr>
          <a:xfrm>
            <a:off x="3724713" y="347990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Left 9">
            <a:extLst>
              <a:ext uri="{FF2B5EF4-FFF2-40B4-BE49-F238E27FC236}">
                <a16:creationId xmlns:a16="http://schemas.microsoft.com/office/drawing/2014/main" id="{7FEB698D-C025-44DC-9B48-D5582E7BB9B4}"/>
              </a:ext>
            </a:extLst>
          </p:cNvPr>
          <p:cNvSpPr/>
          <p:nvPr/>
        </p:nvSpPr>
        <p:spPr>
          <a:xfrm>
            <a:off x="3029825" y="4718922"/>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6FCEB7C4-1B4D-4CB9-B17A-23409C894BFA}"/>
              </a:ext>
            </a:extLst>
          </p:cNvPr>
          <p:cNvPicPr>
            <a:picLocks noChangeAspect="1"/>
          </p:cNvPicPr>
          <p:nvPr/>
        </p:nvPicPr>
        <p:blipFill>
          <a:blip r:embed="rId3"/>
          <a:stretch>
            <a:fillRect/>
          </a:stretch>
        </p:blipFill>
        <p:spPr>
          <a:xfrm>
            <a:off x="2721310" y="5249782"/>
            <a:ext cx="907846" cy="310906"/>
          </a:xfrm>
          <a:prstGeom prst="rect">
            <a:avLst/>
          </a:prstGeom>
        </p:spPr>
      </p:pic>
      <p:sp>
        <p:nvSpPr>
          <p:cNvPr id="12" name="Arrow: Left 11">
            <a:extLst>
              <a:ext uri="{FF2B5EF4-FFF2-40B4-BE49-F238E27FC236}">
                <a16:creationId xmlns:a16="http://schemas.microsoft.com/office/drawing/2014/main" id="{46C9EE94-4BC6-4CBA-A6D8-CC32460E6524}"/>
              </a:ext>
            </a:extLst>
          </p:cNvPr>
          <p:cNvSpPr/>
          <p:nvPr/>
        </p:nvSpPr>
        <p:spPr>
          <a:xfrm>
            <a:off x="3707936" y="5336099"/>
            <a:ext cx="755009" cy="209102"/>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779EBFC-BD4A-43C8-B095-95EEB87499A1}"/>
              </a:ext>
            </a:extLst>
          </p:cNvPr>
          <p:cNvSpPr txBox="1"/>
          <p:nvPr/>
        </p:nvSpPr>
        <p:spPr>
          <a:xfrm>
            <a:off x="5301842" y="2256639"/>
            <a:ext cx="5763237"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program will ask you to click on </a:t>
            </a:r>
            <a:r>
              <a:rPr lang="en-US" b="1" dirty="0"/>
              <a:t>CONTINUE </a:t>
            </a:r>
            <a:r>
              <a:rPr lang="en-US" dirty="0"/>
              <a:t>for each section. Make sure that each section looks accurate. </a:t>
            </a:r>
          </a:p>
          <a:p>
            <a:pPr marL="285750" indent="-285750">
              <a:buFont typeface="Arial" panose="020B0604020202020204" pitchFamily="34" charset="0"/>
              <a:buChar char="•"/>
            </a:pPr>
            <a:r>
              <a:rPr lang="en-US" dirty="0"/>
              <a:t>Note: If a Validation Error screen pops up for the state return, it is likely you have made an error on your return. Read the error listed on the screen. A common mistake is that you may have entered dashes (-) when entering the employer’s state ID number on the W2 section. If this is the case, you will need to go back to your W2 and delete the dashes. </a:t>
            </a:r>
          </a:p>
          <a:p>
            <a:pPr marL="285750" indent="-285750">
              <a:buFont typeface="Arial" panose="020B0604020202020204" pitchFamily="34" charset="0"/>
              <a:buChar char="•"/>
            </a:pPr>
            <a:r>
              <a:rPr lang="en-US" dirty="0"/>
              <a:t>Click </a:t>
            </a:r>
            <a:r>
              <a:rPr lang="en-US" b="1" dirty="0"/>
              <a:t>CONTINUE. </a:t>
            </a:r>
            <a:endParaRPr lang="en-US" dirty="0"/>
          </a:p>
        </p:txBody>
      </p:sp>
      <p:sp>
        <p:nvSpPr>
          <p:cNvPr id="14" name="TextBox 13">
            <a:extLst>
              <a:ext uri="{FF2B5EF4-FFF2-40B4-BE49-F238E27FC236}">
                <a16:creationId xmlns:a16="http://schemas.microsoft.com/office/drawing/2014/main" id="{B1389097-DA86-425B-9ACD-57BCBB74824D}"/>
              </a:ext>
            </a:extLst>
          </p:cNvPr>
          <p:cNvSpPr txBox="1"/>
          <p:nvPr/>
        </p:nvSpPr>
        <p:spPr>
          <a:xfrm>
            <a:off x="5285065" y="5082069"/>
            <a:ext cx="5603846" cy="646331"/>
          </a:xfrm>
          <a:prstGeom prst="rect">
            <a:avLst/>
          </a:prstGeom>
          <a:noFill/>
        </p:spPr>
        <p:txBody>
          <a:bodyPr wrap="square" rtlCol="0">
            <a:spAutoFit/>
          </a:bodyPr>
          <a:lstStyle/>
          <a:p>
            <a:pPr marL="285750" indent="-285750">
              <a:buFont typeface="Arial" panose="020B0604020202020204" pitchFamily="34" charset="0"/>
              <a:buChar char="•"/>
            </a:pPr>
            <a:r>
              <a:rPr lang="en-US" dirty="0"/>
              <a:t>Important: Taxpayers do not need to pay a fee when preparing a return through TaxSlayer. </a:t>
            </a:r>
          </a:p>
        </p:txBody>
      </p:sp>
    </p:spTree>
    <p:extLst>
      <p:ext uri="{BB962C8B-B14F-4D97-AF65-F5344CB8AC3E}">
        <p14:creationId xmlns:p14="http://schemas.microsoft.com/office/powerpoint/2010/main" val="17342312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B1E351D6-1F79-4A58-BBB5-ACE9F4503813}"/>
              </a:ext>
            </a:extLst>
          </p:cNvPr>
          <p:cNvPicPr>
            <a:picLocks noGrp="1" noChangeAspect="1"/>
          </p:cNvPicPr>
          <p:nvPr>
            <p:ph idx="1"/>
          </p:nvPr>
        </p:nvPicPr>
        <p:blipFill>
          <a:blip r:embed="rId2"/>
          <a:stretch>
            <a:fillRect/>
          </a:stretch>
        </p:blipFill>
        <p:spPr>
          <a:xfrm>
            <a:off x="1801092" y="1459346"/>
            <a:ext cx="6419158" cy="4335752"/>
          </a:xfrm>
          <a:prstGeom prst="rect">
            <a:avLst/>
          </a:prstGeom>
        </p:spPr>
      </p:pic>
      <p:sp>
        <p:nvSpPr>
          <p:cNvPr id="5" name="TextBox 4">
            <a:extLst>
              <a:ext uri="{FF2B5EF4-FFF2-40B4-BE49-F238E27FC236}">
                <a16:creationId xmlns:a16="http://schemas.microsoft.com/office/drawing/2014/main" id="{67F3D379-BD5C-4062-9740-7899EDB257B9}"/>
              </a:ext>
            </a:extLst>
          </p:cNvPr>
          <p:cNvSpPr txBox="1"/>
          <p:nvPr/>
        </p:nvSpPr>
        <p:spPr>
          <a:xfrm>
            <a:off x="8220251" y="1717964"/>
            <a:ext cx="2955750" cy="1754326"/>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FEDERAL</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248785825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E71FF48C-1EFD-46E4-ADD5-FE9F738C60F6}"/>
              </a:ext>
            </a:extLst>
          </p:cNvPr>
          <p:cNvPicPr>
            <a:picLocks noChangeAspect="1"/>
          </p:cNvPicPr>
          <p:nvPr/>
        </p:nvPicPr>
        <p:blipFill>
          <a:blip r:embed="rId2"/>
          <a:stretch>
            <a:fillRect/>
          </a:stretch>
        </p:blipFill>
        <p:spPr>
          <a:xfrm>
            <a:off x="916710" y="1256145"/>
            <a:ext cx="8485177" cy="4899891"/>
          </a:xfrm>
          <a:prstGeom prst="rect">
            <a:avLst/>
          </a:prstGeom>
        </p:spPr>
      </p:pic>
      <p:sp>
        <p:nvSpPr>
          <p:cNvPr id="5" name="TextBox 4">
            <a:extLst>
              <a:ext uri="{FF2B5EF4-FFF2-40B4-BE49-F238E27FC236}">
                <a16:creationId xmlns:a16="http://schemas.microsoft.com/office/drawing/2014/main" id="{D4AFE216-4B57-4782-AFD9-F1538F0B482C}"/>
              </a:ext>
            </a:extLst>
          </p:cNvPr>
          <p:cNvSpPr txBox="1"/>
          <p:nvPr/>
        </p:nvSpPr>
        <p:spPr>
          <a:xfrm>
            <a:off x="8617527" y="1819563"/>
            <a:ext cx="2528454" cy="2031325"/>
          </a:xfrm>
          <a:prstGeom prst="rect">
            <a:avLst/>
          </a:prstGeom>
          <a:noFill/>
        </p:spPr>
        <p:txBody>
          <a:bodyPr wrap="square" rtlCol="0">
            <a:spAutoFit/>
          </a:bodyPr>
          <a:lstStyle/>
          <a:p>
            <a:pPr marL="285750" indent="-285750">
              <a:buFont typeface="Arial" panose="020B0604020202020204" pitchFamily="34" charset="0"/>
              <a:buChar char="•"/>
            </a:pPr>
            <a:r>
              <a:rPr lang="en-US" dirty="0"/>
              <a:t>Select the way you wish to receive your </a:t>
            </a:r>
            <a:r>
              <a:rPr lang="en-US" b="1" dirty="0"/>
              <a:t>STATE</a:t>
            </a:r>
            <a:r>
              <a:rPr lang="en-US" dirty="0"/>
              <a:t> refund.</a:t>
            </a:r>
          </a:p>
          <a:p>
            <a:pPr marL="285750" indent="-285750">
              <a:buFont typeface="Arial" panose="020B0604020202020204" pitchFamily="34" charset="0"/>
              <a:buChar char="•"/>
            </a:pPr>
            <a:r>
              <a:rPr lang="en-US" dirty="0"/>
              <a:t>If you owe money, select the method you wish to make a payment.</a:t>
            </a:r>
          </a:p>
        </p:txBody>
      </p:sp>
    </p:spTree>
    <p:extLst>
      <p:ext uri="{BB962C8B-B14F-4D97-AF65-F5344CB8AC3E}">
        <p14:creationId xmlns:p14="http://schemas.microsoft.com/office/powerpoint/2010/main" val="382953976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79E4A7-57DD-41CB-9380-FA545EA59D54}"/>
              </a:ext>
            </a:extLst>
          </p:cNvPr>
          <p:cNvPicPr>
            <a:picLocks noChangeAspect="1"/>
          </p:cNvPicPr>
          <p:nvPr/>
        </p:nvPicPr>
        <p:blipFill>
          <a:blip r:embed="rId2"/>
          <a:stretch>
            <a:fillRect/>
          </a:stretch>
        </p:blipFill>
        <p:spPr>
          <a:xfrm>
            <a:off x="825310" y="1128620"/>
            <a:ext cx="3385964" cy="4878773"/>
          </a:xfrm>
          <a:prstGeom prst="rect">
            <a:avLst/>
          </a:prstGeom>
        </p:spPr>
      </p:pic>
      <p:sp>
        <p:nvSpPr>
          <p:cNvPr id="6" name="TextBox 5">
            <a:extLst>
              <a:ext uri="{FF2B5EF4-FFF2-40B4-BE49-F238E27FC236}">
                <a16:creationId xmlns:a16="http://schemas.microsoft.com/office/drawing/2014/main" id="{F8E0FF6E-F98B-463A-8DAB-014BB09347F0}"/>
              </a:ext>
            </a:extLst>
          </p:cNvPr>
          <p:cNvSpPr txBox="1"/>
          <p:nvPr/>
        </p:nvSpPr>
        <p:spPr>
          <a:xfrm>
            <a:off x="825310" y="683787"/>
            <a:ext cx="4149362" cy="523220"/>
          </a:xfrm>
          <a:prstGeom prst="rect">
            <a:avLst/>
          </a:prstGeom>
          <a:noFill/>
        </p:spPr>
        <p:txBody>
          <a:bodyPr wrap="square" rtlCol="0">
            <a:spAutoFit/>
          </a:bodyPr>
          <a:lstStyle/>
          <a:p>
            <a:r>
              <a:rPr lang="en-US" sz="2800" dirty="0"/>
              <a:t>E-file</a:t>
            </a:r>
          </a:p>
        </p:txBody>
      </p:sp>
      <p:sp>
        <p:nvSpPr>
          <p:cNvPr id="7" name="TextBox 6">
            <a:extLst>
              <a:ext uri="{FF2B5EF4-FFF2-40B4-BE49-F238E27FC236}">
                <a16:creationId xmlns:a16="http://schemas.microsoft.com/office/drawing/2014/main" id="{78D94E94-414B-419B-B622-D3F806C52D8A}"/>
              </a:ext>
            </a:extLst>
          </p:cNvPr>
          <p:cNvSpPr txBox="1"/>
          <p:nvPr/>
        </p:nvSpPr>
        <p:spPr>
          <a:xfrm>
            <a:off x="4311941" y="1602297"/>
            <a:ext cx="6660859" cy="1477328"/>
          </a:xfrm>
          <a:prstGeom prst="rect">
            <a:avLst/>
          </a:prstGeom>
          <a:noFill/>
        </p:spPr>
        <p:txBody>
          <a:bodyPr wrap="square" rtlCol="0">
            <a:spAutoFit/>
          </a:bodyPr>
          <a:lstStyle/>
          <a:p>
            <a:pPr marL="285750" indent="-285750">
              <a:buFont typeface="Arial" panose="020B0604020202020204" pitchFamily="34" charset="0"/>
              <a:buChar char="•"/>
            </a:pPr>
            <a:r>
              <a:rPr lang="en-US" dirty="0"/>
              <a:t>You have the option to verify your identification to the state of Utah. </a:t>
            </a:r>
          </a:p>
          <a:p>
            <a:pPr marL="285750" indent="-285750">
              <a:buFont typeface="Arial" panose="020B0604020202020204" pitchFamily="34" charset="0"/>
              <a:buChar char="•"/>
            </a:pPr>
            <a:r>
              <a:rPr lang="en-US" dirty="0"/>
              <a:t>If you have a U.S. issued I.D., you have the option to enter your I.D. information.</a:t>
            </a:r>
          </a:p>
          <a:p>
            <a:r>
              <a:rPr lang="en-US" dirty="0"/>
              <a:t>* This section is optional.</a:t>
            </a:r>
          </a:p>
        </p:txBody>
      </p:sp>
    </p:spTree>
    <p:extLst>
      <p:ext uri="{BB962C8B-B14F-4D97-AF65-F5344CB8AC3E}">
        <p14:creationId xmlns:p14="http://schemas.microsoft.com/office/powerpoint/2010/main" val="92951532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EC065D31-F54C-4CFE-934D-2708DCCC55F0}"/>
              </a:ext>
            </a:extLst>
          </p:cNvPr>
          <p:cNvPicPr>
            <a:picLocks noGrp="1" noChangeAspect="1"/>
          </p:cNvPicPr>
          <p:nvPr>
            <p:ph idx="1"/>
          </p:nvPr>
        </p:nvPicPr>
        <p:blipFill>
          <a:blip r:embed="rId2"/>
          <a:stretch>
            <a:fillRect/>
          </a:stretch>
        </p:blipFill>
        <p:spPr>
          <a:xfrm>
            <a:off x="939567" y="1791204"/>
            <a:ext cx="5466003" cy="3275592"/>
          </a:xfrm>
          <a:prstGeom prst="rect">
            <a:avLst/>
          </a:prstGeom>
        </p:spPr>
      </p:pic>
      <p:sp>
        <p:nvSpPr>
          <p:cNvPr id="5" name="TextBox 4">
            <a:extLst>
              <a:ext uri="{FF2B5EF4-FFF2-40B4-BE49-F238E27FC236}">
                <a16:creationId xmlns:a16="http://schemas.microsoft.com/office/drawing/2014/main" id="{2DC1D4FE-2682-4BA6-AF1B-ED551C9DD4C3}"/>
              </a:ext>
            </a:extLst>
          </p:cNvPr>
          <p:cNvSpPr txBox="1"/>
          <p:nvPr/>
        </p:nvSpPr>
        <p:spPr>
          <a:xfrm>
            <a:off x="939567" y="880844"/>
            <a:ext cx="9882231" cy="1138773"/>
          </a:xfrm>
          <a:prstGeom prst="rect">
            <a:avLst/>
          </a:prstGeom>
          <a:noFill/>
        </p:spPr>
        <p:txBody>
          <a:bodyPr wrap="square" rtlCol="0">
            <a:spAutoFit/>
          </a:bodyPr>
          <a:lstStyle/>
          <a:p>
            <a:r>
              <a:rPr lang="en-US" dirty="0"/>
              <a:t>In order to e-file, TaxSlayer requires that you enter your 2023 Adjusted Gross Income </a:t>
            </a:r>
            <a:r>
              <a:rPr lang="en-US" b="1" dirty="0"/>
              <a:t>if you filed a 2023 tax return.</a:t>
            </a:r>
          </a:p>
          <a:p>
            <a:endParaRPr lang="en-US" sz="3200" dirty="0"/>
          </a:p>
        </p:txBody>
      </p:sp>
      <p:sp>
        <p:nvSpPr>
          <p:cNvPr id="6" name="TextBox 5">
            <a:extLst>
              <a:ext uri="{FF2B5EF4-FFF2-40B4-BE49-F238E27FC236}">
                <a16:creationId xmlns:a16="http://schemas.microsoft.com/office/drawing/2014/main" id="{0EAEE7DC-CEE7-4F74-85CF-9D540BB3EDBC}"/>
              </a:ext>
            </a:extLst>
          </p:cNvPr>
          <p:cNvSpPr txBox="1"/>
          <p:nvPr/>
        </p:nvSpPr>
        <p:spPr>
          <a:xfrm>
            <a:off x="6157519" y="1430985"/>
            <a:ext cx="5226342" cy="3416320"/>
          </a:xfrm>
          <a:prstGeom prst="rect">
            <a:avLst/>
          </a:prstGeom>
          <a:noFill/>
        </p:spPr>
        <p:txBody>
          <a:bodyPr wrap="square" rtlCol="0">
            <a:spAutoFit/>
          </a:bodyPr>
          <a:lstStyle/>
          <a:p>
            <a:r>
              <a:rPr lang="en-US" b="1" dirty="0"/>
              <a:t>Options</a:t>
            </a:r>
          </a:p>
          <a:p>
            <a:pPr marL="285750" indent="-285750">
              <a:buFont typeface="Arial" panose="020B0604020202020204" pitchFamily="34" charset="0"/>
              <a:buChar char="•"/>
            </a:pPr>
            <a:r>
              <a:rPr lang="en-US" dirty="0"/>
              <a:t>Check, </a:t>
            </a:r>
            <a:r>
              <a:rPr lang="en-US" b="1" dirty="0"/>
              <a:t>Yes, I have my 2023 tax return with me </a:t>
            </a:r>
            <a:r>
              <a:rPr lang="en-US" dirty="0"/>
              <a:t>if you filed a 2023 tax return and you have your 2023 tax return. You may find your 2023 AGI on line 11.</a:t>
            </a:r>
            <a:endParaRPr lang="en-US" b="1" dirty="0"/>
          </a:p>
          <a:p>
            <a:pPr marL="285750" indent="-285750">
              <a:buFont typeface="Arial" panose="020B0604020202020204" pitchFamily="34" charset="0"/>
              <a:buChar char="•"/>
            </a:pPr>
            <a:r>
              <a:rPr lang="en-US" dirty="0"/>
              <a:t>Check </a:t>
            </a:r>
            <a:r>
              <a:rPr lang="en-US" b="1" dirty="0"/>
              <a:t>No, I can’t locate my 2023 tax return</a:t>
            </a:r>
            <a:r>
              <a:rPr lang="en-US" dirty="0"/>
              <a:t> if you can’t locate your 2023 return. If you filed a 2023 tax return and you have your Self-Select PIN from last year’s return (if you filed using this website), you may enter your PIN. </a:t>
            </a:r>
          </a:p>
          <a:p>
            <a:pPr marL="285750" indent="-285750">
              <a:buFont typeface="Arial" panose="020B0604020202020204" pitchFamily="34" charset="0"/>
              <a:buChar char="•"/>
            </a:pPr>
            <a:r>
              <a:rPr lang="en-US" dirty="0"/>
              <a:t>Check, </a:t>
            </a:r>
            <a:r>
              <a:rPr lang="en-US" b="1" dirty="0"/>
              <a:t>No, I didn’t file a 2023 tax return </a:t>
            </a:r>
            <a:r>
              <a:rPr lang="en-US" dirty="0"/>
              <a:t>if you did not file taxes last year. </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91110586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13227015-1919-4702-901C-3A096D09E5EC}"/>
              </a:ext>
            </a:extLst>
          </p:cNvPr>
          <p:cNvPicPr>
            <a:picLocks noGrp="1" noChangeAspect="1"/>
          </p:cNvPicPr>
          <p:nvPr>
            <p:ph idx="1"/>
          </p:nvPr>
        </p:nvPicPr>
        <p:blipFill>
          <a:blip r:embed="rId2"/>
          <a:stretch>
            <a:fillRect/>
          </a:stretch>
        </p:blipFill>
        <p:spPr>
          <a:xfrm>
            <a:off x="880842" y="1673123"/>
            <a:ext cx="7961153" cy="3362325"/>
          </a:xfrm>
          <a:prstGeom prst="rect">
            <a:avLst/>
          </a:prstGeom>
        </p:spPr>
      </p:pic>
      <p:sp>
        <p:nvSpPr>
          <p:cNvPr id="5" name="TextBox 4">
            <a:extLst>
              <a:ext uri="{FF2B5EF4-FFF2-40B4-BE49-F238E27FC236}">
                <a16:creationId xmlns:a16="http://schemas.microsoft.com/office/drawing/2014/main" id="{6461AFD6-F581-4520-A63D-F6AE4D001660}"/>
              </a:ext>
            </a:extLst>
          </p:cNvPr>
          <p:cNvSpPr txBox="1"/>
          <p:nvPr/>
        </p:nvSpPr>
        <p:spPr>
          <a:xfrm>
            <a:off x="880843" y="921827"/>
            <a:ext cx="6425967" cy="523220"/>
          </a:xfrm>
          <a:prstGeom prst="rect">
            <a:avLst/>
          </a:prstGeom>
          <a:noFill/>
        </p:spPr>
        <p:txBody>
          <a:bodyPr wrap="square" rtlCol="0">
            <a:spAutoFit/>
          </a:bodyPr>
          <a:lstStyle/>
          <a:p>
            <a:r>
              <a:rPr lang="en-US" sz="2800" dirty="0"/>
              <a:t>Create a PIN and remember your PIN</a:t>
            </a:r>
          </a:p>
        </p:txBody>
      </p:sp>
      <p:sp>
        <p:nvSpPr>
          <p:cNvPr id="6" name="TextBox 5">
            <a:extLst>
              <a:ext uri="{FF2B5EF4-FFF2-40B4-BE49-F238E27FC236}">
                <a16:creationId xmlns:a16="http://schemas.microsoft.com/office/drawing/2014/main" id="{6017904A-32FF-4F93-BE18-D80AEC452A64}"/>
              </a:ext>
            </a:extLst>
          </p:cNvPr>
          <p:cNvSpPr txBox="1"/>
          <p:nvPr/>
        </p:nvSpPr>
        <p:spPr>
          <a:xfrm>
            <a:off x="880843" y="5209563"/>
            <a:ext cx="10544964" cy="523220"/>
          </a:xfrm>
          <a:prstGeom prst="rect">
            <a:avLst/>
          </a:prstGeom>
          <a:noFill/>
        </p:spPr>
        <p:txBody>
          <a:bodyPr wrap="square" rtlCol="0">
            <a:spAutoFit/>
          </a:bodyPr>
          <a:lstStyle/>
          <a:p>
            <a:r>
              <a:rPr lang="en-US" sz="2800" dirty="0">
                <a:solidFill>
                  <a:srgbClr val="FF0000"/>
                </a:solidFill>
              </a:rPr>
              <a:t>Remember your PIN for next year and please save your 2024 tax return. </a:t>
            </a:r>
          </a:p>
        </p:txBody>
      </p:sp>
      <p:sp>
        <p:nvSpPr>
          <p:cNvPr id="7" name="Arrow: Left 6">
            <a:extLst>
              <a:ext uri="{FF2B5EF4-FFF2-40B4-BE49-F238E27FC236}">
                <a16:creationId xmlns:a16="http://schemas.microsoft.com/office/drawing/2014/main" id="{CE398C2C-12A9-409B-8BBB-E5456FFF2D1C}"/>
              </a:ext>
            </a:extLst>
          </p:cNvPr>
          <p:cNvSpPr/>
          <p:nvPr/>
        </p:nvSpPr>
        <p:spPr>
          <a:xfrm>
            <a:off x="1719743" y="3497182"/>
            <a:ext cx="1686187" cy="343949"/>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8083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D4C399-8642-443A-A07A-1F82DB988FFC}"/>
              </a:ext>
            </a:extLst>
          </p:cNvPr>
          <p:cNvSpPr>
            <a:spLocks noGrp="1"/>
          </p:cNvSpPr>
          <p:nvPr>
            <p:ph type="title"/>
          </p:nvPr>
        </p:nvSpPr>
        <p:spPr>
          <a:xfrm>
            <a:off x="1097280" y="286603"/>
            <a:ext cx="10058400" cy="1450757"/>
          </a:xfrm>
        </p:spPr>
        <p:txBody>
          <a:bodyPr vert="horz" lIns="91440" tIns="45720" rIns="91440" bIns="45720" rtlCol="0" anchor="b">
            <a:normAutofit/>
          </a:bodyPr>
          <a:lstStyle/>
          <a:p>
            <a:r>
              <a:rPr lang="en-US" dirty="0"/>
              <a:t>Taxpayer Login Procedures</a:t>
            </a:r>
          </a:p>
        </p:txBody>
      </p:sp>
      <p:sp>
        <p:nvSpPr>
          <p:cNvPr id="5" name="Content Placeholder 2">
            <a:extLst>
              <a:ext uri="{FF2B5EF4-FFF2-40B4-BE49-F238E27FC236}">
                <a16:creationId xmlns:a16="http://schemas.microsoft.com/office/drawing/2014/main" id="{9A08CB0D-A598-4FD1-AC46-2C9B588DB0B6}"/>
              </a:ext>
            </a:extLst>
          </p:cNvPr>
          <p:cNvSpPr txBox="1">
            <a:spLocks/>
          </p:cNvSpPr>
          <p:nvPr/>
        </p:nvSpPr>
        <p:spPr>
          <a:xfrm>
            <a:off x="1097278" y="1845734"/>
            <a:ext cx="9297551" cy="4023360"/>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buFont typeface="Arial" panose="020B0604020202020204" pitchFamily="34" charset="0"/>
              <a:buChar char="•"/>
            </a:pPr>
            <a:r>
              <a:rPr lang="en-US" dirty="0"/>
              <a:t> Email </a:t>
            </a:r>
            <a:r>
              <a:rPr lang="en-US" dirty="0">
                <a:hlinkClick r:id="rId2"/>
              </a:rPr>
              <a:t>vanessa_ocana@byu.edu</a:t>
            </a:r>
            <a:r>
              <a:rPr lang="en-US" dirty="0"/>
              <a:t> to request the URL to TaxSlayer to complete a </a:t>
            </a:r>
            <a:r>
              <a:rPr lang="en-US" b="1" dirty="0"/>
              <a:t>NONRESIDENT </a:t>
            </a:r>
            <a:r>
              <a:rPr lang="en-US" dirty="0"/>
              <a:t>tax return, Form 1040NR</a:t>
            </a:r>
          </a:p>
          <a:p>
            <a:pPr>
              <a:buFont typeface="Arial" panose="020B0604020202020204" pitchFamily="34" charset="0"/>
              <a:buChar char="•"/>
            </a:pPr>
            <a:r>
              <a:rPr lang="en-US" dirty="0"/>
              <a:t>You may exit the program and return to complete the return. You will need to click on the link to return and sign in to complete the return.</a:t>
            </a:r>
          </a:p>
          <a:p>
            <a:pPr>
              <a:buFont typeface="Calibri" panose="020F0502020204030204" pitchFamily="34" charset="0"/>
              <a:buChar char="§"/>
            </a:pPr>
            <a:endParaRPr lang="en-US" dirty="0"/>
          </a:p>
          <a:p>
            <a:endParaRPr lang="en-US" dirty="0"/>
          </a:p>
        </p:txBody>
      </p:sp>
    </p:spTree>
    <p:extLst>
      <p:ext uri="{BB962C8B-B14F-4D97-AF65-F5344CB8AC3E}">
        <p14:creationId xmlns:p14="http://schemas.microsoft.com/office/powerpoint/2010/main" val="1990626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1000"/>
                                        <p:tgtEl>
                                          <p:spTgt spid="5">
                                            <p:txEl>
                                              <p:pRg st="1" end="1"/>
                                            </p:txEl>
                                          </p:spTgt>
                                        </p:tgtEl>
                                      </p:cBhvr>
                                    </p:animEffect>
                                    <p:anim calcmode="lin" valueType="num">
                                      <p:cBhvr>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834B159-DCA6-4C8A-8305-ACF431ED3A6B}"/>
              </a:ext>
            </a:extLst>
          </p:cNvPr>
          <p:cNvSpPr>
            <a:spLocks noGrp="1"/>
          </p:cNvSpPr>
          <p:nvPr>
            <p:ph idx="1"/>
          </p:nvPr>
        </p:nvSpPr>
        <p:spPr>
          <a:xfrm>
            <a:off x="788565" y="906011"/>
            <a:ext cx="10367115" cy="4963083"/>
          </a:xfrm>
        </p:spPr>
        <p:txBody>
          <a:bodyPr/>
          <a:lstStyle/>
          <a:p>
            <a:pPr marL="0" indent="0">
              <a:buNone/>
            </a:pPr>
            <a:r>
              <a:rPr lang="en-US" b="1" dirty="0"/>
              <a:t>LAST STEPS</a:t>
            </a:r>
          </a:p>
          <a:p>
            <a:pPr marL="0" indent="0">
              <a:buNone/>
            </a:pPr>
            <a:r>
              <a:rPr lang="en-US" dirty="0"/>
              <a:t>1. Enter bank Information &amp; E-file, if you choose Direct Deposit or Direct Payment (if you owe taxes)</a:t>
            </a:r>
          </a:p>
          <a:p>
            <a:pPr lvl="1">
              <a:buFont typeface="Arial" panose="020B0604020202020204" pitchFamily="34" charset="0"/>
              <a:buChar char="•"/>
            </a:pPr>
            <a:r>
              <a:rPr lang="en-US" dirty="0"/>
              <a:t>Enter your bank information. Ensure that your routing number and account number are correct.</a:t>
            </a:r>
          </a:p>
          <a:p>
            <a:pPr lvl="1">
              <a:buFont typeface="Arial" panose="020B0604020202020204" pitchFamily="34" charset="0"/>
              <a:buChar char="•"/>
            </a:pPr>
            <a:r>
              <a:rPr lang="en-US" dirty="0"/>
              <a:t>Sign and submit your tax return</a:t>
            </a:r>
          </a:p>
          <a:p>
            <a:pPr marL="0" indent="0">
              <a:buNone/>
            </a:pPr>
            <a:r>
              <a:rPr lang="en-US" dirty="0"/>
              <a:t>2. Check the status of your tax return after e-filing</a:t>
            </a:r>
          </a:p>
          <a:p>
            <a:pPr lvl="1">
              <a:buFont typeface="Arial" panose="020B0604020202020204" pitchFamily="34" charset="0"/>
              <a:buChar char="•"/>
            </a:pPr>
            <a:r>
              <a:rPr lang="en-US" dirty="0"/>
              <a:t>Return to your TaxSlayer account and check the status of your return to ensure your tax return was e-filed.</a:t>
            </a:r>
          </a:p>
          <a:p>
            <a:pPr lvl="1">
              <a:buFont typeface="Arial" panose="020B0604020202020204" pitchFamily="34" charset="0"/>
              <a:buChar char="•"/>
            </a:pPr>
            <a:r>
              <a:rPr lang="en-US" dirty="0"/>
              <a:t>You  may check your return by logging back into your account and going to My Account. </a:t>
            </a:r>
          </a:p>
        </p:txBody>
      </p:sp>
      <p:pic>
        <p:nvPicPr>
          <p:cNvPr id="4" name="Picture 3">
            <a:extLst>
              <a:ext uri="{FF2B5EF4-FFF2-40B4-BE49-F238E27FC236}">
                <a16:creationId xmlns:a16="http://schemas.microsoft.com/office/drawing/2014/main" id="{BDED2C22-03C9-4F90-B730-7D77C0C9A4D0}"/>
              </a:ext>
            </a:extLst>
          </p:cNvPr>
          <p:cNvPicPr>
            <a:picLocks noChangeAspect="1"/>
          </p:cNvPicPr>
          <p:nvPr/>
        </p:nvPicPr>
        <p:blipFill>
          <a:blip r:embed="rId2"/>
          <a:stretch>
            <a:fillRect/>
          </a:stretch>
        </p:blipFill>
        <p:spPr>
          <a:xfrm>
            <a:off x="939173" y="3387552"/>
            <a:ext cx="4539231" cy="2641606"/>
          </a:xfrm>
          <a:prstGeom prst="rect">
            <a:avLst/>
          </a:prstGeom>
        </p:spPr>
      </p:pic>
      <p:sp>
        <p:nvSpPr>
          <p:cNvPr id="5" name="Arrow: Down 4">
            <a:extLst>
              <a:ext uri="{FF2B5EF4-FFF2-40B4-BE49-F238E27FC236}">
                <a16:creationId xmlns:a16="http://schemas.microsoft.com/office/drawing/2014/main" id="{E2C833E2-5582-4D01-B32D-55761848297C}"/>
              </a:ext>
            </a:extLst>
          </p:cNvPr>
          <p:cNvSpPr/>
          <p:nvPr/>
        </p:nvSpPr>
        <p:spPr>
          <a:xfrm>
            <a:off x="3103927" y="4672668"/>
            <a:ext cx="209724" cy="36911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993758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79153" y="959615"/>
            <a:ext cx="708660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If TaxSlayer does not accept your tax return and it does not allow you to e-file, you will need to mail your forms </a:t>
            </a:r>
          </a:p>
          <a:p>
            <a:pPr marL="285750" indent="-285750">
              <a:buFont typeface="Arial" panose="020B0604020202020204" pitchFamily="34" charset="0"/>
              <a:buChar char="•"/>
            </a:pPr>
            <a:r>
              <a:rPr lang="en-US" dirty="0"/>
              <a:t>Send your federal tax forms (Form 1040NR and Form 8843) to:</a:t>
            </a:r>
          </a:p>
          <a:p>
            <a:pPr marL="285750" indent="-285750">
              <a:buFont typeface="Arial" panose="020B0604020202020204" pitchFamily="34" charset="0"/>
              <a:buChar char="•"/>
            </a:pPr>
            <a:endParaRPr lang="en-US" dirty="0"/>
          </a:p>
          <a:p>
            <a:r>
              <a:rPr lang="en-US" dirty="0"/>
              <a:t>	Department of the Treasury </a:t>
            </a:r>
          </a:p>
          <a:p>
            <a:r>
              <a:rPr lang="en-US" dirty="0"/>
              <a:t>	Internal Revenue Service </a:t>
            </a:r>
          </a:p>
          <a:p>
            <a:r>
              <a:rPr lang="en-US" dirty="0"/>
              <a:t>	Austin, TX 73301-0215 USA</a:t>
            </a:r>
          </a:p>
        </p:txBody>
      </p:sp>
      <p:sp>
        <p:nvSpPr>
          <p:cNvPr id="6" name="TextBox 5"/>
          <p:cNvSpPr txBox="1"/>
          <p:nvPr/>
        </p:nvSpPr>
        <p:spPr>
          <a:xfrm>
            <a:off x="1426958" y="3683436"/>
            <a:ext cx="3857625" cy="1200329"/>
          </a:xfrm>
          <a:prstGeom prst="rect">
            <a:avLst/>
          </a:prstGeom>
          <a:noFill/>
        </p:spPr>
        <p:txBody>
          <a:bodyPr wrap="square" rtlCol="0">
            <a:spAutoFit/>
          </a:bodyPr>
          <a:lstStyle/>
          <a:p>
            <a:r>
              <a:rPr lang="en-US" dirty="0"/>
              <a:t>Department of the Treasury </a:t>
            </a:r>
          </a:p>
          <a:p>
            <a:r>
              <a:rPr lang="en-US" dirty="0"/>
              <a:t>Internal Revenue Service</a:t>
            </a:r>
          </a:p>
          <a:p>
            <a:r>
              <a:rPr lang="en-US" dirty="0"/>
              <a:t>P.O. Box 1303 </a:t>
            </a:r>
          </a:p>
          <a:p>
            <a:r>
              <a:rPr lang="en-US" dirty="0"/>
              <a:t>Charlotte, NC 28201-1303 USA</a:t>
            </a:r>
          </a:p>
        </p:txBody>
      </p:sp>
      <p:sp>
        <p:nvSpPr>
          <p:cNvPr id="7" name="TextBox 6"/>
          <p:cNvSpPr txBox="1"/>
          <p:nvPr/>
        </p:nvSpPr>
        <p:spPr>
          <a:xfrm>
            <a:off x="5099844" y="3960434"/>
            <a:ext cx="1992312" cy="646331"/>
          </a:xfrm>
          <a:prstGeom prst="rect">
            <a:avLst/>
          </a:prstGeom>
          <a:noFill/>
        </p:spPr>
        <p:txBody>
          <a:bodyPr wrap="square" rtlCol="0">
            <a:spAutoFit/>
          </a:bodyPr>
          <a:lstStyle/>
          <a:p>
            <a:r>
              <a:rPr lang="en-US" dirty="0"/>
              <a:t>If enclosing a payment</a:t>
            </a:r>
          </a:p>
        </p:txBody>
      </p:sp>
      <p:sp>
        <p:nvSpPr>
          <p:cNvPr id="8" name="Left Brace 7"/>
          <p:cNvSpPr/>
          <p:nvPr/>
        </p:nvSpPr>
        <p:spPr>
          <a:xfrm>
            <a:off x="4430437" y="3825537"/>
            <a:ext cx="352425" cy="916126"/>
          </a:xfrm>
          <a:prstGeom prst="leftBrace">
            <a:avLst/>
          </a:prstGeom>
          <a:solidFill>
            <a:srgbClr val="FF0000"/>
          </a:solid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hevron 11"/>
          <p:cNvSpPr/>
          <p:nvPr/>
        </p:nvSpPr>
        <p:spPr>
          <a:xfrm>
            <a:off x="4454249" y="2234977"/>
            <a:ext cx="304800" cy="646331"/>
          </a:xfrm>
          <a:prstGeom prst="chevron">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TextBox 12">
            <a:extLst>
              <a:ext uri="{FF2B5EF4-FFF2-40B4-BE49-F238E27FC236}">
                <a16:creationId xmlns:a16="http://schemas.microsoft.com/office/drawing/2014/main" id="{30E036B9-FD90-4A12-AF99-39604EA79552}"/>
              </a:ext>
            </a:extLst>
          </p:cNvPr>
          <p:cNvSpPr txBox="1"/>
          <p:nvPr/>
        </p:nvSpPr>
        <p:spPr>
          <a:xfrm>
            <a:off x="4933776" y="2234977"/>
            <a:ext cx="1992312" cy="646331"/>
          </a:xfrm>
          <a:prstGeom prst="rect">
            <a:avLst/>
          </a:prstGeom>
          <a:noFill/>
        </p:spPr>
        <p:txBody>
          <a:bodyPr wrap="square" rtlCol="0">
            <a:spAutoFit/>
          </a:bodyPr>
          <a:lstStyle/>
          <a:p>
            <a:r>
              <a:rPr lang="en-US" dirty="0"/>
              <a:t>Returns with refunds</a:t>
            </a:r>
          </a:p>
        </p:txBody>
      </p:sp>
      <p:sp>
        <p:nvSpPr>
          <p:cNvPr id="2" name="TextBox 1">
            <a:extLst>
              <a:ext uri="{FF2B5EF4-FFF2-40B4-BE49-F238E27FC236}">
                <a16:creationId xmlns:a16="http://schemas.microsoft.com/office/drawing/2014/main" id="{886F9289-B3A2-4B68-81D7-C9041276E634}"/>
              </a:ext>
            </a:extLst>
          </p:cNvPr>
          <p:cNvSpPr txBox="1"/>
          <p:nvPr/>
        </p:nvSpPr>
        <p:spPr>
          <a:xfrm>
            <a:off x="7092156" y="3429000"/>
            <a:ext cx="3978298" cy="1477328"/>
          </a:xfrm>
          <a:prstGeom prst="rect">
            <a:avLst/>
          </a:prstGeom>
          <a:noFill/>
        </p:spPr>
        <p:txBody>
          <a:bodyPr wrap="square" rtlCol="0">
            <a:spAutoFit/>
          </a:bodyPr>
          <a:lstStyle/>
          <a:p>
            <a:r>
              <a:rPr lang="en-US" dirty="0"/>
              <a:t>If you still wish to e-file, you may set up an appointment with the Low Income Taxpayer Clinic so they may assist you in filing your taxes. You may call them at 801-210-8001.</a:t>
            </a:r>
          </a:p>
        </p:txBody>
      </p:sp>
    </p:spTree>
    <p:extLst>
      <p:ext uri="{BB962C8B-B14F-4D97-AF65-F5344CB8AC3E}">
        <p14:creationId xmlns:p14="http://schemas.microsoft.com/office/powerpoint/2010/main" val="3039342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Effect transition="in" filter="fade">
                                      <p:cBhvr>
                                        <p:cTn id="21" dur="1000"/>
                                        <p:tgtEl>
                                          <p:spTgt spid="5">
                                            <p:txEl>
                                              <p:pRg st="3" end="3"/>
                                            </p:txEl>
                                          </p:spTgt>
                                        </p:tgtEl>
                                      </p:cBhvr>
                                    </p:animEffect>
                                    <p:anim calcmode="lin" valueType="num">
                                      <p:cBhvr>
                                        <p:cTn id="22"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3" end="3"/>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5">
                                            <p:txEl>
                                              <p:pRg st="4" end="4"/>
                                            </p:txEl>
                                          </p:spTgt>
                                        </p:tgtEl>
                                        <p:attrNameLst>
                                          <p:attrName>style.visibility</p:attrName>
                                        </p:attrNameLst>
                                      </p:cBhvr>
                                      <p:to>
                                        <p:strVal val="visible"/>
                                      </p:to>
                                    </p:set>
                                    <p:animEffect transition="in" filter="fade">
                                      <p:cBhvr>
                                        <p:cTn id="26" dur="1000"/>
                                        <p:tgtEl>
                                          <p:spTgt spid="5">
                                            <p:txEl>
                                              <p:pRg st="4" end="4"/>
                                            </p:txEl>
                                          </p:spTgt>
                                        </p:tgtEl>
                                      </p:cBhvr>
                                    </p:animEffect>
                                    <p:anim calcmode="lin" valueType="num">
                                      <p:cBhvr>
                                        <p:cTn id="27"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5">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Effect transition="in" filter="fade">
                                      <p:cBhvr>
                                        <p:cTn id="31" dur="1000"/>
                                        <p:tgtEl>
                                          <p:spTgt spid="5">
                                            <p:txEl>
                                              <p:pRg st="5" end="5"/>
                                            </p:txEl>
                                          </p:spTgt>
                                        </p:tgtEl>
                                      </p:cBhvr>
                                    </p:animEffect>
                                    <p:anim calcmode="lin" valueType="num">
                                      <p:cBhvr>
                                        <p:cTn id="32"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5">
                                            <p:txEl>
                                              <p:pRg st="5" end="5"/>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7"/>
                                        </p:tgtEl>
                                        <p:attrNameLst>
                                          <p:attrName>style.visibility</p:attrName>
                                        </p:attrNameLst>
                                      </p:cBhvr>
                                      <p:to>
                                        <p:strVal val="visible"/>
                                      </p:to>
                                    </p:set>
                                    <p:anim calcmode="lin" valueType="num">
                                      <p:cBhvr additive="base">
                                        <p:cTn id="52" dur="500" fill="hold"/>
                                        <p:tgtEl>
                                          <p:spTgt spid="7"/>
                                        </p:tgtEl>
                                        <p:attrNameLst>
                                          <p:attrName>ppt_x</p:attrName>
                                        </p:attrNameLst>
                                      </p:cBhvr>
                                      <p:tavLst>
                                        <p:tav tm="0">
                                          <p:val>
                                            <p:strVal val="#ppt_x"/>
                                          </p:val>
                                        </p:tav>
                                        <p:tav tm="100000">
                                          <p:val>
                                            <p:strVal val="#ppt_x"/>
                                          </p:val>
                                        </p:tav>
                                      </p:tavLst>
                                    </p:anim>
                                    <p:anim calcmode="lin" valueType="num">
                                      <p:cBhvr additive="base">
                                        <p:cTn id="53" dur="500" fill="hold"/>
                                        <p:tgtEl>
                                          <p:spTgt spid="7"/>
                                        </p:tgtEl>
                                        <p:attrNameLst>
                                          <p:attrName>ppt_y</p:attrName>
                                        </p:attrNameLst>
                                      </p:cBhvr>
                                      <p:tavLst>
                                        <p:tav tm="0">
                                          <p:val>
                                            <p:strVal val="1+#ppt_h/2"/>
                                          </p:val>
                                        </p:tav>
                                        <p:tav tm="100000">
                                          <p:val>
                                            <p:strVal val="#ppt_y"/>
                                          </p:val>
                                        </p:tav>
                                      </p:tavLst>
                                    </p:anim>
                                  </p:childTnLst>
                                </p:cTn>
                              </p:par>
                              <p:par>
                                <p:cTn id="54" presetID="2" presetClass="entr" presetSubtype="4" fill="hold" grpId="0" nodeType="with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fill="hold"/>
                                        <p:tgtEl>
                                          <p:spTgt spid="13"/>
                                        </p:tgtEl>
                                        <p:attrNameLst>
                                          <p:attrName>ppt_x</p:attrName>
                                        </p:attrNameLst>
                                      </p:cBhvr>
                                      <p:tavLst>
                                        <p:tav tm="0">
                                          <p:val>
                                            <p:strVal val="#ppt_x"/>
                                          </p:val>
                                        </p:tav>
                                        <p:tav tm="100000">
                                          <p:val>
                                            <p:strVal val="#ppt_x"/>
                                          </p:val>
                                        </p:tav>
                                      </p:tavLst>
                                    </p:anim>
                                    <p:anim calcmode="lin" valueType="num">
                                      <p:cBhvr additive="base">
                                        <p:cTn id="57"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animBg="1"/>
      <p:bldP spid="12" grpId="0" animBg="1"/>
      <p:bldP spid="1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76300" y="800100"/>
            <a:ext cx="4362449" cy="2686049"/>
          </a:xfrm>
        </p:spPr>
        <p:txBody>
          <a:bodyPr>
            <a:normAutofit/>
          </a:bodyPr>
          <a:lstStyle/>
          <a:p>
            <a:pPr marL="0" indent="0">
              <a:buNone/>
            </a:pPr>
            <a:r>
              <a:rPr lang="en-US" dirty="0"/>
              <a:t>Mail your Utah state forms to:</a:t>
            </a:r>
          </a:p>
          <a:p>
            <a:pPr marL="0" indent="0">
              <a:buNone/>
            </a:pPr>
            <a:endParaRPr lang="en-US" dirty="0"/>
          </a:p>
          <a:p>
            <a:pPr marL="0" indent="0">
              <a:buNone/>
            </a:pPr>
            <a:r>
              <a:rPr lang="en-US" dirty="0"/>
              <a:t>All returns with payments:</a:t>
            </a:r>
          </a:p>
          <a:p>
            <a:pPr marL="0" indent="0">
              <a:buNone/>
            </a:pPr>
            <a:r>
              <a:rPr lang="en-US" dirty="0"/>
              <a:t>Utah State Tax Commission</a:t>
            </a:r>
            <a:br>
              <a:rPr lang="en-US" dirty="0"/>
            </a:br>
            <a:r>
              <a:rPr lang="en-US" dirty="0"/>
              <a:t>210 North 1950 West</a:t>
            </a:r>
            <a:br>
              <a:rPr lang="en-US" dirty="0"/>
            </a:br>
            <a:r>
              <a:rPr lang="en-US" dirty="0"/>
              <a:t>Salt Lake City, UT 84134-0266</a:t>
            </a:r>
          </a:p>
          <a:p>
            <a:endParaRPr lang="en-US" dirty="0"/>
          </a:p>
        </p:txBody>
      </p:sp>
      <p:sp>
        <p:nvSpPr>
          <p:cNvPr id="4" name="TextBox 3"/>
          <p:cNvSpPr txBox="1"/>
          <p:nvPr/>
        </p:nvSpPr>
        <p:spPr>
          <a:xfrm>
            <a:off x="4762502" y="1676400"/>
            <a:ext cx="4010024" cy="1323439"/>
          </a:xfrm>
          <a:prstGeom prst="rect">
            <a:avLst/>
          </a:prstGeom>
          <a:noFill/>
        </p:spPr>
        <p:txBody>
          <a:bodyPr wrap="square" rtlCol="0">
            <a:spAutoFit/>
          </a:bodyPr>
          <a:lstStyle/>
          <a:p>
            <a:endParaRPr lang="en-US" sz="2000" dirty="0"/>
          </a:p>
          <a:p>
            <a:r>
              <a:rPr lang="en-US" sz="2000" dirty="0"/>
              <a:t>Utah State Tax Commission</a:t>
            </a:r>
            <a:br>
              <a:rPr lang="en-US" sz="2000" dirty="0"/>
            </a:br>
            <a:r>
              <a:rPr lang="en-US" sz="2000" dirty="0"/>
              <a:t>210 North 1950 West</a:t>
            </a:r>
            <a:br>
              <a:rPr lang="en-US" sz="2000" dirty="0"/>
            </a:br>
            <a:r>
              <a:rPr lang="en-US" sz="2000" dirty="0"/>
              <a:t>Salt Lake City, UT 84134-0260</a:t>
            </a:r>
          </a:p>
        </p:txBody>
      </p:sp>
      <p:sp>
        <p:nvSpPr>
          <p:cNvPr id="5" name="TextBox 4"/>
          <p:cNvSpPr txBox="1"/>
          <p:nvPr/>
        </p:nvSpPr>
        <p:spPr>
          <a:xfrm>
            <a:off x="4762502" y="1676400"/>
            <a:ext cx="3981450" cy="400110"/>
          </a:xfrm>
          <a:prstGeom prst="rect">
            <a:avLst/>
          </a:prstGeom>
          <a:noFill/>
        </p:spPr>
        <p:txBody>
          <a:bodyPr wrap="square" rtlCol="0">
            <a:spAutoFit/>
          </a:bodyPr>
          <a:lstStyle/>
          <a:p>
            <a:r>
              <a:rPr lang="en-US" sz="2000" dirty="0"/>
              <a:t>All other returns, including refunds:</a:t>
            </a:r>
          </a:p>
        </p:txBody>
      </p:sp>
    </p:spTree>
    <p:extLst>
      <p:ext uri="{BB962C8B-B14F-4D97-AF65-F5344CB8AC3E}">
        <p14:creationId xmlns:p14="http://schemas.microsoft.com/office/powerpoint/2010/main" val="23975323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p:txBody>
          <a:bodyPr/>
          <a:lstStyle/>
          <a:p>
            <a:r>
              <a:rPr lang="en-US" dirty="0"/>
              <a:t>TaxSlayer Welcome Page</a:t>
            </a:r>
          </a:p>
        </p:txBody>
      </p:sp>
      <p:pic>
        <p:nvPicPr>
          <p:cNvPr id="8" name="Content Placeholder 7">
            <a:extLst>
              <a:ext uri="{FF2B5EF4-FFF2-40B4-BE49-F238E27FC236}">
                <a16:creationId xmlns:a16="http://schemas.microsoft.com/office/drawing/2014/main" id="{277D3FEA-AE0F-4C9E-8E41-5C59650AFE7C}"/>
              </a:ext>
            </a:extLst>
          </p:cNvPr>
          <p:cNvPicPr>
            <a:picLocks noGrp="1" noChangeAspect="1"/>
          </p:cNvPicPr>
          <p:nvPr>
            <p:ph idx="1"/>
          </p:nvPr>
        </p:nvPicPr>
        <p:blipFill>
          <a:blip r:embed="rId3"/>
          <a:stretch>
            <a:fillRect/>
          </a:stretch>
        </p:blipFill>
        <p:spPr>
          <a:xfrm>
            <a:off x="2266950" y="1979140"/>
            <a:ext cx="7658100" cy="3076575"/>
          </a:xfrm>
          <a:prstGeom prst="rect">
            <a:avLst/>
          </a:prstGeom>
        </p:spPr>
      </p:pic>
      <p:sp>
        <p:nvSpPr>
          <p:cNvPr id="9" name="TextBox 8">
            <a:extLst>
              <a:ext uri="{FF2B5EF4-FFF2-40B4-BE49-F238E27FC236}">
                <a16:creationId xmlns:a16="http://schemas.microsoft.com/office/drawing/2014/main" id="{101365E3-BC8E-4CA5-91AD-FAAC49CB9302}"/>
              </a:ext>
            </a:extLst>
          </p:cNvPr>
          <p:cNvSpPr txBox="1"/>
          <p:nvPr/>
        </p:nvSpPr>
        <p:spPr>
          <a:xfrm>
            <a:off x="1736521" y="5055715"/>
            <a:ext cx="5872294" cy="400110"/>
          </a:xfrm>
          <a:prstGeom prst="rect">
            <a:avLst/>
          </a:prstGeom>
          <a:noFill/>
        </p:spPr>
        <p:txBody>
          <a:bodyPr wrap="square" rtlCol="0">
            <a:spAutoFit/>
          </a:bodyPr>
          <a:lstStyle/>
          <a:p>
            <a:pPr marL="285750" indent="-285750">
              <a:buFont typeface="Arial" panose="020B0604020202020204" pitchFamily="34" charset="0"/>
              <a:buChar char="•"/>
            </a:pPr>
            <a:r>
              <a:rPr lang="en-US" sz="2000" dirty="0"/>
              <a:t>Click </a:t>
            </a:r>
            <a:r>
              <a:rPr lang="en-US" sz="2000" b="1" dirty="0"/>
              <a:t>CONTINUE</a:t>
            </a:r>
          </a:p>
        </p:txBody>
      </p:sp>
      <p:pic>
        <p:nvPicPr>
          <p:cNvPr id="10" name="Picture 9">
            <a:extLst>
              <a:ext uri="{FF2B5EF4-FFF2-40B4-BE49-F238E27FC236}">
                <a16:creationId xmlns:a16="http://schemas.microsoft.com/office/drawing/2014/main" id="{F5DAE8E2-DA4C-451D-B62A-49B1A66DF723}"/>
              </a:ext>
            </a:extLst>
          </p:cNvPr>
          <p:cNvPicPr>
            <a:picLocks noChangeAspect="1"/>
          </p:cNvPicPr>
          <p:nvPr/>
        </p:nvPicPr>
        <p:blipFill>
          <a:blip r:embed="rId3"/>
          <a:stretch>
            <a:fillRect/>
          </a:stretch>
        </p:blipFill>
        <p:spPr>
          <a:xfrm>
            <a:off x="2266950" y="1890712"/>
            <a:ext cx="7658100" cy="3076575"/>
          </a:xfrm>
          <a:prstGeom prst="rect">
            <a:avLst/>
          </a:prstGeom>
        </p:spPr>
      </p:pic>
    </p:spTree>
    <p:extLst>
      <p:ext uri="{BB962C8B-B14F-4D97-AF65-F5344CB8AC3E}">
        <p14:creationId xmlns:p14="http://schemas.microsoft.com/office/powerpoint/2010/main" val="648491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BFF564-3102-436F-B74D-41C217AD71CA}"/>
              </a:ext>
            </a:extLst>
          </p:cNvPr>
          <p:cNvSpPr>
            <a:spLocks noGrp="1"/>
          </p:cNvSpPr>
          <p:nvPr>
            <p:ph type="title"/>
          </p:nvPr>
        </p:nvSpPr>
        <p:spPr>
          <a:xfrm>
            <a:off x="1026771" y="785178"/>
            <a:ext cx="10058400" cy="851204"/>
          </a:xfrm>
        </p:spPr>
        <p:txBody>
          <a:bodyPr/>
          <a:lstStyle/>
          <a:p>
            <a:r>
              <a:rPr lang="en-US" dirty="0"/>
              <a:t>Create an Account</a:t>
            </a:r>
          </a:p>
        </p:txBody>
      </p:sp>
      <p:pic>
        <p:nvPicPr>
          <p:cNvPr id="5" name="Content Placeholder 4">
            <a:extLst>
              <a:ext uri="{FF2B5EF4-FFF2-40B4-BE49-F238E27FC236}">
                <a16:creationId xmlns:a16="http://schemas.microsoft.com/office/drawing/2014/main" id="{2A6A5A09-B577-4F20-9D95-B7CBFDAA2B17}"/>
              </a:ext>
            </a:extLst>
          </p:cNvPr>
          <p:cNvPicPr>
            <a:picLocks noGrp="1" noChangeAspect="1"/>
          </p:cNvPicPr>
          <p:nvPr>
            <p:ph idx="1"/>
          </p:nvPr>
        </p:nvPicPr>
        <p:blipFill>
          <a:blip r:embed="rId3"/>
          <a:stretch>
            <a:fillRect/>
          </a:stretch>
        </p:blipFill>
        <p:spPr>
          <a:xfrm>
            <a:off x="1026771" y="1595458"/>
            <a:ext cx="3692916" cy="4138613"/>
          </a:xfrm>
          <a:prstGeom prst="rect">
            <a:avLst/>
          </a:prstGeom>
        </p:spPr>
      </p:pic>
      <p:sp>
        <p:nvSpPr>
          <p:cNvPr id="6" name="TextBox 5">
            <a:extLst>
              <a:ext uri="{FF2B5EF4-FFF2-40B4-BE49-F238E27FC236}">
                <a16:creationId xmlns:a16="http://schemas.microsoft.com/office/drawing/2014/main" id="{56BE483C-40D2-4DB1-BE45-FC995F5B32D7}"/>
              </a:ext>
            </a:extLst>
          </p:cNvPr>
          <p:cNvSpPr txBox="1"/>
          <p:nvPr/>
        </p:nvSpPr>
        <p:spPr>
          <a:xfrm>
            <a:off x="8446476" y="1813529"/>
            <a:ext cx="2993049" cy="3416320"/>
          </a:xfrm>
          <a:prstGeom prst="rect">
            <a:avLst/>
          </a:prstGeom>
          <a:noFill/>
        </p:spPr>
        <p:txBody>
          <a:bodyPr wrap="square" rtlCol="0">
            <a:spAutoFit/>
          </a:bodyPr>
          <a:lstStyle/>
          <a:p>
            <a:pPr marL="285750" indent="-285750">
              <a:buFont typeface="Arial" panose="020B0604020202020204" pitchFamily="34" charset="0"/>
              <a:buChar char="•"/>
            </a:pPr>
            <a:r>
              <a:rPr lang="en-US" dirty="0"/>
              <a:t>Click on Create account</a:t>
            </a:r>
          </a:p>
          <a:p>
            <a:pPr marL="285750" indent="-285750">
              <a:buFont typeface="Arial" panose="020B0604020202020204" pitchFamily="34" charset="0"/>
              <a:buChar char="•"/>
            </a:pPr>
            <a:r>
              <a:rPr lang="en-US" dirty="0"/>
              <a:t>You will need to type:</a:t>
            </a:r>
          </a:p>
          <a:p>
            <a:pPr marL="742950" lvl="1" indent="-285750">
              <a:buFont typeface="Arial" panose="020B0604020202020204" pitchFamily="34" charset="0"/>
              <a:buChar char="•"/>
            </a:pPr>
            <a:r>
              <a:rPr lang="en-US" dirty="0"/>
              <a:t>Email address</a:t>
            </a:r>
          </a:p>
          <a:p>
            <a:pPr marL="742950" lvl="1" indent="-285750">
              <a:buFont typeface="Arial" panose="020B0604020202020204" pitchFamily="34" charset="0"/>
              <a:buChar char="•"/>
            </a:pPr>
            <a:r>
              <a:rPr lang="en-US" dirty="0"/>
              <a:t>User name</a:t>
            </a:r>
          </a:p>
          <a:p>
            <a:pPr marL="742950" lvl="1" indent="-285750">
              <a:buFont typeface="Arial" panose="020B0604020202020204" pitchFamily="34" charset="0"/>
              <a:buChar char="•"/>
            </a:pPr>
            <a:r>
              <a:rPr lang="en-US" dirty="0"/>
              <a:t>Password</a:t>
            </a:r>
          </a:p>
          <a:p>
            <a:pPr marL="742950" lvl="1" indent="-285750">
              <a:buFont typeface="Arial" panose="020B0604020202020204" pitchFamily="34" charset="0"/>
              <a:buChar char="•"/>
            </a:pPr>
            <a:r>
              <a:rPr lang="en-US" dirty="0"/>
              <a:t>Cell phone number</a:t>
            </a:r>
          </a:p>
          <a:p>
            <a:r>
              <a:rPr lang="en-US" b="1" dirty="0"/>
              <a:t>TIP: </a:t>
            </a:r>
            <a:r>
              <a:rPr lang="en-US" dirty="0"/>
              <a:t>You can enter your email if you do not have a cell phone number</a:t>
            </a:r>
          </a:p>
          <a:p>
            <a:endParaRPr lang="en-US" dirty="0"/>
          </a:p>
          <a:p>
            <a:pPr marL="285750" indent="-285750">
              <a:buFont typeface="Arial" panose="020B0604020202020204" pitchFamily="34" charset="0"/>
              <a:buChar char="•"/>
            </a:pPr>
            <a:r>
              <a:rPr lang="en-US" dirty="0"/>
              <a:t>Click </a:t>
            </a:r>
            <a:r>
              <a:rPr lang="en-US" b="1" dirty="0"/>
              <a:t>CREATE ACCOUNT</a:t>
            </a:r>
          </a:p>
          <a:p>
            <a:pPr marL="742950" lvl="1" indent="-285750">
              <a:buFont typeface="Arial" panose="020B0604020202020204" pitchFamily="34" charset="0"/>
              <a:buChar char="•"/>
            </a:pPr>
            <a:endParaRPr lang="en-US" dirty="0"/>
          </a:p>
        </p:txBody>
      </p:sp>
      <p:pic>
        <p:nvPicPr>
          <p:cNvPr id="7" name="Picture 6">
            <a:extLst>
              <a:ext uri="{FF2B5EF4-FFF2-40B4-BE49-F238E27FC236}">
                <a16:creationId xmlns:a16="http://schemas.microsoft.com/office/drawing/2014/main" id="{5691BF7A-398A-4C2C-8C07-188E0E7318FE}"/>
              </a:ext>
            </a:extLst>
          </p:cNvPr>
          <p:cNvPicPr>
            <a:picLocks noChangeAspect="1"/>
          </p:cNvPicPr>
          <p:nvPr/>
        </p:nvPicPr>
        <p:blipFill>
          <a:blip r:embed="rId4"/>
          <a:stretch>
            <a:fillRect/>
          </a:stretch>
        </p:blipFill>
        <p:spPr>
          <a:xfrm>
            <a:off x="4793509" y="1518072"/>
            <a:ext cx="3579145" cy="4388616"/>
          </a:xfrm>
          <a:prstGeom prst="rect">
            <a:avLst/>
          </a:prstGeom>
        </p:spPr>
      </p:pic>
      <p:sp>
        <p:nvSpPr>
          <p:cNvPr id="14" name="Arrow: Down 13">
            <a:extLst>
              <a:ext uri="{FF2B5EF4-FFF2-40B4-BE49-F238E27FC236}">
                <a16:creationId xmlns:a16="http://schemas.microsoft.com/office/drawing/2014/main" id="{4EBED911-DDF9-4189-AC85-DBC6BD9E260E}"/>
              </a:ext>
            </a:extLst>
          </p:cNvPr>
          <p:cNvSpPr/>
          <p:nvPr/>
        </p:nvSpPr>
        <p:spPr>
          <a:xfrm>
            <a:off x="2701255" y="1690688"/>
            <a:ext cx="243281" cy="482061"/>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solidFill>
              <a:highlight>
                <a:srgbClr val="FF0000"/>
              </a:highlight>
            </a:endParaRPr>
          </a:p>
        </p:txBody>
      </p:sp>
      <p:sp>
        <p:nvSpPr>
          <p:cNvPr id="16" name="Arrow: Striped Right 15">
            <a:extLst>
              <a:ext uri="{FF2B5EF4-FFF2-40B4-BE49-F238E27FC236}">
                <a16:creationId xmlns:a16="http://schemas.microsoft.com/office/drawing/2014/main" id="{178C58D7-C0CC-4705-B8AC-8785BFDB9C8A}"/>
              </a:ext>
            </a:extLst>
          </p:cNvPr>
          <p:cNvSpPr/>
          <p:nvPr/>
        </p:nvSpPr>
        <p:spPr>
          <a:xfrm>
            <a:off x="4395831" y="2321504"/>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F49918F6-4AC5-4EFB-B38C-2F101A208AAA}"/>
              </a:ext>
            </a:extLst>
          </p:cNvPr>
          <p:cNvSpPr/>
          <p:nvPr/>
        </p:nvSpPr>
        <p:spPr>
          <a:xfrm>
            <a:off x="4440023" y="2918402"/>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96DC9B96-8AE7-4B55-9985-2EBA08EDC142}"/>
              </a:ext>
            </a:extLst>
          </p:cNvPr>
          <p:cNvSpPr/>
          <p:nvPr/>
        </p:nvSpPr>
        <p:spPr>
          <a:xfrm>
            <a:off x="4435029" y="3445889"/>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4FFC5EE9-B480-4E11-BA42-5093D624B884}"/>
              </a:ext>
            </a:extLst>
          </p:cNvPr>
          <p:cNvSpPr/>
          <p:nvPr/>
        </p:nvSpPr>
        <p:spPr>
          <a:xfrm>
            <a:off x="4414856" y="4027787"/>
            <a:ext cx="512427" cy="218875"/>
          </a:xfrm>
          <a:prstGeom prst="striped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DC7C9F80-7BDC-44D8-B97B-BC3CB3988666}"/>
              </a:ext>
            </a:extLst>
          </p:cNvPr>
          <p:cNvSpPr/>
          <p:nvPr/>
        </p:nvSpPr>
        <p:spPr>
          <a:xfrm>
            <a:off x="4328719" y="5230490"/>
            <a:ext cx="598563" cy="218875"/>
          </a:xfrm>
          <a:prstGeom prst="stripedRightArrow">
            <a:avLst>
              <a:gd name="adj1" fmla="val 50000"/>
              <a:gd name="adj2" fmla="val 19338"/>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51221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 calcmode="lin" valueType="num">
                                      <p:cBhvr additive="base">
                                        <p:cTn id="13" dur="500" fill="hold"/>
                                        <p:tgtEl>
                                          <p:spTgt spid="14"/>
                                        </p:tgtEl>
                                        <p:attrNameLst>
                                          <p:attrName>ppt_x</p:attrName>
                                        </p:attrNameLst>
                                      </p:cBhvr>
                                      <p:tavLst>
                                        <p:tav tm="0">
                                          <p:val>
                                            <p:strVal val="#ppt_x"/>
                                          </p:val>
                                        </p:tav>
                                        <p:tav tm="100000">
                                          <p:val>
                                            <p:strVal val="#ppt_x"/>
                                          </p:val>
                                        </p:tav>
                                      </p:tavLst>
                                    </p:anim>
                                    <p:anim calcmode="lin" valueType="num">
                                      <p:cBhvr additive="base">
                                        <p:cTn id="14" dur="500" fill="hold"/>
                                        <p:tgtEl>
                                          <p:spTgt spid="14"/>
                                        </p:tgtEl>
                                        <p:attrNameLst>
                                          <p:attrName>ppt_y</p:attrName>
                                        </p:attrNameLst>
                                      </p:cBhvr>
                                      <p:tavLst>
                                        <p:tav tm="0">
                                          <p:val>
                                            <p:strVal val="1+#ppt_h/2"/>
                                          </p:val>
                                        </p:tav>
                                        <p:tav tm="100000">
                                          <p:val>
                                            <p:strVal val="#ppt_y"/>
                                          </p:val>
                                        </p:tav>
                                      </p:tavLst>
                                    </p:anim>
                                  </p:childTnLst>
                                </p:cTn>
                              </p:par>
                              <p:par>
                                <p:cTn id="15" presetID="1" presetClass="entr" presetSubtype="0" fill="hold" nodeType="with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down)">
                                      <p:cBhvr>
                                        <p:cTn id="25" dur="500"/>
                                        <p:tgtEl>
                                          <p:spTgt spid="16"/>
                                        </p:tgtEl>
                                      </p:cBhvr>
                                    </p:animEffect>
                                  </p:childTnLst>
                                </p:cTn>
                              </p:par>
                              <p:par>
                                <p:cTn id="26" presetID="2" presetClass="entr" presetSubtype="4" fill="hold" nodeType="withEffect">
                                  <p:stCondLst>
                                    <p:cond delay="0"/>
                                  </p:stCondLst>
                                  <p:childTnLst>
                                    <p:set>
                                      <p:cBhvr>
                                        <p:cTn id="27" dur="1" fill="hold">
                                          <p:stCondLst>
                                            <p:cond delay="0"/>
                                          </p:stCondLst>
                                        </p:cTn>
                                        <p:tgtEl>
                                          <p:spTgt spid="6">
                                            <p:txEl>
                                              <p:pRg st="1" end="1"/>
                                            </p:txEl>
                                          </p:spTgt>
                                        </p:tgtEl>
                                        <p:attrNameLst>
                                          <p:attrName>style.visibility</p:attrName>
                                        </p:attrNameLst>
                                      </p:cBhvr>
                                      <p:to>
                                        <p:strVal val="visible"/>
                                      </p:to>
                                    </p:set>
                                    <p:anim calcmode="lin" valueType="num">
                                      <p:cBhvr additive="base">
                                        <p:cTn id="2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0"/>
                                  </p:stCondLst>
                                  <p:childTnLst>
                                    <p:set>
                                      <p:cBhvr>
                                        <p:cTn id="31" dur="1" fill="hold">
                                          <p:stCondLst>
                                            <p:cond delay="0"/>
                                          </p:stCondLst>
                                        </p:cTn>
                                        <p:tgtEl>
                                          <p:spTgt spid="6">
                                            <p:txEl>
                                              <p:pRg st="2" end="2"/>
                                            </p:txEl>
                                          </p:spTgt>
                                        </p:tgtEl>
                                        <p:attrNameLst>
                                          <p:attrName>style.visibility</p:attrName>
                                        </p:attrNameLst>
                                      </p:cBhvr>
                                      <p:to>
                                        <p:strVal val="visible"/>
                                      </p:to>
                                    </p:set>
                                    <p:anim calcmode="lin" valueType="num">
                                      <p:cBhvr additive="base">
                                        <p:cTn id="3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22" presetClass="entr" presetSubtype="4" fill="hold" grpId="0" nodeType="clickEffect">
                                  <p:stCondLst>
                                    <p:cond delay="0"/>
                                  </p:stCondLst>
                                  <p:childTnLst>
                                    <p:set>
                                      <p:cBhvr>
                                        <p:cTn id="37" dur="1" fill="hold">
                                          <p:stCondLst>
                                            <p:cond delay="0"/>
                                          </p:stCondLst>
                                        </p:cTn>
                                        <p:tgtEl>
                                          <p:spTgt spid="17"/>
                                        </p:tgtEl>
                                        <p:attrNameLst>
                                          <p:attrName>style.visibility</p:attrName>
                                        </p:attrNameLst>
                                      </p:cBhvr>
                                      <p:to>
                                        <p:strVal val="visible"/>
                                      </p:to>
                                    </p:set>
                                    <p:animEffect transition="in" filter="wipe(down)">
                                      <p:cBhvr>
                                        <p:cTn id="38" dur="500"/>
                                        <p:tgtEl>
                                          <p:spTgt spid="17"/>
                                        </p:tgtEl>
                                      </p:cBhvr>
                                    </p:animEffect>
                                  </p:childTnLst>
                                </p:cTn>
                              </p:par>
                              <p:par>
                                <p:cTn id="39" presetID="2" presetClass="entr" presetSubtype="4" fill="hold" nodeType="with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additive="base">
                                        <p:cTn id="4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par>
                                <p:cTn id="48" presetID="2" presetClass="entr" presetSubtype="4" fill="hold" nodeType="withEffect">
                                  <p:stCondLst>
                                    <p:cond delay="0"/>
                                  </p:stCondLst>
                                  <p:childTnLst>
                                    <p:set>
                                      <p:cBhvr>
                                        <p:cTn id="49" dur="1" fill="hold">
                                          <p:stCondLst>
                                            <p:cond delay="0"/>
                                          </p:stCondLst>
                                        </p:cTn>
                                        <p:tgtEl>
                                          <p:spTgt spid="6">
                                            <p:txEl>
                                              <p:pRg st="4" end="4"/>
                                            </p:txEl>
                                          </p:spTgt>
                                        </p:tgtEl>
                                        <p:attrNameLst>
                                          <p:attrName>style.visibility</p:attrName>
                                        </p:attrNameLst>
                                      </p:cBhvr>
                                      <p:to>
                                        <p:strVal val="visible"/>
                                      </p:to>
                                    </p:set>
                                    <p:anim calcmode="lin" valueType="num">
                                      <p:cBhvr additive="base">
                                        <p:cTn id="50"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2" presetClass="entr" presetSubtype="4" fill="hold" grpId="0" nodeType="clickEffect">
                                  <p:stCondLst>
                                    <p:cond delay="0"/>
                                  </p:stCondLst>
                                  <p:childTnLst>
                                    <p:set>
                                      <p:cBhvr>
                                        <p:cTn id="55" dur="1" fill="hold">
                                          <p:stCondLst>
                                            <p:cond delay="0"/>
                                          </p:stCondLst>
                                        </p:cTn>
                                        <p:tgtEl>
                                          <p:spTgt spid="19"/>
                                        </p:tgtEl>
                                        <p:attrNameLst>
                                          <p:attrName>style.visibility</p:attrName>
                                        </p:attrNameLst>
                                      </p:cBhvr>
                                      <p:to>
                                        <p:strVal val="visible"/>
                                      </p:to>
                                    </p:set>
                                    <p:animEffect transition="in" filter="wipe(down)">
                                      <p:cBhvr>
                                        <p:cTn id="56" dur="500"/>
                                        <p:tgtEl>
                                          <p:spTgt spid="19"/>
                                        </p:tgtEl>
                                      </p:cBhvr>
                                    </p:animEffect>
                                  </p:childTnLst>
                                </p:cTn>
                              </p:par>
                              <p:par>
                                <p:cTn id="57" presetID="2" presetClass="entr" presetSubtype="4" fill="hold" nodeType="withEffect">
                                  <p:stCondLst>
                                    <p:cond delay="0"/>
                                  </p:stCondLst>
                                  <p:childTnLst>
                                    <p:set>
                                      <p:cBhvr>
                                        <p:cTn id="58" dur="1" fill="hold">
                                          <p:stCondLst>
                                            <p:cond delay="0"/>
                                          </p:stCondLst>
                                        </p:cTn>
                                        <p:tgtEl>
                                          <p:spTgt spid="6">
                                            <p:txEl>
                                              <p:pRg st="5" end="5"/>
                                            </p:txEl>
                                          </p:spTgt>
                                        </p:tgtEl>
                                        <p:attrNameLst>
                                          <p:attrName>style.visibility</p:attrName>
                                        </p:attrNameLst>
                                      </p:cBhvr>
                                      <p:to>
                                        <p:strVal val="visible"/>
                                      </p:to>
                                    </p:set>
                                    <p:anim calcmode="lin" valueType="num">
                                      <p:cBhvr additive="base">
                                        <p:cTn id="5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4" fill="hold"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additive="base">
                                        <p:cTn id="65"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2" presetClass="entr" presetSubtype="4"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down)">
                                      <p:cBhvr>
                                        <p:cTn id="71" dur="500"/>
                                        <p:tgtEl>
                                          <p:spTgt spid="20"/>
                                        </p:tgtEl>
                                      </p:cBhvr>
                                    </p:animEffect>
                                  </p:childTnLst>
                                </p:cTn>
                              </p:par>
                              <p:par>
                                <p:cTn id="72" presetID="2" presetClass="entr" presetSubtype="4" fill="hold" nodeType="withEffect">
                                  <p:stCondLst>
                                    <p:cond delay="0"/>
                                  </p:stCondLst>
                                  <p:childTnLst>
                                    <p:set>
                                      <p:cBhvr>
                                        <p:cTn id="73" dur="1" fill="hold">
                                          <p:stCondLst>
                                            <p:cond delay="0"/>
                                          </p:stCondLst>
                                        </p:cTn>
                                        <p:tgtEl>
                                          <p:spTgt spid="6">
                                            <p:txEl>
                                              <p:pRg st="8" end="8"/>
                                            </p:txEl>
                                          </p:spTgt>
                                        </p:tgtEl>
                                        <p:attrNameLst>
                                          <p:attrName>style.visibility</p:attrName>
                                        </p:attrNameLst>
                                      </p:cBhvr>
                                      <p:to>
                                        <p:strVal val="visible"/>
                                      </p:to>
                                    </p:set>
                                    <p:anim calcmode="lin" valueType="num">
                                      <p:cBhvr additive="base">
                                        <p:cTn id="74"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P spid="19" grpId="0" animBg="1"/>
      <p:bldP spid="20" grpId="0" animBg="1"/>
    </p:bldLst>
  </p:timing>
</p:sld>
</file>

<file path=ppt/theme/theme1.xml><?xml version="1.0" encoding="utf-8"?>
<a:theme xmlns:a="http://schemas.openxmlformats.org/drawingml/2006/main" name="Retrospect">
  <a:themeElements>
    <a:clrScheme name="Retrospect">
      <a:dk1>
        <a:srgbClr val="000000"/>
      </a:dk1>
      <a:lt1>
        <a:srgbClr val="FFFFFF"/>
      </a:lt1>
      <a:dk2>
        <a:srgbClr val="46464A"/>
      </a:dk2>
      <a:lt2>
        <a:srgbClr val="D1D9E1"/>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BAB94BD4-5D6D-4148-AB57-A4CCF1FD4E0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17920</TotalTime>
  <Words>3680</Words>
  <Application>Microsoft Office PowerPoint</Application>
  <PresentationFormat>Widescreen</PresentationFormat>
  <Paragraphs>291</Paragraphs>
  <Slides>72</Slides>
  <Notes>4</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72</vt:i4>
      </vt:variant>
    </vt:vector>
  </HeadingPairs>
  <TitlesOfParts>
    <vt:vector size="78" baseType="lpstr">
      <vt:lpstr>Arial</vt:lpstr>
      <vt:lpstr>Calibri</vt:lpstr>
      <vt:lpstr>Calibri Light</vt:lpstr>
      <vt:lpstr>Courier New</vt:lpstr>
      <vt:lpstr>Wingdings</vt:lpstr>
      <vt:lpstr>Retrospect</vt:lpstr>
      <vt:lpstr>HOW TO SELF-FILE NONRESIDENT TAXES</vt:lpstr>
      <vt:lpstr>PowerPoint Presentation</vt:lpstr>
      <vt:lpstr>Warning: We CANNOT Help Those Who….</vt:lpstr>
      <vt:lpstr>Type of Income in 2024</vt:lpstr>
      <vt:lpstr>Are you a Nonresident or Resident?</vt:lpstr>
      <vt:lpstr>FORM 13614NR</vt:lpstr>
      <vt:lpstr>Taxpayer Login Procedures</vt:lpstr>
      <vt:lpstr>TaxSlayer Welcome Page</vt:lpstr>
      <vt:lpstr>Create an Account</vt:lpstr>
      <vt:lpstr>Verification Page</vt:lpstr>
      <vt:lpstr>Check Your Phone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Self-Filing Your Taxes</dc:title>
  <dc:creator>Vanessa Ocana</dc:creator>
  <cp:lastModifiedBy>Vanessa Ocana</cp:lastModifiedBy>
  <cp:revision>325</cp:revision>
  <dcterms:created xsi:type="dcterms:W3CDTF">2021-01-19T18:23:36Z</dcterms:created>
  <dcterms:modified xsi:type="dcterms:W3CDTF">2025-04-17T20:46:18Z</dcterms:modified>
</cp:coreProperties>
</file>