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89"/>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8" r:id="rId15"/>
    <p:sldId id="339" r:id="rId16"/>
    <p:sldId id="340" r:id="rId17"/>
    <p:sldId id="342" r:id="rId18"/>
    <p:sldId id="343" r:id="rId19"/>
    <p:sldId id="344" r:id="rId20"/>
    <p:sldId id="369" r:id="rId21"/>
    <p:sldId id="368" r:id="rId22"/>
    <p:sldId id="350" r:id="rId23"/>
    <p:sldId id="345" r:id="rId24"/>
    <p:sldId id="346" r:id="rId25"/>
    <p:sldId id="419" r:id="rId26"/>
    <p:sldId id="335" r:id="rId27"/>
    <p:sldId id="348" r:id="rId28"/>
    <p:sldId id="349" r:id="rId29"/>
    <p:sldId id="305" r:id="rId30"/>
    <p:sldId id="306" r:id="rId31"/>
    <p:sldId id="300" r:id="rId32"/>
    <p:sldId id="307" r:id="rId33"/>
    <p:sldId id="308" r:id="rId34"/>
    <p:sldId id="309" r:id="rId35"/>
    <p:sldId id="310" r:id="rId36"/>
    <p:sldId id="311" r:id="rId37"/>
    <p:sldId id="312" r:id="rId38"/>
    <p:sldId id="381" r:id="rId39"/>
    <p:sldId id="313" r:id="rId40"/>
    <p:sldId id="296" r:id="rId41"/>
    <p:sldId id="297" r:id="rId42"/>
    <p:sldId id="298" r:id="rId43"/>
    <p:sldId id="362" r:id="rId44"/>
    <p:sldId id="315" r:id="rId45"/>
    <p:sldId id="318" r:id="rId46"/>
    <p:sldId id="366" r:id="rId47"/>
    <p:sldId id="367" r:id="rId48"/>
    <p:sldId id="317" r:id="rId49"/>
    <p:sldId id="397" r:id="rId50"/>
    <p:sldId id="320" r:id="rId51"/>
    <p:sldId id="396" r:id="rId52"/>
    <p:sldId id="322" r:id="rId53"/>
    <p:sldId id="328" r:id="rId54"/>
    <p:sldId id="325" r:id="rId55"/>
    <p:sldId id="326" r:id="rId56"/>
    <p:sldId id="398" r:id="rId57"/>
    <p:sldId id="402" r:id="rId58"/>
    <p:sldId id="401" r:id="rId59"/>
    <p:sldId id="399" r:id="rId60"/>
    <p:sldId id="400" r:id="rId61"/>
    <p:sldId id="383" r:id="rId62"/>
    <p:sldId id="403" r:id="rId63"/>
    <p:sldId id="384" r:id="rId64"/>
    <p:sldId id="385" r:id="rId65"/>
    <p:sldId id="386" r:id="rId66"/>
    <p:sldId id="393" r:id="rId67"/>
    <p:sldId id="395" r:id="rId68"/>
    <p:sldId id="363" r:id="rId69"/>
    <p:sldId id="364" r:id="rId70"/>
    <p:sldId id="392" r:id="rId71"/>
    <p:sldId id="394" r:id="rId72"/>
    <p:sldId id="323" r:id="rId73"/>
    <p:sldId id="359" r:id="rId74"/>
    <p:sldId id="420" r:id="rId75"/>
    <p:sldId id="361" r:id="rId76"/>
    <p:sldId id="352" r:id="rId77"/>
    <p:sldId id="353" r:id="rId78"/>
    <p:sldId id="370" r:id="rId79"/>
    <p:sldId id="354" r:id="rId80"/>
    <p:sldId id="371" r:id="rId81"/>
    <p:sldId id="372" r:id="rId82"/>
    <p:sldId id="355" r:id="rId83"/>
    <p:sldId id="356" r:id="rId84"/>
    <p:sldId id="357" r:id="rId85"/>
    <p:sldId id="358" r:id="rId86"/>
    <p:sldId id="327" r:id="rId87"/>
    <p:sldId id="329"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BF4B66-E97B-40F0-A6D8-626A911E6A9C}" v="1" dt="2026-03-03T15:25:43.7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ommentAuthors" Target="commentAuthors.xml"/><Relationship Id="rId95" Type="http://schemas.microsoft.com/office/2016/11/relationships/changesInfo" Target="changesInfos/changesInfo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9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essa Ocana" userId="3419935694_tp_box_2" providerId="OAuth2" clId="{FCC4FBEE-B7ED-4B73-A41B-BC56B8978A96}"/>
    <pc:docChg chg="addSld delSld modSld">
      <pc:chgData name="Vanessa Ocana" userId="3419935694_tp_box_2" providerId="OAuth2" clId="{FCC4FBEE-B7ED-4B73-A41B-BC56B8978A96}" dt="2026-03-03T15:25:57.141" v="2" actId="2696"/>
      <pc:docMkLst>
        <pc:docMk/>
      </pc:docMkLst>
      <pc:sldChg chg="del">
        <pc:chgData name="Vanessa Ocana" userId="3419935694_tp_box_2" providerId="OAuth2" clId="{FCC4FBEE-B7ED-4B73-A41B-BC56B8978A96}" dt="2026-03-03T15:25:57.141" v="2" actId="2696"/>
        <pc:sldMkLst>
          <pc:docMk/>
          <pc:sldMk cId="640424136" sldId="360"/>
        </pc:sldMkLst>
      </pc:sldChg>
      <pc:sldChg chg="add">
        <pc:chgData name="Vanessa Ocana" userId="3419935694_tp_box_2" providerId="OAuth2" clId="{FCC4FBEE-B7ED-4B73-A41B-BC56B8978A96}" dt="2026-02-25T21:06:44.622" v="0"/>
        <pc:sldMkLst>
          <pc:docMk/>
          <pc:sldMk cId="1822853600" sldId="419"/>
        </pc:sldMkLst>
      </pc:sldChg>
      <pc:sldChg chg="add">
        <pc:chgData name="Vanessa Ocana" userId="3419935694_tp_box_2" providerId="OAuth2" clId="{FCC4FBEE-B7ED-4B73-A41B-BC56B8978A96}" dt="2026-03-03T15:25:43.790" v="1"/>
        <pc:sldMkLst>
          <pc:docMk/>
          <pc:sldMk cId="737562048" sldId="420"/>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3/3/2026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3/3/2026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3/3/2026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3/3/2026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3/3/2026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3/3/2026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 name="Date Placeholder 6"/>
          <p:cNvSpPr>
            <a:spLocks noGrp="1"/>
          </p:cNvSpPr>
          <p:nvPr>
            <p:ph type="dt" sz="half" idx="10"/>
          </p:nvPr>
        </p:nvSpPr>
        <p:spPr/>
        <p:txBody>
          <a:bodyPr/>
          <a:lstStyle/>
          <a:p>
            <a:fld id="{4D94136C-8742-45B2-AF27-D93DF72833A9}" type="datetimeFigureOut">
              <a:rPr lang="en-US" smtClean="0"/>
              <a:t>3/3/2026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3/3/2026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3/3/2026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3/3/2026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6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6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6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91.png"/></Relationships>
</file>

<file path=ppt/slides/_rels/slide6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96.png"/><Relationship Id="rId4" Type="http://schemas.openxmlformats.org/officeDocument/2006/relationships/image" Target="../media/image95.png"/></Relationships>
</file>

<file path=ppt/slides/_rels/slide6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91.png"/></Relationships>
</file>

<file path=ppt/slides/_rels/slide7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internationalstudentbyu@gmail.com"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2024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2024 tax return. </a:t>
            </a:r>
          </a:p>
        </p:txBody>
      </p:sp>
    </p:spTree>
    <p:extLst>
      <p:ext uri="{BB962C8B-B14F-4D97-AF65-F5344CB8AC3E}">
        <p14:creationId xmlns:p14="http://schemas.microsoft.com/office/powerpoint/2010/main" val="422777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(2025).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3344174" y="1197620"/>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1094117" y="1962077"/>
            <a:ext cx="4045788" cy="4045788"/>
          </a:xfrm>
          <a:prstGeom prst="rect">
            <a:avLst/>
          </a:prstGeom>
        </p:spPr>
      </p:pic>
      <p:pic>
        <p:nvPicPr>
          <p:cNvPr id="7" name="Picture 6">
            <a:extLst>
              <a:ext uri="{FF2B5EF4-FFF2-40B4-BE49-F238E27FC236}">
                <a16:creationId xmlns:a16="http://schemas.microsoft.com/office/drawing/2014/main" id="{6BC1A36F-6567-AE05-2BCF-D3F06ED813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0710" y="1883435"/>
            <a:ext cx="4198188" cy="4198188"/>
          </a:xfrm>
          <a:prstGeom prst="rect">
            <a:avLst/>
          </a:prstGeom>
        </p:spPr>
      </p:pic>
      <p:sp>
        <p:nvSpPr>
          <p:cNvPr id="8" name="TextBox 7">
            <a:extLst>
              <a:ext uri="{FF2B5EF4-FFF2-40B4-BE49-F238E27FC236}">
                <a16:creationId xmlns:a16="http://schemas.microsoft.com/office/drawing/2014/main" id="{DEEA47DC-39B0-882A-3582-70E9E8DEAE1E}"/>
              </a:ext>
            </a:extLst>
          </p:cNvPr>
          <p:cNvSpPr txBox="1"/>
          <p:nvPr/>
        </p:nvSpPr>
        <p:spPr>
          <a:xfrm>
            <a:off x="6610710" y="805767"/>
            <a:ext cx="4491486" cy="461665"/>
          </a:xfrm>
          <a:prstGeom prst="rect">
            <a:avLst/>
          </a:prstGeom>
          <a:noFill/>
        </p:spPr>
        <p:txBody>
          <a:bodyPr wrap="square" rtlCol="0">
            <a:spAutoFit/>
          </a:bodyPr>
          <a:lstStyle/>
          <a:p>
            <a:r>
              <a:rPr lang="en-US" sz="2400" dirty="0"/>
              <a:t>Complete Intake Form—13614NR</a:t>
            </a:r>
          </a:p>
        </p:txBody>
      </p:sp>
      <p:sp>
        <p:nvSpPr>
          <p:cNvPr id="9" name="Arrow: Down 8">
            <a:extLst>
              <a:ext uri="{FF2B5EF4-FFF2-40B4-BE49-F238E27FC236}">
                <a16:creationId xmlns:a16="http://schemas.microsoft.com/office/drawing/2014/main" id="{E1A36C15-CAC5-FAAD-4AF5-1D36FCD706CA}"/>
              </a:ext>
            </a:extLst>
          </p:cNvPr>
          <p:cNvSpPr/>
          <p:nvPr/>
        </p:nvSpPr>
        <p:spPr>
          <a:xfrm>
            <a:off x="8459638" y="1253707"/>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84775"/>
          </a:xfrm>
          <a:prstGeom prst="rect">
            <a:avLst/>
          </a:prstGeom>
          <a:noFill/>
        </p:spPr>
        <p:txBody>
          <a:bodyPr wrap="square" rtlCol="0">
            <a:spAutoFit/>
          </a:bodyPr>
          <a:lstStyle/>
          <a:p>
            <a:r>
              <a:rPr lang="en-US" sz="32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Low Income Taxpayer Clinic (801-210-8001)</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83E36-696E-45D8-892F-00B19439C1FD}"/>
              </a:ext>
            </a:extLst>
          </p:cNvPr>
          <p:cNvSpPr>
            <a:spLocks noGrp="1"/>
          </p:cNvSpPr>
          <p:nvPr>
            <p:ph type="title"/>
          </p:nvPr>
        </p:nvSpPr>
        <p:spPr/>
        <p:txBody>
          <a:bodyPr/>
          <a:lstStyle/>
          <a:p>
            <a:r>
              <a:rPr lang="en-US" dirty="0"/>
              <a:t>Summary Page</a:t>
            </a:r>
          </a:p>
        </p:txBody>
      </p:sp>
      <p:sp>
        <p:nvSpPr>
          <p:cNvPr id="3" name="Content Placeholder 2">
            <a:extLst>
              <a:ext uri="{FF2B5EF4-FFF2-40B4-BE49-F238E27FC236}">
                <a16:creationId xmlns:a16="http://schemas.microsoft.com/office/drawing/2014/main" id="{93CB8F52-BCA7-53DC-2175-D860346524B8}"/>
              </a:ext>
            </a:extLst>
          </p:cNvPr>
          <p:cNvSpPr>
            <a:spLocks noGrp="1"/>
          </p:cNvSpPr>
          <p:nvPr>
            <p:ph idx="1"/>
          </p:nvPr>
        </p:nvSpPr>
        <p:spPr/>
        <p:txBody>
          <a:bodyPr>
            <a:normAutofit/>
          </a:bodyPr>
          <a:lstStyle/>
          <a:p>
            <a:r>
              <a:rPr lang="en-US" sz="2800" dirty="0"/>
              <a:t>Check your information and confirm everything looks accurate</a:t>
            </a:r>
          </a:p>
        </p:txBody>
      </p:sp>
    </p:spTree>
    <p:extLst>
      <p:ext uri="{BB962C8B-B14F-4D97-AF65-F5344CB8AC3E}">
        <p14:creationId xmlns:p14="http://schemas.microsoft.com/office/powerpoint/2010/main" val="18228536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2025</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(2025, 2024, 2023)</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2025 and your treaty amount is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2025,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2025,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2025.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2025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2025</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2025,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 Pay the $4,000 Deposit before Winter 2024</a:t>
            </a:r>
          </a:p>
          <a:p>
            <a:pPr lvl="1">
              <a:buFont typeface="Courier New" panose="02070309020205020404" pitchFamily="49" charset="0"/>
              <a:buChar char="o"/>
            </a:pPr>
            <a:r>
              <a:rPr lang="en-US" sz="2800" dirty="0"/>
              <a:t> 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2025.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2025?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2024 that were not withheld in your Form W2 and did you make a payment to the state in 2025 when you filed your 2024 tax forms? </a:t>
            </a:r>
          </a:p>
          <a:p>
            <a:pPr marL="285750" indent="-285750">
              <a:buFont typeface="Arial" panose="020B0604020202020204" pitchFamily="34" charset="0"/>
              <a:buChar char="•"/>
            </a:pPr>
            <a:r>
              <a:rPr lang="en-US" dirty="0"/>
              <a:t>You can deduct state and local income taxes you paid during 2025…</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2025.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
        <p:nvSpPr>
          <p:cNvPr id="2" name="TextBox 1">
            <a:extLst>
              <a:ext uri="{FF2B5EF4-FFF2-40B4-BE49-F238E27FC236}">
                <a16:creationId xmlns:a16="http://schemas.microsoft.com/office/drawing/2014/main" id="{6936615C-2E43-88C3-2BE7-FB9BE5179230}"/>
              </a:ext>
            </a:extLst>
          </p:cNvPr>
          <p:cNvSpPr txBox="1"/>
          <p:nvPr/>
        </p:nvSpPr>
        <p:spPr>
          <a:xfrm>
            <a:off x="3456587" y="221469"/>
            <a:ext cx="5278826" cy="523220"/>
          </a:xfrm>
          <a:prstGeom prst="rect">
            <a:avLst/>
          </a:prstGeom>
          <a:noFill/>
        </p:spPr>
        <p:txBody>
          <a:bodyPr wrap="square" rtlCol="0">
            <a:spAutoFit/>
          </a:bodyPr>
          <a:lstStyle/>
          <a:p>
            <a:pPr algn="ctr"/>
            <a:r>
              <a:rPr lang="en-US" sz="2800" b="1" dirty="0"/>
              <a:t>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2025, 2024, and 2023</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2025.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2025,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2025, this information does not apply to you. Please enter the information for the university you attended in 2025.</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(2025)</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2025</a:t>
            </a:r>
          </a:p>
          <a:p>
            <a:pPr marL="285750" indent="-285750">
              <a:buFont typeface="Arial" panose="020B0604020202020204" pitchFamily="34" charset="0"/>
              <a:buChar char="•"/>
            </a:pPr>
            <a:r>
              <a:rPr lang="en-US" sz="2400" dirty="0">
                <a:solidFill>
                  <a:srgbClr val="FF0000"/>
                </a:solidFill>
              </a:rPr>
              <a:t>Enter date you departed Utah in 2025. If you did not depart, enter 12/31/2025</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4520" y="727588"/>
            <a:ext cx="10709899" cy="923330"/>
          </a:xfrm>
          <a:prstGeom prst="rect">
            <a:avLst/>
          </a:prstGeom>
          <a:noFill/>
        </p:spPr>
        <p:txBody>
          <a:bodyPr wrap="square" rtlCol="0">
            <a:spAutoFit/>
          </a:bodyPr>
          <a:lstStyle/>
          <a:p>
            <a:r>
              <a:rPr lang="en-US" b="1" dirty="0"/>
              <a:t>To report Form 1042-S for Interest Income from your deposit, you must enter information in TWO places.</a:t>
            </a:r>
          </a:p>
          <a:p>
            <a:pPr marL="285750" indent="-285750">
              <a:buFont typeface="Arial" panose="020B0604020202020204" pitchFamily="34" charset="0"/>
              <a:buChar char="•"/>
            </a:pPr>
            <a:r>
              <a:rPr lang="en-US" b="1" u="sng" dirty="0"/>
              <a:t>First</a:t>
            </a:r>
            <a:r>
              <a:rPr lang="en-US" u="sng" dirty="0"/>
              <a:t> </a:t>
            </a:r>
            <a:r>
              <a:rPr lang="en-US" b="1" u="sng" dirty="0"/>
              <a:t>place</a:t>
            </a:r>
            <a:r>
              <a:rPr lang="en-US" dirty="0"/>
              <a:t>: Click </a:t>
            </a:r>
            <a:r>
              <a:rPr lang="en-US" dirty="0">
                <a:solidFill>
                  <a:srgbClr val="FF0000"/>
                </a:solidFill>
              </a:rPr>
              <a:t>Other</a:t>
            </a:r>
            <a:r>
              <a:rPr lang="en-US" dirty="0"/>
              <a:t> </a:t>
            </a:r>
            <a:r>
              <a:rPr lang="en-US" dirty="0">
                <a:solidFill>
                  <a:srgbClr val="FF0000"/>
                </a:solidFill>
              </a:rPr>
              <a:t>Taxes</a:t>
            </a:r>
            <a:r>
              <a:rPr lang="en-US" dirty="0"/>
              <a:t> &gt; </a:t>
            </a:r>
            <a:r>
              <a:rPr lang="en-US" dirty="0">
                <a:solidFill>
                  <a:srgbClr val="FF0000"/>
                </a:solidFill>
              </a:rPr>
              <a:t>Tax on Income Not Effectively Connected to US Trade/Business (Schedule NEC)</a:t>
            </a:r>
          </a:p>
          <a:p>
            <a:r>
              <a:rPr lang="en-US" dirty="0"/>
              <a:t>See next slide to continue instructions</a:t>
            </a:r>
          </a:p>
        </p:txBody>
      </p:sp>
      <p:pic>
        <p:nvPicPr>
          <p:cNvPr id="9" name="Picture 8">
            <a:extLst>
              <a:ext uri="{FF2B5EF4-FFF2-40B4-BE49-F238E27FC236}">
                <a16:creationId xmlns:a16="http://schemas.microsoft.com/office/drawing/2014/main" id="{F634F5B8-12E4-446F-828E-864AC4E6B249}"/>
              </a:ext>
            </a:extLst>
          </p:cNvPr>
          <p:cNvPicPr>
            <a:picLocks noChangeAspect="1"/>
          </p:cNvPicPr>
          <p:nvPr/>
        </p:nvPicPr>
        <p:blipFill>
          <a:blip r:embed="rId2"/>
          <a:stretch>
            <a:fillRect/>
          </a:stretch>
        </p:blipFill>
        <p:spPr>
          <a:xfrm>
            <a:off x="530949" y="1648094"/>
            <a:ext cx="2647950" cy="4562475"/>
          </a:xfrm>
          <a:prstGeom prst="rect">
            <a:avLst/>
          </a:prstGeom>
        </p:spPr>
      </p:pic>
      <p:sp>
        <p:nvSpPr>
          <p:cNvPr id="10" name="TextBox 9">
            <a:extLst>
              <a:ext uri="{FF2B5EF4-FFF2-40B4-BE49-F238E27FC236}">
                <a16:creationId xmlns:a16="http://schemas.microsoft.com/office/drawing/2014/main" id="{EF64E76A-8BC0-4216-9241-8ECC4B840F98}"/>
              </a:ext>
            </a:extLst>
          </p:cNvPr>
          <p:cNvSpPr txBox="1"/>
          <p:nvPr/>
        </p:nvSpPr>
        <p:spPr>
          <a:xfrm>
            <a:off x="414520" y="371438"/>
            <a:ext cx="9592122" cy="461665"/>
          </a:xfrm>
          <a:prstGeom prst="rect">
            <a:avLst/>
          </a:prstGeom>
          <a:noFill/>
        </p:spPr>
        <p:txBody>
          <a:bodyPr wrap="square" rtlCol="0">
            <a:spAutoFit/>
          </a:bodyPr>
          <a:lstStyle/>
          <a:p>
            <a:r>
              <a:rPr lang="en-US" sz="2400" b="1" dirty="0"/>
              <a:t>INTEREST INCOME FOR DEPOSIT </a:t>
            </a:r>
            <a:r>
              <a:rPr lang="en-US" sz="1600" b="1" dirty="0"/>
              <a:t>(Income Code 01 Listed on Form 1042-S Box 1)</a:t>
            </a:r>
          </a:p>
        </p:txBody>
      </p:sp>
      <p:sp>
        <p:nvSpPr>
          <p:cNvPr id="11" name="Left Arrow 6">
            <a:extLst>
              <a:ext uri="{FF2B5EF4-FFF2-40B4-BE49-F238E27FC236}">
                <a16:creationId xmlns:a16="http://schemas.microsoft.com/office/drawing/2014/main" id="{D3071CB5-526A-4CC2-A22E-386201DF7FCC}"/>
              </a:ext>
            </a:extLst>
          </p:cNvPr>
          <p:cNvSpPr/>
          <p:nvPr/>
        </p:nvSpPr>
        <p:spPr>
          <a:xfrm>
            <a:off x="1854924" y="47408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2194563-CF7F-4542-B48C-34C0265CB14F}"/>
              </a:ext>
            </a:extLst>
          </p:cNvPr>
          <p:cNvPicPr>
            <a:picLocks noChangeAspect="1"/>
          </p:cNvPicPr>
          <p:nvPr/>
        </p:nvPicPr>
        <p:blipFill>
          <a:blip r:embed="rId3"/>
          <a:stretch>
            <a:fillRect/>
          </a:stretch>
        </p:blipFill>
        <p:spPr>
          <a:xfrm>
            <a:off x="3361067" y="1648094"/>
            <a:ext cx="7674694" cy="3103929"/>
          </a:xfrm>
          <a:prstGeom prst="rect">
            <a:avLst/>
          </a:prstGeom>
        </p:spPr>
      </p:pic>
      <p:pic>
        <p:nvPicPr>
          <p:cNvPr id="14" name="Picture 13">
            <a:extLst>
              <a:ext uri="{FF2B5EF4-FFF2-40B4-BE49-F238E27FC236}">
                <a16:creationId xmlns:a16="http://schemas.microsoft.com/office/drawing/2014/main" id="{83027D17-AA02-41DA-A813-0A38604E8F1E}"/>
              </a:ext>
            </a:extLst>
          </p:cNvPr>
          <p:cNvPicPr>
            <a:picLocks noChangeAspect="1"/>
          </p:cNvPicPr>
          <p:nvPr/>
        </p:nvPicPr>
        <p:blipFill>
          <a:blip r:embed="rId4"/>
          <a:stretch>
            <a:fillRect/>
          </a:stretch>
        </p:blipFill>
        <p:spPr>
          <a:xfrm>
            <a:off x="3295009" y="3322678"/>
            <a:ext cx="7462131" cy="2866510"/>
          </a:xfrm>
          <a:prstGeom prst="rect">
            <a:avLst/>
          </a:prstGeom>
        </p:spPr>
      </p:pic>
      <p:sp>
        <p:nvSpPr>
          <p:cNvPr id="15" name="Down Arrow 5">
            <a:extLst>
              <a:ext uri="{FF2B5EF4-FFF2-40B4-BE49-F238E27FC236}">
                <a16:creationId xmlns:a16="http://schemas.microsoft.com/office/drawing/2014/main" id="{31F679A9-6D6F-456D-9D30-96D77FAB1016}"/>
              </a:ext>
            </a:extLst>
          </p:cNvPr>
          <p:cNvSpPr/>
          <p:nvPr/>
        </p:nvSpPr>
        <p:spPr>
          <a:xfrm>
            <a:off x="7652619" y="1776235"/>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6">
            <a:extLst>
              <a:ext uri="{FF2B5EF4-FFF2-40B4-BE49-F238E27FC236}">
                <a16:creationId xmlns:a16="http://schemas.microsoft.com/office/drawing/2014/main" id="{BF3A82AA-4563-47A6-9B66-1076CD7388F6}"/>
              </a:ext>
            </a:extLst>
          </p:cNvPr>
          <p:cNvSpPr/>
          <p:nvPr/>
        </p:nvSpPr>
        <p:spPr>
          <a:xfrm>
            <a:off x="7540475" y="4464634"/>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24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54E2F-D393-1B05-2D72-9BB7299A5595}"/>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EA1F3D8-635C-9EB3-A52C-553917A9ACDA}"/>
              </a:ext>
            </a:extLst>
          </p:cNvPr>
          <p:cNvSpPr txBox="1"/>
          <p:nvPr/>
        </p:nvSpPr>
        <p:spPr>
          <a:xfrm>
            <a:off x="414520" y="727588"/>
            <a:ext cx="10709899" cy="861774"/>
          </a:xfrm>
          <a:prstGeom prst="rect">
            <a:avLst/>
          </a:prstGeom>
          <a:noFill/>
        </p:spPr>
        <p:txBody>
          <a:bodyPr wrap="square" rtlCol="0">
            <a:spAutoFit/>
          </a:bodyPr>
          <a:lstStyle/>
          <a:p>
            <a:r>
              <a:rPr lang="en-US" b="1" dirty="0"/>
              <a:t>To report Form 1042-S with income code 23, you must enter information in TWO places. </a:t>
            </a:r>
            <a:r>
              <a:rPr lang="en-US" b="1" u="sng" dirty="0"/>
              <a:t>First</a:t>
            </a:r>
            <a:r>
              <a:rPr lang="en-US" u="sng" dirty="0"/>
              <a:t> </a:t>
            </a:r>
            <a:r>
              <a:rPr lang="en-US" b="1" u="sng" dirty="0"/>
              <a:t>place</a:t>
            </a:r>
            <a:r>
              <a:rPr lang="en-US" dirty="0"/>
              <a:t>: Click </a:t>
            </a:r>
            <a:r>
              <a:rPr lang="en-US" dirty="0">
                <a:solidFill>
                  <a:srgbClr val="FF0000"/>
                </a:solidFill>
              </a:rPr>
              <a:t>Other</a:t>
            </a:r>
            <a:r>
              <a:rPr lang="en-US" dirty="0"/>
              <a:t> </a:t>
            </a:r>
            <a:r>
              <a:rPr lang="en-US" dirty="0">
                <a:solidFill>
                  <a:srgbClr val="FF0000"/>
                </a:solidFill>
              </a:rPr>
              <a:t>Taxes</a:t>
            </a:r>
            <a:r>
              <a:rPr lang="en-US" dirty="0"/>
              <a:t> &gt; </a:t>
            </a:r>
            <a:r>
              <a:rPr lang="en-US" dirty="0">
                <a:solidFill>
                  <a:srgbClr val="FF0000"/>
                </a:solidFill>
              </a:rPr>
              <a:t>Tax on Income Not Effectively Connected to US Trade/Business (Schedule NEC)&gt;Other Income</a:t>
            </a:r>
          </a:p>
          <a:p>
            <a:r>
              <a:rPr lang="en-US" sz="1400" dirty="0"/>
              <a:t>See next slide to continue the instructions</a:t>
            </a:r>
          </a:p>
        </p:txBody>
      </p:sp>
      <p:pic>
        <p:nvPicPr>
          <p:cNvPr id="9" name="Picture 8">
            <a:extLst>
              <a:ext uri="{FF2B5EF4-FFF2-40B4-BE49-F238E27FC236}">
                <a16:creationId xmlns:a16="http://schemas.microsoft.com/office/drawing/2014/main" id="{242735E1-A22E-D1A7-95FC-F60F46F8BBF9}"/>
              </a:ext>
            </a:extLst>
          </p:cNvPr>
          <p:cNvPicPr>
            <a:picLocks noChangeAspect="1"/>
          </p:cNvPicPr>
          <p:nvPr/>
        </p:nvPicPr>
        <p:blipFill>
          <a:blip r:embed="rId2"/>
          <a:stretch>
            <a:fillRect/>
          </a:stretch>
        </p:blipFill>
        <p:spPr>
          <a:xfrm>
            <a:off x="530949" y="1648094"/>
            <a:ext cx="2647950" cy="4562475"/>
          </a:xfrm>
          <a:prstGeom prst="rect">
            <a:avLst/>
          </a:prstGeom>
        </p:spPr>
      </p:pic>
      <p:sp>
        <p:nvSpPr>
          <p:cNvPr id="10" name="TextBox 9">
            <a:extLst>
              <a:ext uri="{FF2B5EF4-FFF2-40B4-BE49-F238E27FC236}">
                <a16:creationId xmlns:a16="http://schemas.microsoft.com/office/drawing/2014/main" id="{92F0A2AF-4BA4-891A-BAE0-9D04AEE74E04}"/>
              </a:ext>
            </a:extLst>
          </p:cNvPr>
          <p:cNvSpPr txBox="1"/>
          <p:nvPr/>
        </p:nvSpPr>
        <p:spPr>
          <a:xfrm>
            <a:off x="414520" y="371438"/>
            <a:ext cx="9592122" cy="461665"/>
          </a:xfrm>
          <a:prstGeom prst="rect">
            <a:avLst/>
          </a:prstGeom>
          <a:noFill/>
        </p:spPr>
        <p:txBody>
          <a:bodyPr wrap="square" rtlCol="0">
            <a:spAutoFit/>
          </a:bodyPr>
          <a:lstStyle/>
          <a:p>
            <a:r>
              <a:rPr lang="en-US" sz="2400" b="1" dirty="0"/>
              <a:t>OR DID YOU RECEIVE AN AWARD? </a:t>
            </a:r>
            <a:r>
              <a:rPr lang="en-US" sz="1600" b="1" dirty="0"/>
              <a:t>(Income Code 23 Listed on Form 1042-S Box 1)</a:t>
            </a:r>
          </a:p>
        </p:txBody>
      </p:sp>
      <p:sp>
        <p:nvSpPr>
          <p:cNvPr id="11" name="Left Arrow 6">
            <a:extLst>
              <a:ext uri="{FF2B5EF4-FFF2-40B4-BE49-F238E27FC236}">
                <a16:creationId xmlns:a16="http://schemas.microsoft.com/office/drawing/2014/main" id="{54F77F15-9725-BCD8-F8D4-E984C21B9CDE}"/>
              </a:ext>
            </a:extLst>
          </p:cNvPr>
          <p:cNvSpPr/>
          <p:nvPr/>
        </p:nvSpPr>
        <p:spPr>
          <a:xfrm>
            <a:off x="1854924" y="47408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5C0ABD91-320E-9813-43A1-0A4C75D1B65A}"/>
              </a:ext>
            </a:extLst>
          </p:cNvPr>
          <p:cNvPicPr>
            <a:picLocks noChangeAspect="1"/>
          </p:cNvPicPr>
          <p:nvPr/>
        </p:nvPicPr>
        <p:blipFill>
          <a:blip r:embed="rId3"/>
          <a:stretch>
            <a:fillRect/>
          </a:stretch>
        </p:blipFill>
        <p:spPr>
          <a:xfrm>
            <a:off x="3361067" y="1648094"/>
            <a:ext cx="7674694" cy="3103929"/>
          </a:xfrm>
          <a:prstGeom prst="rect">
            <a:avLst/>
          </a:prstGeom>
        </p:spPr>
      </p:pic>
      <p:pic>
        <p:nvPicPr>
          <p:cNvPr id="14" name="Picture 13">
            <a:extLst>
              <a:ext uri="{FF2B5EF4-FFF2-40B4-BE49-F238E27FC236}">
                <a16:creationId xmlns:a16="http://schemas.microsoft.com/office/drawing/2014/main" id="{2E262A23-417F-C5E4-2C90-6200B7848894}"/>
              </a:ext>
            </a:extLst>
          </p:cNvPr>
          <p:cNvPicPr>
            <a:picLocks noChangeAspect="1"/>
          </p:cNvPicPr>
          <p:nvPr/>
        </p:nvPicPr>
        <p:blipFill>
          <a:blip r:embed="rId4"/>
          <a:stretch>
            <a:fillRect/>
          </a:stretch>
        </p:blipFill>
        <p:spPr>
          <a:xfrm>
            <a:off x="3295009" y="3322678"/>
            <a:ext cx="7462131" cy="2866510"/>
          </a:xfrm>
          <a:prstGeom prst="rect">
            <a:avLst/>
          </a:prstGeom>
        </p:spPr>
      </p:pic>
      <p:sp>
        <p:nvSpPr>
          <p:cNvPr id="15" name="Down Arrow 5">
            <a:extLst>
              <a:ext uri="{FF2B5EF4-FFF2-40B4-BE49-F238E27FC236}">
                <a16:creationId xmlns:a16="http://schemas.microsoft.com/office/drawing/2014/main" id="{14A901B9-7B6F-C906-E874-F4D53FE9BB6F}"/>
              </a:ext>
            </a:extLst>
          </p:cNvPr>
          <p:cNvSpPr/>
          <p:nvPr/>
        </p:nvSpPr>
        <p:spPr>
          <a:xfrm>
            <a:off x="7652619" y="1776235"/>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6">
            <a:extLst>
              <a:ext uri="{FF2B5EF4-FFF2-40B4-BE49-F238E27FC236}">
                <a16:creationId xmlns:a16="http://schemas.microsoft.com/office/drawing/2014/main" id="{FDB38EA0-9FF1-9EF0-CF3E-AC248BB1E915}"/>
              </a:ext>
            </a:extLst>
          </p:cNvPr>
          <p:cNvSpPr/>
          <p:nvPr/>
        </p:nvSpPr>
        <p:spPr>
          <a:xfrm>
            <a:off x="7540475" y="4464634"/>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36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295" y="398924"/>
            <a:ext cx="11343410" cy="923330"/>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i="1" dirty="0">
                <a:solidFill>
                  <a:srgbClr val="C00000"/>
                </a:solidFill>
              </a:rPr>
              <a:t>Other Interest </a:t>
            </a:r>
            <a:r>
              <a:rPr lang="en-US" dirty="0"/>
              <a:t>if Form 1042-S has income </a:t>
            </a:r>
            <a:r>
              <a:rPr lang="en-US" dirty="0">
                <a:solidFill>
                  <a:srgbClr val="C00000"/>
                </a:solidFill>
              </a:rPr>
              <a:t>code 01</a:t>
            </a:r>
          </a:p>
          <a:p>
            <a:pPr marL="285750" indent="-285750">
              <a:buFont typeface="Arial" panose="020B0604020202020204" pitchFamily="34" charset="0"/>
              <a:buChar char="•"/>
            </a:pPr>
            <a:r>
              <a:rPr lang="en-US" dirty="0"/>
              <a:t>Click </a:t>
            </a:r>
            <a:r>
              <a:rPr lang="en-US" i="1" dirty="0">
                <a:solidFill>
                  <a:srgbClr val="C00000"/>
                </a:solidFill>
              </a:rPr>
              <a:t>Other Income </a:t>
            </a:r>
            <a:r>
              <a:rPr lang="en-US" dirty="0"/>
              <a:t>if Form 1042-S has income </a:t>
            </a:r>
            <a:r>
              <a:rPr lang="en-US" dirty="0">
                <a:solidFill>
                  <a:srgbClr val="C00000"/>
                </a:solidFill>
              </a:rPr>
              <a:t>code 23</a:t>
            </a:r>
            <a:endParaRPr lang="en-US" dirty="0"/>
          </a:p>
          <a:p>
            <a:r>
              <a:rPr lang="en-US" dirty="0"/>
              <a:t>See next slide for more instructions. </a:t>
            </a:r>
          </a:p>
        </p:txBody>
      </p:sp>
      <p:pic>
        <p:nvPicPr>
          <p:cNvPr id="6" name="Picture 5">
            <a:extLst>
              <a:ext uri="{FF2B5EF4-FFF2-40B4-BE49-F238E27FC236}">
                <a16:creationId xmlns:a16="http://schemas.microsoft.com/office/drawing/2014/main" id="{45F9FAE9-E5FD-4F34-9028-80E0925E7C45}"/>
              </a:ext>
            </a:extLst>
          </p:cNvPr>
          <p:cNvPicPr>
            <a:picLocks noChangeAspect="1"/>
          </p:cNvPicPr>
          <p:nvPr/>
        </p:nvPicPr>
        <p:blipFill>
          <a:blip r:embed="rId2"/>
          <a:stretch>
            <a:fillRect/>
          </a:stretch>
        </p:blipFill>
        <p:spPr>
          <a:xfrm>
            <a:off x="612025" y="1356863"/>
            <a:ext cx="7455759" cy="4144274"/>
          </a:xfrm>
          <a:prstGeom prst="rect">
            <a:avLst/>
          </a:prstGeom>
        </p:spPr>
      </p:pic>
      <p:sp>
        <p:nvSpPr>
          <p:cNvPr id="7" name="Left Arrow 4">
            <a:extLst>
              <a:ext uri="{FF2B5EF4-FFF2-40B4-BE49-F238E27FC236}">
                <a16:creationId xmlns:a16="http://schemas.microsoft.com/office/drawing/2014/main" id="{D53D4C1E-C964-427D-8D20-B99DAAEDFF70}"/>
              </a:ext>
            </a:extLst>
          </p:cNvPr>
          <p:cNvSpPr/>
          <p:nvPr/>
        </p:nvSpPr>
        <p:spPr>
          <a:xfrm>
            <a:off x="2220738" y="466777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3D987E4-2F9D-ECA6-A3CC-9780BD0D0576}"/>
              </a:ext>
            </a:extLst>
          </p:cNvPr>
          <p:cNvSpPr txBox="1"/>
          <p:nvPr/>
        </p:nvSpPr>
        <p:spPr>
          <a:xfrm>
            <a:off x="693412" y="5434641"/>
            <a:ext cx="1527326" cy="276999"/>
          </a:xfrm>
          <a:prstGeom prst="rect">
            <a:avLst/>
          </a:prstGeom>
          <a:noFill/>
        </p:spPr>
        <p:txBody>
          <a:bodyPr wrap="square" rtlCol="0">
            <a:spAutoFit/>
          </a:bodyPr>
          <a:lstStyle/>
          <a:p>
            <a:r>
              <a:rPr lang="en-US" sz="1200" dirty="0"/>
              <a:t>Other Income</a:t>
            </a:r>
          </a:p>
        </p:txBody>
      </p:sp>
      <p:sp>
        <p:nvSpPr>
          <p:cNvPr id="3" name="Left Arrow 4">
            <a:extLst>
              <a:ext uri="{FF2B5EF4-FFF2-40B4-BE49-F238E27FC236}">
                <a16:creationId xmlns:a16="http://schemas.microsoft.com/office/drawing/2014/main" id="{AD4D8FD8-A57A-A98D-0F17-467A4FE49874}"/>
              </a:ext>
            </a:extLst>
          </p:cNvPr>
          <p:cNvSpPr/>
          <p:nvPr/>
        </p:nvSpPr>
        <p:spPr>
          <a:xfrm>
            <a:off x="2220738" y="5435415"/>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D4C0CA8-B422-1E1E-C0CA-917C7C6DFEBC}"/>
              </a:ext>
            </a:extLst>
          </p:cNvPr>
          <p:cNvSpPr txBox="1"/>
          <p:nvPr/>
        </p:nvSpPr>
        <p:spPr>
          <a:xfrm>
            <a:off x="3748063" y="5467889"/>
            <a:ext cx="2713121" cy="461665"/>
          </a:xfrm>
          <a:prstGeom prst="rect">
            <a:avLst/>
          </a:prstGeom>
          <a:noFill/>
        </p:spPr>
        <p:txBody>
          <a:bodyPr wrap="square" rtlCol="0">
            <a:spAutoFit/>
          </a:bodyPr>
          <a:lstStyle/>
          <a:p>
            <a:r>
              <a:rPr lang="en-US" sz="1200" dirty="0"/>
              <a:t>Click here if you received Form 1042-S with </a:t>
            </a:r>
            <a:r>
              <a:rPr lang="en-US" sz="1200" b="1" dirty="0">
                <a:solidFill>
                  <a:srgbClr val="FF0000"/>
                </a:solidFill>
              </a:rPr>
              <a:t>income code 23</a:t>
            </a:r>
          </a:p>
        </p:txBody>
      </p:sp>
      <p:sp>
        <p:nvSpPr>
          <p:cNvPr id="8" name="TextBox 7">
            <a:extLst>
              <a:ext uri="{FF2B5EF4-FFF2-40B4-BE49-F238E27FC236}">
                <a16:creationId xmlns:a16="http://schemas.microsoft.com/office/drawing/2014/main" id="{9CC12B01-E308-B98E-DD68-B5340C3CD90D}"/>
              </a:ext>
            </a:extLst>
          </p:cNvPr>
          <p:cNvSpPr txBox="1"/>
          <p:nvPr/>
        </p:nvSpPr>
        <p:spPr>
          <a:xfrm>
            <a:off x="3615791" y="4577807"/>
            <a:ext cx="2713121" cy="461665"/>
          </a:xfrm>
          <a:prstGeom prst="rect">
            <a:avLst/>
          </a:prstGeom>
          <a:noFill/>
        </p:spPr>
        <p:txBody>
          <a:bodyPr wrap="square" rtlCol="0">
            <a:spAutoFit/>
          </a:bodyPr>
          <a:lstStyle/>
          <a:p>
            <a:r>
              <a:rPr lang="en-US" sz="1200" dirty="0"/>
              <a:t>Click here if you received Form 1042-S with </a:t>
            </a:r>
            <a:r>
              <a:rPr lang="en-US" sz="1200" b="1" dirty="0">
                <a:solidFill>
                  <a:srgbClr val="FF0000"/>
                </a:solidFill>
              </a:rPr>
              <a:t>income code 01</a:t>
            </a:r>
          </a:p>
        </p:txBody>
      </p:sp>
    </p:spTree>
    <p:extLst>
      <p:ext uri="{BB962C8B-B14F-4D97-AF65-F5344CB8AC3E}">
        <p14:creationId xmlns:p14="http://schemas.microsoft.com/office/powerpoint/2010/main" val="23409605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1908" y="390665"/>
            <a:ext cx="1171709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Enter gross income found in Box 2 on Form 1042-S in the corresponding </a:t>
            </a:r>
            <a:r>
              <a:rPr lang="en-US" i="1" dirty="0"/>
              <a:t>Rate of Tax box </a:t>
            </a:r>
            <a:r>
              <a:rPr lang="en-US" dirty="0"/>
              <a:t>in</a:t>
            </a:r>
            <a:r>
              <a:rPr lang="en-US" i="1" dirty="0"/>
              <a:t> </a:t>
            </a:r>
            <a:r>
              <a:rPr lang="en-US" dirty="0"/>
              <a:t>TaxSlayer</a:t>
            </a:r>
          </a:p>
          <a:p>
            <a:pPr marL="285750" indent="-285750">
              <a:buFont typeface="Arial" panose="020B0604020202020204" pitchFamily="34" charset="0"/>
              <a:buChar char="•"/>
            </a:pPr>
            <a:r>
              <a:rPr lang="en-US" dirty="0"/>
              <a:t>To determine corresponding </a:t>
            </a:r>
            <a:r>
              <a:rPr lang="en-US" i="1" dirty="0"/>
              <a:t>Rate of Tax, view Rate of Tax </a:t>
            </a:r>
            <a:r>
              <a:rPr lang="en-US" dirty="0"/>
              <a:t>found in Box 3b on Form 1042-S </a:t>
            </a:r>
          </a:p>
          <a:p>
            <a:r>
              <a:rPr lang="en-US" dirty="0"/>
              <a:t>IMPORTANT</a:t>
            </a:r>
          </a:p>
          <a:p>
            <a:pPr marL="285750" indent="-285750">
              <a:buFont typeface="Arial" panose="020B0604020202020204" pitchFamily="34" charset="0"/>
              <a:buChar char="•"/>
            </a:pPr>
            <a:r>
              <a:rPr lang="en-US" dirty="0"/>
              <a:t>If your Form 1042-S indicates your tax rate is 0%, enter your gross income amount in the box titled, </a:t>
            </a:r>
            <a:r>
              <a:rPr lang="en-US" i="1" dirty="0"/>
              <a:t>Custom Rate of Tax 1. </a:t>
            </a:r>
          </a:p>
          <a:p>
            <a:pPr marL="285750" indent="-285750">
              <a:buFont typeface="Arial" panose="020B0604020202020204" pitchFamily="34" charset="0"/>
              <a:buChar char="•"/>
            </a:pPr>
            <a:r>
              <a:rPr lang="en-US" dirty="0"/>
              <a:t>Click Continue &gt;</a:t>
            </a:r>
            <a:r>
              <a:rPr lang="en-US" i="1" dirty="0"/>
              <a:t>Custom Tax Rates &amp; Enter 0.00 in the box titled Custom Tax Rate 1</a:t>
            </a:r>
            <a:endParaRPr lang="en-US" dirty="0"/>
          </a:p>
        </p:txBody>
      </p:sp>
      <p:pic>
        <p:nvPicPr>
          <p:cNvPr id="3" name="Picture 2">
            <a:extLst>
              <a:ext uri="{FF2B5EF4-FFF2-40B4-BE49-F238E27FC236}">
                <a16:creationId xmlns:a16="http://schemas.microsoft.com/office/drawing/2014/main" id="{7C28C6CD-1DEE-4EFA-98F2-D1EE0C8530AB}"/>
              </a:ext>
            </a:extLst>
          </p:cNvPr>
          <p:cNvPicPr>
            <a:picLocks noChangeAspect="1"/>
          </p:cNvPicPr>
          <p:nvPr/>
        </p:nvPicPr>
        <p:blipFill>
          <a:blip r:embed="rId2"/>
          <a:stretch>
            <a:fillRect/>
          </a:stretch>
        </p:blipFill>
        <p:spPr>
          <a:xfrm>
            <a:off x="351908" y="2899485"/>
            <a:ext cx="2185105" cy="3543209"/>
          </a:xfrm>
          <a:prstGeom prst="rect">
            <a:avLst/>
          </a:prstGeom>
        </p:spPr>
      </p:pic>
      <p:sp>
        <p:nvSpPr>
          <p:cNvPr id="12" name="Left Arrow 5">
            <a:extLst>
              <a:ext uri="{FF2B5EF4-FFF2-40B4-BE49-F238E27FC236}">
                <a16:creationId xmlns:a16="http://schemas.microsoft.com/office/drawing/2014/main" id="{18B13262-05CC-4C33-B58C-645141DF4B41}"/>
              </a:ext>
            </a:extLst>
          </p:cNvPr>
          <p:cNvSpPr/>
          <p:nvPr/>
        </p:nvSpPr>
        <p:spPr>
          <a:xfrm>
            <a:off x="1883974" y="515682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5">
            <a:extLst>
              <a:ext uri="{FF2B5EF4-FFF2-40B4-BE49-F238E27FC236}">
                <a16:creationId xmlns:a16="http://schemas.microsoft.com/office/drawing/2014/main" id="{53ED3FC5-7BCB-4EBF-A322-13055D1530C2}"/>
              </a:ext>
            </a:extLst>
          </p:cNvPr>
          <p:cNvSpPr/>
          <p:nvPr/>
        </p:nvSpPr>
        <p:spPr>
          <a:xfrm>
            <a:off x="1883974" y="339882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5">
            <a:extLst>
              <a:ext uri="{FF2B5EF4-FFF2-40B4-BE49-F238E27FC236}">
                <a16:creationId xmlns:a16="http://schemas.microsoft.com/office/drawing/2014/main" id="{F043A24A-D423-44DA-8554-BF8645904C1C}"/>
              </a:ext>
            </a:extLst>
          </p:cNvPr>
          <p:cNvSpPr/>
          <p:nvPr/>
        </p:nvSpPr>
        <p:spPr>
          <a:xfrm>
            <a:off x="1883974" y="391864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5">
            <a:extLst>
              <a:ext uri="{FF2B5EF4-FFF2-40B4-BE49-F238E27FC236}">
                <a16:creationId xmlns:a16="http://schemas.microsoft.com/office/drawing/2014/main" id="{4C3B5446-7337-4E51-A41E-1EE6BAB2A831}"/>
              </a:ext>
            </a:extLst>
          </p:cNvPr>
          <p:cNvSpPr/>
          <p:nvPr/>
        </p:nvSpPr>
        <p:spPr>
          <a:xfrm>
            <a:off x="1883974" y="457656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C572B34-EE83-49DA-80E3-831D3B0C8F50}"/>
              </a:ext>
            </a:extLst>
          </p:cNvPr>
          <p:cNvPicPr>
            <a:picLocks noChangeAspect="1"/>
          </p:cNvPicPr>
          <p:nvPr/>
        </p:nvPicPr>
        <p:blipFill>
          <a:blip r:embed="rId3"/>
          <a:stretch>
            <a:fillRect/>
          </a:stretch>
        </p:blipFill>
        <p:spPr>
          <a:xfrm>
            <a:off x="3550219" y="2899485"/>
            <a:ext cx="3521260" cy="3410955"/>
          </a:xfrm>
          <a:prstGeom prst="rect">
            <a:avLst/>
          </a:prstGeom>
        </p:spPr>
      </p:pic>
      <p:sp>
        <p:nvSpPr>
          <p:cNvPr id="16" name="Left Arrow 5">
            <a:extLst>
              <a:ext uri="{FF2B5EF4-FFF2-40B4-BE49-F238E27FC236}">
                <a16:creationId xmlns:a16="http://schemas.microsoft.com/office/drawing/2014/main" id="{B1D3D02D-21B6-4B3E-84C1-C7492C6A0771}"/>
              </a:ext>
            </a:extLst>
          </p:cNvPr>
          <p:cNvSpPr/>
          <p:nvPr/>
        </p:nvSpPr>
        <p:spPr>
          <a:xfrm>
            <a:off x="5211522" y="35119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BCC524F-8561-45A9-9254-ABB76A467BB6}"/>
              </a:ext>
            </a:extLst>
          </p:cNvPr>
          <p:cNvPicPr>
            <a:picLocks noChangeAspect="1"/>
          </p:cNvPicPr>
          <p:nvPr/>
        </p:nvPicPr>
        <p:blipFill>
          <a:blip r:embed="rId4"/>
          <a:stretch>
            <a:fillRect/>
          </a:stretch>
        </p:blipFill>
        <p:spPr>
          <a:xfrm>
            <a:off x="6497397" y="2899485"/>
            <a:ext cx="4963577" cy="1754326"/>
          </a:xfrm>
          <a:prstGeom prst="rect">
            <a:avLst/>
          </a:prstGeom>
        </p:spPr>
      </p:pic>
      <p:sp>
        <p:nvSpPr>
          <p:cNvPr id="17" name="Arrow: Down 16">
            <a:extLst>
              <a:ext uri="{FF2B5EF4-FFF2-40B4-BE49-F238E27FC236}">
                <a16:creationId xmlns:a16="http://schemas.microsoft.com/office/drawing/2014/main" id="{703D696A-C1AA-4CFB-8D57-5555E49D03C9}"/>
              </a:ext>
            </a:extLst>
          </p:cNvPr>
          <p:cNvSpPr/>
          <p:nvPr/>
        </p:nvSpPr>
        <p:spPr>
          <a:xfrm>
            <a:off x="6711351" y="2182459"/>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highlight>
                <a:srgbClr val="FF0000"/>
              </a:highlight>
            </a:endParaRPr>
          </a:p>
        </p:txBody>
      </p:sp>
      <p:sp>
        <p:nvSpPr>
          <p:cNvPr id="18" name="Left Arrow 5">
            <a:extLst>
              <a:ext uri="{FF2B5EF4-FFF2-40B4-BE49-F238E27FC236}">
                <a16:creationId xmlns:a16="http://schemas.microsoft.com/office/drawing/2014/main" id="{6EB6EDF7-146F-4302-BB96-0DD948576257}"/>
              </a:ext>
            </a:extLst>
          </p:cNvPr>
          <p:cNvSpPr/>
          <p:nvPr/>
        </p:nvSpPr>
        <p:spPr>
          <a:xfrm>
            <a:off x="7441747" y="3617725"/>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218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632910" y="1785952"/>
            <a:ext cx="2956108" cy="4612626"/>
          </a:xfrm>
          <a:prstGeom prst="rect">
            <a:avLst/>
          </a:prstGeom>
        </p:spPr>
      </p:pic>
      <p:pic>
        <p:nvPicPr>
          <p:cNvPr id="3" name="Picture 2">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018169" y="1942970"/>
            <a:ext cx="7255287" cy="3805469"/>
          </a:xfrm>
          <a:prstGeom prst="rect">
            <a:avLst/>
          </a:prstGeom>
        </p:spPr>
      </p:pic>
      <p:sp>
        <p:nvSpPr>
          <p:cNvPr id="5" name="TextBox 4"/>
          <p:cNvSpPr txBox="1"/>
          <p:nvPr/>
        </p:nvSpPr>
        <p:spPr>
          <a:xfrm>
            <a:off x="357757" y="308624"/>
            <a:ext cx="10500064" cy="1477328"/>
          </a:xfrm>
          <a:prstGeom prst="rect">
            <a:avLst/>
          </a:prstGeom>
          <a:noFill/>
        </p:spPr>
        <p:txBody>
          <a:bodyPr wrap="square" rtlCol="0">
            <a:spAutoFit/>
          </a:bodyPr>
          <a:lstStyle/>
          <a:p>
            <a:r>
              <a:rPr lang="en-US" b="1" u="sng" dirty="0"/>
              <a:t>Second place</a:t>
            </a:r>
            <a:r>
              <a:rPr lang="en-US" dirty="0"/>
              <a:t>:</a:t>
            </a:r>
          </a:p>
          <a:p>
            <a:pPr marL="285750" indent="-285750">
              <a:buFont typeface="Wingdings" panose="05000000000000000000" pitchFamily="2" charset="2"/>
              <a:buChar char="v"/>
            </a:pPr>
            <a:r>
              <a:rPr lang="en-US" dirty="0"/>
              <a:t>In addition to entering the gross income, you must enter the rest of the Form 1042-S information in the Form 1042-S section in TaxSlayer. </a:t>
            </a:r>
          </a:p>
          <a:p>
            <a:pPr marL="742950" lvl="1" indent="-285750">
              <a:buFont typeface="Arial" panose="020B0604020202020204" pitchFamily="34" charset="0"/>
              <a:buChar char="•"/>
            </a:pPr>
            <a:r>
              <a:rPr lang="en-US" dirty="0"/>
              <a:t>Click </a:t>
            </a:r>
            <a:r>
              <a:rPr lang="en-US" i="1" dirty="0">
                <a:solidFill>
                  <a:srgbClr val="C00000"/>
                </a:solidFill>
              </a:rPr>
              <a:t>Payments &amp; Estimates</a:t>
            </a:r>
            <a:endParaRPr lang="en-US" dirty="0"/>
          </a:p>
          <a:p>
            <a:pPr marL="742950" lvl="1" indent="-285750">
              <a:buFont typeface="Arial" panose="020B0604020202020204" pitchFamily="34" charset="0"/>
              <a:buChar char="•"/>
            </a:pPr>
            <a:r>
              <a:rPr lang="en-US" dirty="0"/>
              <a:t>Click </a:t>
            </a:r>
            <a:r>
              <a:rPr lang="en-US" i="1" dirty="0">
                <a:solidFill>
                  <a:srgbClr val="C00000"/>
                </a:solidFill>
              </a:rPr>
              <a:t>Foreign Person’s U.S. Source Income Subject to Withholding (Form 1042-S)</a:t>
            </a:r>
          </a:p>
        </p:txBody>
      </p:sp>
      <p:sp>
        <p:nvSpPr>
          <p:cNvPr id="6" name="Left Arrow 5"/>
          <p:cNvSpPr/>
          <p:nvPr/>
        </p:nvSpPr>
        <p:spPr>
          <a:xfrm>
            <a:off x="3375231" y="5161010"/>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7832580" y="4631072"/>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16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0EC17-D8A9-269C-6A90-D9EFA6885562}"/>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45DF441-4C68-9C4A-2030-6AB754241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8557423C-4235-B1DC-C91D-62E99FF1683D}"/>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BC61465A-49ED-421E-439A-AEE9BC426B9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F01C1434-EC3B-2E07-4886-4B7FB6099424}"/>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41B60B65-F157-AC5C-921B-D8D5FD30CE1B}"/>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77877C43-20B4-B4A9-2E43-7B9D27D7FE79}"/>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15ADDA83-72D2-B8C6-BB40-76B392FA44D4}"/>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70E5D91F-5FFF-1030-7DE2-5981E79AF501}"/>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45E918FC-70DD-C0F8-BAD9-B8D027C19A1B}"/>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0A13E022-150A-F946-DF14-7752901F785F}"/>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00A80060-F5A6-71A3-49D2-8D05C1D1330D}"/>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D3B52A31-9DD6-DDEE-34AF-872FBB20B78A}"/>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1BC66E15-EA0F-C321-68F1-B6680D2895C3}"/>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361CE8F9-ED3A-FB43-5E25-D29BC6AC5B57}"/>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87375831-3A17-8FF6-5F40-767F8D30F48C}"/>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C5585647-F262-8C7A-DA36-4D05F61E384D}"/>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797EBBD-A0E6-B048-85C9-E859AD52D3C3}"/>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BD70176-9329-4AE0-8046-C4C0B4BCE55F}"/>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473F7250-CC61-72E9-1E92-95C85122D11B}"/>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6EE3EAB-EE10-2B14-162A-D7F13F9C9F5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71FBA46C-6633-0E2D-2785-5A74B4BDC8DB}"/>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FF02D7E7-FDB0-F5AE-655F-0B25B6D0A5D4}"/>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8D4E1C97-3C4F-E6B8-6C30-C46F919FA7CC}"/>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61AEF090-8A94-E4EF-BF35-7F9EE64E7FE8}"/>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3ECC69C7-8FB2-AF5B-CB97-82D8A43616B5}"/>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3234BAF9-AA44-1CF1-2A15-FD1EED6EEC02}"/>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37D244B-ED7E-F9AA-BD2F-8DC0EEAC0D54}"/>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6666AF1E-C5DA-AFF0-06E1-C30AF351262E}"/>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EF48F025-2712-35E4-A3A1-63E122576B36}"/>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74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37242" y="2627128"/>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12274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2025,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49242" y="4766508"/>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fontScale="92500" lnSpcReduction="10000"/>
          </a:bodyPr>
          <a:lstStyle/>
          <a:p>
            <a:r>
              <a:rPr lang="en-US" sz="3200" dirty="0"/>
              <a:t>DO NOT SUBMIT YOUR TAXES TODAY!!!</a:t>
            </a:r>
          </a:p>
          <a:p>
            <a:pPr>
              <a:buFont typeface="Arial" panose="020B0604020202020204" pitchFamily="34" charset="0"/>
              <a:buChar char="•"/>
            </a:pPr>
            <a:r>
              <a:rPr lang="en-US" sz="3200" dirty="0"/>
              <a:t> Are you an undergraduate student who paid the $4,000               deposit and is gaining interest on the deposit? </a:t>
            </a:r>
          </a:p>
          <a:p>
            <a:pPr>
              <a:buFont typeface="Arial" panose="020B0604020202020204" pitchFamily="34" charset="0"/>
              <a:buChar char="•"/>
            </a:pPr>
            <a:r>
              <a:rPr lang="en-US" sz="3200" dirty="0"/>
              <a:t> Are you an undergraduate or graduate student who received a monetary award or a scholarship, or a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2025,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66996" y="3105834"/>
            <a:ext cx="6338493" cy="646331"/>
          </a:xfrm>
          <a:prstGeom prst="rect">
            <a:avLst/>
          </a:prstGeom>
          <a:noFill/>
        </p:spPr>
        <p:txBody>
          <a:bodyPr wrap="square" rtlCol="0">
            <a:spAutoFit/>
          </a:bodyPr>
          <a:lstStyle/>
          <a:p>
            <a:r>
              <a:rPr lang="en-US" dirty="0"/>
              <a:t>Select No. Only answer YES if you were NOT considered lawfully present in the U.S.</a:t>
            </a:r>
          </a:p>
        </p:txBody>
      </p:sp>
      <p:sp>
        <p:nvSpPr>
          <p:cNvPr id="11" name="TextBox 10"/>
          <p:cNvSpPr txBox="1"/>
          <p:nvPr/>
        </p:nvSpPr>
        <p:spPr>
          <a:xfrm>
            <a:off x="5066996" y="4333564"/>
            <a:ext cx="7040996" cy="369332"/>
          </a:xfrm>
          <a:prstGeom prst="rect">
            <a:avLst/>
          </a:prstGeom>
          <a:noFill/>
        </p:spPr>
        <p:txBody>
          <a:bodyPr wrap="square" rtlCol="0">
            <a:spAutoFit/>
          </a:bodyPr>
          <a:lstStyle/>
          <a:p>
            <a:r>
              <a:rPr lang="en-US" dirty="0"/>
              <a:t>Usually, the answer is YES. </a:t>
            </a:r>
          </a:p>
        </p:txBody>
      </p:sp>
      <p:sp>
        <p:nvSpPr>
          <p:cNvPr id="13" name="TextBox 12"/>
          <p:cNvSpPr txBox="1"/>
          <p:nvPr/>
        </p:nvSpPr>
        <p:spPr>
          <a:xfrm>
            <a:off x="5066996" y="4983425"/>
            <a:ext cx="6040649"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5" name="Picture 4">
            <a:extLst>
              <a:ext uri="{FF2B5EF4-FFF2-40B4-BE49-F238E27FC236}">
                <a16:creationId xmlns:a16="http://schemas.microsoft.com/office/drawing/2014/main" id="{DB4FDC67-0B32-936B-FCF4-D60A37F52EFF}"/>
              </a:ext>
            </a:extLst>
          </p:cNvPr>
          <p:cNvPicPr>
            <a:picLocks noChangeAspect="1"/>
          </p:cNvPicPr>
          <p:nvPr/>
        </p:nvPicPr>
        <p:blipFill>
          <a:blip r:embed="rId2"/>
          <a:stretch>
            <a:fillRect/>
          </a:stretch>
        </p:blipFill>
        <p:spPr>
          <a:xfrm>
            <a:off x="843537" y="876705"/>
            <a:ext cx="3882638" cy="4042318"/>
          </a:xfrm>
          <a:prstGeom prst="rect">
            <a:avLst/>
          </a:prstGeom>
        </p:spPr>
      </p:pic>
      <p:pic>
        <p:nvPicPr>
          <p:cNvPr id="14" name="Picture 13">
            <a:extLst>
              <a:ext uri="{FF2B5EF4-FFF2-40B4-BE49-F238E27FC236}">
                <a16:creationId xmlns:a16="http://schemas.microsoft.com/office/drawing/2014/main" id="{BE3AB4AD-D56D-03B1-5E75-4E5CCD4BA55C}"/>
              </a:ext>
            </a:extLst>
          </p:cNvPr>
          <p:cNvPicPr>
            <a:picLocks noChangeAspect="1"/>
          </p:cNvPicPr>
          <p:nvPr/>
        </p:nvPicPr>
        <p:blipFill>
          <a:blip r:embed="rId3"/>
          <a:stretch>
            <a:fillRect/>
          </a:stretch>
        </p:blipFill>
        <p:spPr>
          <a:xfrm>
            <a:off x="952542" y="4919023"/>
            <a:ext cx="3541819" cy="1295016"/>
          </a:xfrm>
          <a:prstGeom prst="rect">
            <a:avLst/>
          </a:prstGeom>
        </p:spPr>
      </p:pic>
      <p:sp>
        <p:nvSpPr>
          <p:cNvPr id="15" name="Left Arrow 9">
            <a:extLst>
              <a:ext uri="{FF2B5EF4-FFF2-40B4-BE49-F238E27FC236}">
                <a16:creationId xmlns:a16="http://schemas.microsoft.com/office/drawing/2014/main" id="{821CA875-FB09-A546-901D-1426E2EDE620}"/>
              </a:ext>
            </a:extLst>
          </p:cNvPr>
          <p:cNvSpPr/>
          <p:nvPr/>
        </p:nvSpPr>
        <p:spPr>
          <a:xfrm>
            <a:off x="2449902" y="2032384"/>
            <a:ext cx="2516937" cy="205786"/>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8806D75-01C5-6F5E-A1F8-4F076B71CB09}"/>
              </a:ext>
            </a:extLst>
          </p:cNvPr>
          <p:cNvSpPr txBox="1"/>
          <p:nvPr/>
        </p:nvSpPr>
        <p:spPr>
          <a:xfrm>
            <a:off x="5066996" y="1916000"/>
            <a:ext cx="6338493" cy="369332"/>
          </a:xfrm>
          <a:prstGeom prst="rect">
            <a:avLst/>
          </a:prstGeom>
          <a:noFill/>
        </p:spPr>
        <p:txBody>
          <a:bodyPr wrap="square" rtlCol="0">
            <a:spAutoFit/>
          </a:bodyPr>
          <a:lstStyle/>
          <a:p>
            <a:r>
              <a:rPr lang="en-US" dirty="0"/>
              <a:t>Select none of the Above</a:t>
            </a:r>
          </a:p>
        </p:txBody>
      </p:sp>
      <p:sp>
        <p:nvSpPr>
          <p:cNvPr id="17" name="Left Arrow 9">
            <a:extLst>
              <a:ext uri="{FF2B5EF4-FFF2-40B4-BE49-F238E27FC236}">
                <a16:creationId xmlns:a16="http://schemas.microsoft.com/office/drawing/2014/main" id="{898F1D46-3747-C57B-0D12-6B9CF02E3948}"/>
              </a:ext>
            </a:extLst>
          </p:cNvPr>
          <p:cNvSpPr/>
          <p:nvPr/>
        </p:nvSpPr>
        <p:spPr>
          <a:xfrm>
            <a:off x="1725284" y="3327400"/>
            <a:ext cx="3121224"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9">
            <a:extLst>
              <a:ext uri="{FF2B5EF4-FFF2-40B4-BE49-F238E27FC236}">
                <a16:creationId xmlns:a16="http://schemas.microsoft.com/office/drawing/2014/main" id="{47ACE789-7E4A-A2A6-C80F-9875CD0A66EA}"/>
              </a:ext>
            </a:extLst>
          </p:cNvPr>
          <p:cNvSpPr/>
          <p:nvPr/>
        </p:nvSpPr>
        <p:spPr>
          <a:xfrm>
            <a:off x="1634123" y="4518230"/>
            <a:ext cx="3212385"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756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animBg="1"/>
      <p:bldP spid="16" grpId="0"/>
      <p:bldP spid="17" grpId="0" animBg="1"/>
      <p:bldP spid="18"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2025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Email </a:t>
            </a:r>
            <a:r>
              <a:rPr lang="en-US" u="sng" dirty="0">
                <a:hlinkClick r:id="rId2"/>
              </a:rPr>
              <a:t>internationalstudentbyu@gmail.com</a:t>
            </a:r>
            <a:r>
              <a:rPr lang="en-US" u="sng" dirty="0"/>
              <a:t> </a:t>
            </a:r>
            <a:r>
              <a:rPr lang="en-US" dirty="0"/>
              <a:t>to request the URL to TaxSlayer to complete a </a:t>
            </a:r>
            <a:r>
              <a:rPr lang="en-US" b="1" dirty="0"/>
              <a:t>NONRESIDENT </a:t>
            </a:r>
            <a:r>
              <a:rPr lang="en-US" dirty="0"/>
              <a:t>tax return, Form 1040NR</a:t>
            </a:r>
          </a:p>
          <a:p>
            <a:pPr>
              <a:buFont typeface="Arial" panose="020B0604020202020204" pitchFamily="34" charset="0"/>
              <a:buChar char="•"/>
            </a:pPr>
            <a:r>
              <a:rPr lang="en-US" dirty="0"/>
              <a:t> You may exit the program and return to complete the return. </a:t>
            </a:r>
          </a:p>
          <a:p>
            <a:pPr>
              <a:buFont typeface="Arial" panose="020B0604020202020204" pitchFamily="34" charset="0"/>
              <a:buChar char="•"/>
            </a:pPr>
            <a:r>
              <a:rPr lang="en-US" dirty="0"/>
              <a:t>You must use the same URL to return to TaxSlayer. Do </a:t>
            </a:r>
            <a:r>
              <a:rPr lang="en-US" b="1" dirty="0"/>
              <a:t>NOT</a:t>
            </a:r>
            <a:r>
              <a:rPr lang="en-US" dirty="0"/>
              <a:t> Google TaxSlayer or use a different version of it to file your nonresident taxes. </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2024 Adjusted Gross Income </a:t>
            </a:r>
            <a:r>
              <a:rPr lang="en-US" b="1" dirty="0"/>
              <a:t>if you filed a 2024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2024 tax return with me </a:t>
            </a:r>
            <a:r>
              <a:rPr lang="en-US" dirty="0"/>
              <a:t>if you filed a 2024 tax return and you have your 2024 tax return. You may find your 2024 AGI on line 11.</a:t>
            </a:r>
            <a:endParaRPr lang="en-US" b="1" dirty="0"/>
          </a:p>
          <a:p>
            <a:pPr marL="285750" indent="-285750">
              <a:buFont typeface="Arial" panose="020B0604020202020204" pitchFamily="34" charset="0"/>
              <a:buChar char="•"/>
            </a:pPr>
            <a:r>
              <a:rPr lang="en-US" dirty="0"/>
              <a:t>Check </a:t>
            </a:r>
            <a:r>
              <a:rPr lang="en-US" b="1" dirty="0"/>
              <a:t>No, I can’t locate my 2024 tax return</a:t>
            </a:r>
            <a:r>
              <a:rPr lang="en-US" dirty="0"/>
              <a:t> if you can’t locate your 2024 return. If you filed a 2024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2024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2025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25292</TotalTime>
  <Words>4577</Words>
  <Application>Microsoft Office PowerPoint</Application>
  <PresentationFormat>Widescreen</PresentationFormat>
  <Paragraphs>377</Paragraphs>
  <Slides>87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87</vt:i4>
      </vt:variant>
    </vt:vector>
  </HeadingPairs>
  <TitlesOfParts>
    <vt:vector size="94"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2025</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327</cp:revision>
  <dcterms:created xsi:type="dcterms:W3CDTF">2021-01-19T18:23:36Z</dcterms:created>
  <dcterms:modified xsi:type="dcterms:W3CDTF">2026-03-03T15:26:02Z</dcterms:modified>
</cp:coreProperties>
</file>