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ink/ink1.xml" ContentType="application/inkml+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ink/ink2.xml" ContentType="application/inkml+xml"/>
  <Override PartName="/ppt/ink/ink3.xml" ContentType="application/inkml+xml"/>
  <Override PartName="/ppt/ink/ink4.xml" ContentType="application/inkml+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sldIdLst>
    <p:sldId id="256" r:id="rId2"/>
    <p:sldId id="327" r:id="rId3"/>
    <p:sldId id="323" r:id="rId4"/>
    <p:sldId id="325" r:id="rId5"/>
    <p:sldId id="341" r:id="rId6"/>
    <p:sldId id="329" r:id="rId7"/>
    <p:sldId id="260" r:id="rId8"/>
    <p:sldId id="261" r:id="rId9"/>
    <p:sldId id="264" r:id="rId10"/>
    <p:sldId id="331" r:id="rId11"/>
    <p:sldId id="330" r:id="rId12"/>
    <p:sldId id="279" r:id="rId13"/>
    <p:sldId id="281" r:id="rId14"/>
    <p:sldId id="267" r:id="rId15"/>
    <p:sldId id="284" r:id="rId16"/>
    <p:sldId id="285" r:id="rId17"/>
    <p:sldId id="287" r:id="rId18"/>
    <p:sldId id="288" r:id="rId19"/>
    <p:sldId id="289" r:id="rId20"/>
    <p:sldId id="290" r:id="rId21"/>
    <p:sldId id="291" r:id="rId22"/>
    <p:sldId id="292" r:id="rId23"/>
    <p:sldId id="293" r:id="rId24"/>
    <p:sldId id="296" r:id="rId25"/>
    <p:sldId id="294" r:id="rId26"/>
    <p:sldId id="297" r:id="rId27"/>
    <p:sldId id="298" r:id="rId28"/>
    <p:sldId id="299" r:id="rId29"/>
    <p:sldId id="332" r:id="rId30"/>
    <p:sldId id="300" r:id="rId31"/>
    <p:sldId id="316" r:id="rId32"/>
    <p:sldId id="302" r:id="rId33"/>
    <p:sldId id="303" r:id="rId34"/>
    <p:sldId id="333" r:id="rId35"/>
    <p:sldId id="336" r:id="rId36"/>
    <p:sldId id="335" r:id="rId37"/>
    <p:sldId id="334" r:id="rId38"/>
    <p:sldId id="340" r:id="rId39"/>
    <p:sldId id="337" r:id="rId40"/>
    <p:sldId id="339"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8A1B3"/>
    <a:srgbClr val="08588F"/>
    <a:srgbClr val="9FB7D6"/>
    <a:srgbClr val="1C36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6C1D221-D93D-42A3-A54C-A3BD0916C885}" v="87" dt="2025-03-14T22:02:17.70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74" autoAdjust="0"/>
    <p:restoredTop sz="94660"/>
  </p:normalViewPr>
  <p:slideViewPr>
    <p:cSldViewPr snapToGrid="0">
      <p:cViewPr varScale="1">
        <p:scale>
          <a:sx n="105" d="100"/>
          <a:sy n="105" d="100"/>
        </p:scale>
        <p:origin x="77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4T18:07:54.840"/>
    </inkml:context>
    <inkml:brush xml:id="br0">
      <inkml:brushProperty name="width" value="0.1" units="cm"/>
      <inkml:brushProperty name="height" value="0.1" units="cm"/>
      <inkml:brushProperty name="color" value="#E71224"/>
    </inkml:brush>
  </inkml:definitions>
  <inkml:trace contextRef="#ctx0" brushRef="#br0">0 0 24332,'8865'0'0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4T19:22:12.620"/>
    </inkml:context>
    <inkml:brush xml:id="br0">
      <inkml:brushProperty name="width" value="0.1" units="cm"/>
      <inkml:brushProperty name="height" value="0.1" units="cm"/>
      <inkml:brushProperty name="color" value="#E71224"/>
    </inkml:brush>
  </inkml:definitions>
  <inkml:trace contextRef="#ctx0" brushRef="#br0">0 0 24529,'0'5110'0,"14475"-5110"0,-14475-5110 0,-14475 5110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4T19:22:12.621"/>
    </inkml:context>
    <inkml:brush xml:id="br0">
      <inkml:brushProperty name="width" value="0.1" units="cm"/>
      <inkml:brushProperty name="height" value="0.1" units="cm"/>
      <inkml:brushProperty name="color" value="#E71224"/>
    </inkml:brush>
  </inkml:definitions>
  <inkml:trace contextRef="#ctx0" brushRef="#br0">0 0 24575,'0'0'-8191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4T19:22:12.622"/>
    </inkml:context>
    <inkml:brush xml:id="br0">
      <inkml:brushProperty name="width" value="0.1" units="cm"/>
      <inkml:brushProperty name="height" value="0.1" units="cm"/>
      <inkml:brushProperty name="color" value="#E71224"/>
    </inkml:brush>
  </inkml:definitions>
  <inkml:trace contextRef="#ctx0" brushRef="#br0">29 1 24575,'-2'0'0,"1"1"0,0-1 0,0 1 0,0-1 0,0 1 0,0 0 0,0-1 0,0 1 0,0 0 0,0 0 0,0-1 0,1 1 0,-1 0 0,0 0 0,0 0 0,1 0 0,-1 0 0,1 0 0,-1 0 0,1 1 0,-1-1 0,1 0 0,0 0 0,-1 0 0,1 0 0,0 1 0,0 1 0,-5 38 0,5-36 0,-3 442 0,6-229 0,-3 748 0,-1-959 0,2 1 0,-1-1 0,1 0 0,0 0 0,0 0 0,1 0 0,0 0 0,0-1 0,0 1 0,1 0 0,0-1 0,1 0 0,-1 1 0,1-1 0,1-1 0,-1 1 0,1-1 0,0 0 0,0 0 0,0 0 0,1 0 0,10 6 0,31 24-455,1-2 0,56 29 0,-82-51-6371</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14T20:02:16.807"/>
    </inkml:context>
    <inkml:brush xml:id="br0">
      <inkml:brushProperty name="width" value="0.1" units="cm"/>
      <inkml:brushProperty name="height" value="0.2" units="cm"/>
      <inkml:brushProperty name="color" value="#FF2500"/>
      <inkml:brushProperty name="tip" value="rectangle"/>
      <inkml:brushProperty name="rasterOp" value="maskPen"/>
      <inkml:brushProperty name="ignorePressure" value="1"/>
    </inkml:brush>
  </inkml:definitions>
  <inkml:trace contextRef="#ctx0" brushRef="#br0">0 0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14T20:02:21.499"/>
    </inkml:context>
    <inkml:brush xml:id="br0">
      <inkml:brushProperty name="width" value="0.1" units="cm"/>
      <inkml:brushProperty name="height" value="0.2" units="cm"/>
      <inkml:brushProperty name="color" value="#FF2500"/>
      <inkml:brushProperty name="tip" value="rectangle"/>
      <inkml:brushProperty name="rasterOp" value="maskPen"/>
      <inkml:brushProperty name="ignorePressure" value="1"/>
    </inkml:brush>
  </inkml:definitions>
  <inkml:trace contextRef="#ctx0" brushRef="#br0">1 0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4T20:02:38.555"/>
    </inkml:context>
    <inkml:brush xml:id="br0">
      <inkml:brushProperty name="width" value="0.1" units="cm"/>
      <inkml:brushProperty name="height" value="0.2" units="cm"/>
      <inkml:brushProperty name="color" value="#FF2500"/>
      <inkml:brushProperty name="tip" value="rectangle"/>
      <inkml:brushProperty name="rasterOp" value="maskPen"/>
      <inkml:brushProperty name="ignorePressure" value="1"/>
    </inkml:brush>
  </inkml:definitions>
  <inkml:trace contextRef="#ctx0" brushRef="#br0">0 0 0,'3708'0'0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14T20:02:45.868"/>
    </inkml:context>
    <inkml:brush xml:id="br0">
      <inkml:brushProperty name="width" value="0.1" units="cm"/>
      <inkml:brushProperty name="height" value="0.2" units="cm"/>
      <inkml:brushProperty name="color" value="#FF2500"/>
      <inkml:brushProperty name="tip" value="rectangle"/>
      <inkml:brushProperty name="rasterOp" value="maskPen"/>
      <inkml:brushProperty name="ignorePressure" value="1"/>
    </inkml:brush>
  </inkml:definitions>
  <inkml:trace contextRef="#ctx0" brushRef="#br0">0 0,'0'0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4T20:02:52.703"/>
    </inkml:context>
    <inkml:brush xml:id="br0">
      <inkml:brushProperty name="width" value="0.1" units="cm"/>
      <inkml:brushProperty name="height" value="0.2" units="cm"/>
      <inkml:brushProperty name="color" value="#FF2500"/>
      <inkml:brushProperty name="tip" value="rectangle"/>
      <inkml:brushProperty name="rasterOp" value="maskPen"/>
      <inkml:brushProperty name="ignorePressure" value="1"/>
    </inkml:brush>
  </inkml:definitions>
  <inkml:trace contextRef="#ctx0" brushRef="#br0">0 0 0,'13158'25'0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C585C2-1AE4-4FB4-B7F7-E9B73A891D8C}" type="datetimeFigureOut">
              <a:rPr lang="en-US" smtClean="0"/>
              <a:t>9/1/2026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58945C-5B92-4449-96A4-D9BCCC1731F0}" type="slidenum">
              <a:rPr lang="en-US" smtClean="0"/>
              <a:t>‹#›</a:t>
            </a:fld>
            <a:endParaRPr lang="en-US"/>
          </a:p>
        </p:txBody>
      </p:sp>
    </p:spTree>
    <p:extLst>
      <p:ext uri="{BB962C8B-B14F-4D97-AF65-F5344CB8AC3E}">
        <p14:creationId xmlns:p14="http://schemas.microsoft.com/office/powerpoint/2010/main" val="36025363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uscis.gov/"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hlinkClick r:id="rId3"/>
              </a:rPr>
              <a:t>Photo credits:</a:t>
            </a:r>
            <a:r>
              <a:rPr lang="en-US" sz="1200" baseline="0" dirty="0">
                <a:hlinkClick r:id="rId3"/>
              </a:rPr>
              <a:t> </a:t>
            </a:r>
            <a:r>
              <a:rPr lang="en-US" sz="1200" dirty="0">
                <a:hlinkClick r:id="rId3"/>
              </a:rPr>
              <a:t>uscis.gov</a:t>
            </a:r>
            <a:endParaRPr lang="en-US" dirty="0"/>
          </a:p>
        </p:txBody>
      </p:sp>
      <p:sp>
        <p:nvSpPr>
          <p:cNvPr id="4" name="Slide Number Placeholder 3"/>
          <p:cNvSpPr>
            <a:spLocks noGrp="1"/>
          </p:cNvSpPr>
          <p:nvPr>
            <p:ph type="sldNum" sz="quarter" idx="10"/>
          </p:nvPr>
        </p:nvSpPr>
        <p:spPr/>
        <p:txBody>
          <a:bodyPr/>
          <a:lstStyle/>
          <a:p>
            <a:fld id="{9E58945C-5B92-4449-96A4-D9BCCC1731F0}" type="slidenum">
              <a:rPr lang="en-US" smtClean="0"/>
              <a:t>1</a:t>
            </a:fld>
            <a:endParaRPr lang="en-US"/>
          </a:p>
        </p:txBody>
      </p:sp>
    </p:spTree>
    <p:extLst>
      <p:ext uri="{BB962C8B-B14F-4D97-AF65-F5344CB8AC3E}">
        <p14:creationId xmlns:p14="http://schemas.microsoft.com/office/powerpoint/2010/main" val="23268435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58945C-5B92-4449-96A4-D9BCCC1731F0}" type="slidenum">
              <a:rPr lang="en-US" smtClean="0"/>
              <a:t>18</a:t>
            </a:fld>
            <a:endParaRPr lang="en-US"/>
          </a:p>
        </p:txBody>
      </p:sp>
    </p:spTree>
    <p:extLst>
      <p:ext uri="{BB962C8B-B14F-4D97-AF65-F5344CB8AC3E}">
        <p14:creationId xmlns:p14="http://schemas.microsoft.com/office/powerpoint/2010/main" val="25812134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58945C-5B92-4449-96A4-D9BCCC1731F0}" type="slidenum">
              <a:rPr lang="en-US" smtClean="0"/>
              <a:t>19</a:t>
            </a:fld>
            <a:endParaRPr lang="en-US"/>
          </a:p>
        </p:txBody>
      </p:sp>
    </p:spTree>
    <p:extLst>
      <p:ext uri="{BB962C8B-B14F-4D97-AF65-F5344CB8AC3E}">
        <p14:creationId xmlns:p14="http://schemas.microsoft.com/office/powerpoint/2010/main" val="10340711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58945C-5B92-4449-96A4-D9BCCC1731F0}" type="slidenum">
              <a:rPr lang="en-US" smtClean="0"/>
              <a:t>20</a:t>
            </a:fld>
            <a:endParaRPr lang="en-US"/>
          </a:p>
        </p:txBody>
      </p:sp>
    </p:spTree>
    <p:extLst>
      <p:ext uri="{BB962C8B-B14F-4D97-AF65-F5344CB8AC3E}">
        <p14:creationId xmlns:p14="http://schemas.microsoft.com/office/powerpoint/2010/main" val="31881612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58945C-5B92-4449-96A4-D9BCCC1731F0}" type="slidenum">
              <a:rPr lang="en-US" smtClean="0"/>
              <a:t>21</a:t>
            </a:fld>
            <a:endParaRPr lang="en-US"/>
          </a:p>
        </p:txBody>
      </p:sp>
    </p:spTree>
    <p:extLst>
      <p:ext uri="{BB962C8B-B14F-4D97-AF65-F5344CB8AC3E}">
        <p14:creationId xmlns:p14="http://schemas.microsoft.com/office/powerpoint/2010/main" val="40133313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58945C-5B92-4449-96A4-D9BCCC1731F0}" type="slidenum">
              <a:rPr lang="en-US" smtClean="0"/>
              <a:t>22</a:t>
            </a:fld>
            <a:endParaRPr lang="en-US"/>
          </a:p>
        </p:txBody>
      </p:sp>
    </p:spTree>
    <p:extLst>
      <p:ext uri="{BB962C8B-B14F-4D97-AF65-F5344CB8AC3E}">
        <p14:creationId xmlns:p14="http://schemas.microsoft.com/office/powerpoint/2010/main" val="34815481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58945C-5B92-4449-96A4-D9BCCC1731F0}" type="slidenum">
              <a:rPr lang="en-US" smtClean="0"/>
              <a:t>23</a:t>
            </a:fld>
            <a:endParaRPr lang="en-US"/>
          </a:p>
        </p:txBody>
      </p:sp>
    </p:spTree>
    <p:extLst>
      <p:ext uri="{BB962C8B-B14F-4D97-AF65-F5344CB8AC3E}">
        <p14:creationId xmlns:p14="http://schemas.microsoft.com/office/powerpoint/2010/main" val="6459810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58945C-5B92-4449-96A4-D9BCCC1731F0}" type="slidenum">
              <a:rPr lang="en-US" smtClean="0"/>
              <a:t>24</a:t>
            </a:fld>
            <a:endParaRPr lang="en-US"/>
          </a:p>
        </p:txBody>
      </p:sp>
    </p:spTree>
    <p:extLst>
      <p:ext uri="{BB962C8B-B14F-4D97-AF65-F5344CB8AC3E}">
        <p14:creationId xmlns:p14="http://schemas.microsoft.com/office/powerpoint/2010/main" val="29332966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58945C-5B92-4449-96A4-D9BCCC1731F0}" type="slidenum">
              <a:rPr lang="en-US" smtClean="0"/>
              <a:t>25</a:t>
            </a:fld>
            <a:endParaRPr lang="en-US"/>
          </a:p>
        </p:txBody>
      </p:sp>
    </p:spTree>
    <p:extLst>
      <p:ext uri="{BB962C8B-B14F-4D97-AF65-F5344CB8AC3E}">
        <p14:creationId xmlns:p14="http://schemas.microsoft.com/office/powerpoint/2010/main" val="41086220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58945C-5B92-4449-96A4-D9BCCC1731F0}" type="slidenum">
              <a:rPr lang="en-US" smtClean="0"/>
              <a:t>26</a:t>
            </a:fld>
            <a:endParaRPr lang="en-US"/>
          </a:p>
        </p:txBody>
      </p:sp>
    </p:spTree>
    <p:extLst>
      <p:ext uri="{BB962C8B-B14F-4D97-AF65-F5344CB8AC3E}">
        <p14:creationId xmlns:p14="http://schemas.microsoft.com/office/powerpoint/2010/main" val="12485027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58945C-5B92-4449-96A4-D9BCCC1731F0}" type="slidenum">
              <a:rPr lang="en-US" smtClean="0"/>
              <a:t>27</a:t>
            </a:fld>
            <a:endParaRPr lang="en-US"/>
          </a:p>
        </p:txBody>
      </p:sp>
    </p:spTree>
    <p:extLst>
      <p:ext uri="{BB962C8B-B14F-4D97-AF65-F5344CB8AC3E}">
        <p14:creationId xmlns:p14="http://schemas.microsoft.com/office/powerpoint/2010/main" val="27698802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81EFA6-2D26-6B2B-2F16-F166890480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BC93C6-C1CD-EDBD-03B1-BACD9E6C91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757C42-1EEA-9155-1414-2CF4C63AB04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B9E217A-0A29-D58F-31AC-67DB0F434167}"/>
              </a:ext>
            </a:extLst>
          </p:cNvPr>
          <p:cNvSpPr>
            <a:spLocks noGrp="1"/>
          </p:cNvSpPr>
          <p:nvPr>
            <p:ph type="sldNum" sz="quarter" idx="10"/>
          </p:nvPr>
        </p:nvSpPr>
        <p:spPr/>
        <p:txBody>
          <a:bodyPr/>
          <a:lstStyle/>
          <a:p>
            <a:fld id="{9E58945C-5B92-4449-96A4-D9BCCC1731F0}" type="slidenum">
              <a:rPr lang="en-US" smtClean="0"/>
              <a:t>2</a:t>
            </a:fld>
            <a:endParaRPr lang="en-US"/>
          </a:p>
        </p:txBody>
      </p:sp>
    </p:spTree>
    <p:extLst>
      <p:ext uri="{BB962C8B-B14F-4D97-AF65-F5344CB8AC3E}">
        <p14:creationId xmlns:p14="http://schemas.microsoft.com/office/powerpoint/2010/main" val="24770407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58945C-5B92-4449-96A4-D9BCCC1731F0}" type="slidenum">
              <a:rPr lang="en-US" smtClean="0"/>
              <a:t>28</a:t>
            </a:fld>
            <a:endParaRPr lang="en-US"/>
          </a:p>
        </p:txBody>
      </p:sp>
    </p:spTree>
    <p:extLst>
      <p:ext uri="{BB962C8B-B14F-4D97-AF65-F5344CB8AC3E}">
        <p14:creationId xmlns:p14="http://schemas.microsoft.com/office/powerpoint/2010/main" val="246485683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58945C-5B92-4449-96A4-D9BCCC1731F0}" type="slidenum">
              <a:rPr lang="en-US" smtClean="0"/>
              <a:t>30</a:t>
            </a:fld>
            <a:endParaRPr lang="en-US"/>
          </a:p>
        </p:txBody>
      </p:sp>
    </p:spTree>
    <p:extLst>
      <p:ext uri="{BB962C8B-B14F-4D97-AF65-F5344CB8AC3E}">
        <p14:creationId xmlns:p14="http://schemas.microsoft.com/office/powerpoint/2010/main" val="39687264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58945C-5B92-4449-96A4-D9BCCC1731F0}" type="slidenum">
              <a:rPr lang="en-US" smtClean="0"/>
              <a:t>31</a:t>
            </a:fld>
            <a:endParaRPr lang="en-US"/>
          </a:p>
        </p:txBody>
      </p:sp>
    </p:spTree>
    <p:extLst>
      <p:ext uri="{BB962C8B-B14F-4D97-AF65-F5344CB8AC3E}">
        <p14:creationId xmlns:p14="http://schemas.microsoft.com/office/powerpoint/2010/main" val="153933994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58945C-5B92-4449-96A4-D9BCCC1731F0}" type="slidenum">
              <a:rPr lang="en-US" smtClean="0"/>
              <a:t>32</a:t>
            </a:fld>
            <a:endParaRPr lang="en-US"/>
          </a:p>
        </p:txBody>
      </p:sp>
    </p:spTree>
    <p:extLst>
      <p:ext uri="{BB962C8B-B14F-4D97-AF65-F5344CB8AC3E}">
        <p14:creationId xmlns:p14="http://schemas.microsoft.com/office/powerpoint/2010/main" val="212598883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58945C-5B92-4449-96A4-D9BCCC1731F0}" type="slidenum">
              <a:rPr lang="en-US" smtClean="0"/>
              <a:t>33</a:t>
            </a:fld>
            <a:endParaRPr lang="en-US"/>
          </a:p>
        </p:txBody>
      </p:sp>
    </p:spTree>
    <p:extLst>
      <p:ext uri="{BB962C8B-B14F-4D97-AF65-F5344CB8AC3E}">
        <p14:creationId xmlns:p14="http://schemas.microsoft.com/office/powerpoint/2010/main" val="242140456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A7B0A8-22B6-42DC-0F8D-961238276C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EF5882-63C8-702F-0DD1-8F71211553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8AB4175-E75C-C6D9-5241-76758091759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48BBAFB-98E2-3379-C569-FE1ABA14F0A6}"/>
              </a:ext>
            </a:extLst>
          </p:cNvPr>
          <p:cNvSpPr>
            <a:spLocks noGrp="1"/>
          </p:cNvSpPr>
          <p:nvPr>
            <p:ph type="sldNum" sz="quarter" idx="10"/>
          </p:nvPr>
        </p:nvSpPr>
        <p:spPr/>
        <p:txBody>
          <a:bodyPr/>
          <a:lstStyle/>
          <a:p>
            <a:fld id="{9E58945C-5B92-4449-96A4-D9BCCC1731F0}" type="slidenum">
              <a:rPr lang="en-US" smtClean="0"/>
              <a:t>34</a:t>
            </a:fld>
            <a:endParaRPr lang="en-US"/>
          </a:p>
        </p:txBody>
      </p:sp>
    </p:spTree>
    <p:extLst>
      <p:ext uri="{BB962C8B-B14F-4D97-AF65-F5344CB8AC3E}">
        <p14:creationId xmlns:p14="http://schemas.microsoft.com/office/powerpoint/2010/main" val="406135769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21C683-11DA-F1AB-6998-F84C402BA4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EED458-465F-3766-8E19-C0CA2DB083C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E3504B-4DE4-104D-7C31-C7FCB358EA3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A4EC0D8-658C-6776-441E-58CD7959934F}"/>
              </a:ext>
            </a:extLst>
          </p:cNvPr>
          <p:cNvSpPr>
            <a:spLocks noGrp="1"/>
          </p:cNvSpPr>
          <p:nvPr>
            <p:ph type="sldNum" sz="quarter" idx="10"/>
          </p:nvPr>
        </p:nvSpPr>
        <p:spPr/>
        <p:txBody>
          <a:bodyPr/>
          <a:lstStyle/>
          <a:p>
            <a:fld id="{9E58945C-5B92-4449-96A4-D9BCCC1731F0}" type="slidenum">
              <a:rPr lang="en-US" smtClean="0"/>
              <a:t>35</a:t>
            </a:fld>
            <a:endParaRPr lang="en-US"/>
          </a:p>
        </p:txBody>
      </p:sp>
    </p:spTree>
    <p:extLst>
      <p:ext uri="{BB962C8B-B14F-4D97-AF65-F5344CB8AC3E}">
        <p14:creationId xmlns:p14="http://schemas.microsoft.com/office/powerpoint/2010/main" val="101855499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3B22EE-9067-2FE4-2DCD-A1FB8E969E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199765-A577-C98C-0F62-BD736974CE9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611B7E3-D81C-28E6-2AA4-8E60D077F00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F7AC4AC-F4D5-87B0-D68F-A3B76D6F9F7C}"/>
              </a:ext>
            </a:extLst>
          </p:cNvPr>
          <p:cNvSpPr>
            <a:spLocks noGrp="1"/>
          </p:cNvSpPr>
          <p:nvPr>
            <p:ph type="sldNum" sz="quarter" idx="10"/>
          </p:nvPr>
        </p:nvSpPr>
        <p:spPr/>
        <p:txBody>
          <a:bodyPr/>
          <a:lstStyle/>
          <a:p>
            <a:fld id="{9E58945C-5B92-4449-96A4-D9BCCC1731F0}" type="slidenum">
              <a:rPr lang="en-US" smtClean="0"/>
              <a:t>36</a:t>
            </a:fld>
            <a:endParaRPr lang="en-US"/>
          </a:p>
        </p:txBody>
      </p:sp>
    </p:spTree>
    <p:extLst>
      <p:ext uri="{BB962C8B-B14F-4D97-AF65-F5344CB8AC3E}">
        <p14:creationId xmlns:p14="http://schemas.microsoft.com/office/powerpoint/2010/main" val="291805971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E950D1-F36C-7E34-347B-D4FE85FC58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5BFCFA-5731-44D4-6F6C-B9A9C46E14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6C1106-28BA-2C53-E945-8F9C34005F4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08938C3-D044-0F7B-E43F-B198D347ACD6}"/>
              </a:ext>
            </a:extLst>
          </p:cNvPr>
          <p:cNvSpPr>
            <a:spLocks noGrp="1"/>
          </p:cNvSpPr>
          <p:nvPr>
            <p:ph type="sldNum" sz="quarter" idx="10"/>
          </p:nvPr>
        </p:nvSpPr>
        <p:spPr/>
        <p:txBody>
          <a:bodyPr/>
          <a:lstStyle/>
          <a:p>
            <a:fld id="{9E58945C-5B92-4449-96A4-D9BCCC1731F0}" type="slidenum">
              <a:rPr lang="en-US" smtClean="0"/>
              <a:t>37</a:t>
            </a:fld>
            <a:endParaRPr lang="en-US"/>
          </a:p>
        </p:txBody>
      </p:sp>
    </p:spTree>
    <p:extLst>
      <p:ext uri="{BB962C8B-B14F-4D97-AF65-F5344CB8AC3E}">
        <p14:creationId xmlns:p14="http://schemas.microsoft.com/office/powerpoint/2010/main" val="426159539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CC42BF-3456-E1E0-4A5D-443D0BF032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1FE627-32BD-70D4-C427-7342FA95099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D30CD9-E2DC-0901-146F-5FCDD44668B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5ABF9A0-B926-1811-12C2-B6ACABA4AF6F}"/>
              </a:ext>
            </a:extLst>
          </p:cNvPr>
          <p:cNvSpPr>
            <a:spLocks noGrp="1"/>
          </p:cNvSpPr>
          <p:nvPr>
            <p:ph type="sldNum" sz="quarter" idx="10"/>
          </p:nvPr>
        </p:nvSpPr>
        <p:spPr/>
        <p:txBody>
          <a:bodyPr/>
          <a:lstStyle/>
          <a:p>
            <a:fld id="{9E58945C-5B92-4449-96A4-D9BCCC1731F0}" type="slidenum">
              <a:rPr lang="en-US" smtClean="0"/>
              <a:t>38</a:t>
            </a:fld>
            <a:endParaRPr lang="en-US"/>
          </a:p>
        </p:txBody>
      </p:sp>
    </p:spTree>
    <p:extLst>
      <p:ext uri="{BB962C8B-B14F-4D97-AF65-F5344CB8AC3E}">
        <p14:creationId xmlns:p14="http://schemas.microsoft.com/office/powerpoint/2010/main" val="30805957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58945C-5B92-4449-96A4-D9BCCC1731F0}" type="slidenum">
              <a:rPr lang="en-US" smtClean="0"/>
              <a:t>3</a:t>
            </a:fld>
            <a:endParaRPr lang="en-US"/>
          </a:p>
        </p:txBody>
      </p:sp>
    </p:spTree>
    <p:extLst>
      <p:ext uri="{BB962C8B-B14F-4D97-AF65-F5344CB8AC3E}">
        <p14:creationId xmlns:p14="http://schemas.microsoft.com/office/powerpoint/2010/main" val="49620975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B4830B-B966-C114-87C9-2DEEB3B799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262846-6C85-5D37-9B2C-E88889773D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66593F5-A2E2-2C15-8F19-C71BF6370A4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E60FDDC-E09F-65B8-E044-E88A1DD5F81F}"/>
              </a:ext>
            </a:extLst>
          </p:cNvPr>
          <p:cNvSpPr>
            <a:spLocks noGrp="1"/>
          </p:cNvSpPr>
          <p:nvPr>
            <p:ph type="sldNum" sz="quarter" idx="10"/>
          </p:nvPr>
        </p:nvSpPr>
        <p:spPr/>
        <p:txBody>
          <a:bodyPr/>
          <a:lstStyle/>
          <a:p>
            <a:fld id="{9E58945C-5B92-4449-96A4-D9BCCC1731F0}" type="slidenum">
              <a:rPr lang="en-US" smtClean="0"/>
              <a:t>39</a:t>
            </a:fld>
            <a:endParaRPr lang="en-US"/>
          </a:p>
        </p:txBody>
      </p:sp>
    </p:spTree>
    <p:extLst>
      <p:ext uri="{BB962C8B-B14F-4D97-AF65-F5344CB8AC3E}">
        <p14:creationId xmlns:p14="http://schemas.microsoft.com/office/powerpoint/2010/main" val="75684833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4F0264-5171-6A7B-7CC4-4B9D19BB48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64841C-B44B-E749-8950-788534858D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B9E79F9-EB21-D49D-D09B-004FD964013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19CB689-8EEF-B2B9-E588-8433C80342EC}"/>
              </a:ext>
            </a:extLst>
          </p:cNvPr>
          <p:cNvSpPr>
            <a:spLocks noGrp="1"/>
          </p:cNvSpPr>
          <p:nvPr>
            <p:ph type="sldNum" sz="quarter" idx="10"/>
          </p:nvPr>
        </p:nvSpPr>
        <p:spPr/>
        <p:txBody>
          <a:bodyPr/>
          <a:lstStyle/>
          <a:p>
            <a:fld id="{9E58945C-5B92-4449-96A4-D9BCCC1731F0}" type="slidenum">
              <a:rPr lang="en-US" smtClean="0"/>
              <a:t>40</a:t>
            </a:fld>
            <a:endParaRPr lang="en-US"/>
          </a:p>
        </p:txBody>
      </p:sp>
    </p:spTree>
    <p:extLst>
      <p:ext uri="{BB962C8B-B14F-4D97-AF65-F5344CB8AC3E}">
        <p14:creationId xmlns:p14="http://schemas.microsoft.com/office/powerpoint/2010/main" val="12619098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58945C-5B92-4449-96A4-D9BCCC1731F0}" type="slidenum">
              <a:rPr lang="en-US" smtClean="0"/>
              <a:t>12</a:t>
            </a:fld>
            <a:endParaRPr lang="en-US"/>
          </a:p>
        </p:txBody>
      </p:sp>
    </p:spTree>
    <p:extLst>
      <p:ext uri="{BB962C8B-B14F-4D97-AF65-F5344CB8AC3E}">
        <p14:creationId xmlns:p14="http://schemas.microsoft.com/office/powerpoint/2010/main" val="17640465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58945C-5B92-4449-96A4-D9BCCC1731F0}" type="slidenum">
              <a:rPr lang="en-US" smtClean="0"/>
              <a:t>13</a:t>
            </a:fld>
            <a:endParaRPr lang="en-US"/>
          </a:p>
        </p:txBody>
      </p:sp>
    </p:spTree>
    <p:extLst>
      <p:ext uri="{BB962C8B-B14F-4D97-AF65-F5344CB8AC3E}">
        <p14:creationId xmlns:p14="http://schemas.microsoft.com/office/powerpoint/2010/main" val="5113448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58945C-5B92-4449-96A4-D9BCCC1731F0}" type="slidenum">
              <a:rPr lang="en-US" smtClean="0"/>
              <a:t>14</a:t>
            </a:fld>
            <a:endParaRPr lang="en-US"/>
          </a:p>
        </p:txBody>
      </p:sp>
    </p:spTree>
    <p:extLst>
      <p:ext uri="{BB962C8B-B14F-4D97-AF65-F5344CB8AC3E}">
        <p14:creationId xmlns:p14="http://schemas.microsoft.com/office/powerpoint/2010/main" val="27192090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58945C-5B92-4449-96A4-D9BCCC1731F0}" type="slidenum">
              <a:rPr lang="en-US" smtClean="0"/>
              <a:t>15</a:t>
            </a:fld>
            <a:endParaRPr lang="en-US"/>
          </a:p>
        </p:txBody>
      </p:sp>
    </p:spTree>
    <p:extLst>
      <p:ext uri="{BB962C8B-B14F-4D97-AF65-F5344CB8AC3E}">
        <p14:creationId xmlns:p14="http://schemas.microsoft.com/office/powerpoint/2010/main" val="235138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58945C-5B92-4449-96A4-D9BCCC1731F0}" type="slidenum">
              <a:rPr lang="en-US" smtClean="0"/>
              <a:t>16</a:t>
            </a:fld>
            <a:endParaRPr lang="en-US"/>
          </a:p>
        </p:txBody>
      </p:sp>
    </p:spTree>
    <p:extLst>
      <p:ext uri="{BB962C8B-B14F-4D97-AF65-F5344CB8AC3E}">
        <p14:creationId xmlns:p14="http://schemas.microsoft.com/office/powerpoint/2010/main" val="10652412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58945C-5B92-4449-96A4-D9BCCC1731F0}" type="slidenum">
              <a:rPr lang="en-US" smtClean="0"/>
              <a:t>17</a:t>
            </a:fld>
            <a:endParaRPr lang="en-US"/>
          </a:p>
        </p:txBody>
      </p:sp>
    </p:spTree>
    <p:extLst>
      <p:ext uri="{BB962C8B-B14F-4D97-AF65-F5344CB8AC3E}">
        <p14:creationId xmlns:p14="http://schemas.microsoft.com/office/powerpoint/2010/main" val="38458827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4E2D7B8F-DAE5-41E7-9E46-F958D50295DA}" type="datetimeFigureOut">
              <a:rPr lang="en-US" smtClean="0"/>
              <a:t>9/1/2026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197B6D-FDD2-41F0-8FCD-9778E3B12859}" type="slidenum">
              <a:rPr lang="en-US" smtClean="0"/>
              <a:t>‹#›</a:t>
            </a:fld>
            <a:endParaRPr lang="en-US"/>
          </a:p>
        </p:txBody>
      </p:sp>
    </p:spTree>
    <p:extLst>
      <p:ext uri="{BB962C8B-B14F-4D97-AF65-F5344CB8AC3E}">
        <p14:creationId xmlns:p14="http://schemas.microsoft.com/office/powerpoint/2010/main" val="35169758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E2D7B8F-DAE5-41E7-9E46-F958D50295DA}" type="datetimeFigureOut">
              <a:rPr lang="en-US" smtClean="0"/>
              <a:t>9/1/2026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197B6D-FDD2-41F0-8FCD-9778E3B12859}" type="slidenum">
              <a:rPr lang="en-US" smtClean="0"/>
              <a:t>‹#›</a:t>
            </a:fld>
            <a:endParaRPr lang="en-US"/>
          </a:p>
        </p:txBody>
      </p:sp>
    </p:spTree>
    <p:extLst>
      <p:ext uri="{BB962C8B-B14F-4D97-AF65-F5344CB8AC3E}">
        <p14:creationId xmlns:p14="http://schemas.microsoft.com/office/powerpoint/2010/main" val="10714480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E2D7B8F-DAE5-41E7-9E46-F958D50295DA}" type="datetimeFigureOut">
              <a:rPr lang="en-US" smtClean="0"/>
              <a:t>9/1/2026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197B6D-FDD2-41F0-8FCD-9778E3B12859}" type="slidenum">
              <a:rPr lang="en-US" smtClean="0"/>
              <a:t>‹#›</a:t>
            </a:fld>
            <a:endParaRPr lang="en-US"/>
          </a:p>
        </p:txBody>
      </p:sp>
    </p:spTree>
    <p:extLst>
      <p:ext uri="{BB962C8B-B14F-4D97-AF65-F5344CB8AC3E}">
        <p14:creationId xmlns:p14="http://schemas.microsoft.com/office/powerpoint/2010/main" val="31100841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E2D7B8F-DAE5-41E7-9E46-F958D50295DA}" type="datetimeFigureOut">
              <a:rPr lang="en-US" smtClean="0"/>
              <a:t>9/1/2026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197B6D-FDD2-41F0-8FCD-9778E3B12859}" type="slidenum">
              <a:rPr lang="en-US" smtClean="0"/>
              <a:t>‹#›</a:t>
            </a:fld>
            <a:endParaRPr lang="en-US"/>
          </a:p>
        </p:txBody>
      </p:sp>
    </p:spTree>
    <p:extLst>
      <p:ext uri="{BB962C8B-B14F-4D97-AF65-F5344CB8AC3E}">
        <p14:creationId xmlns:p14="http://schemas.microsoft.com/office/powerpoint/2010/main" val="29633675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E2D7B8F-DAE5-41E7-9E46-F958D50295DA}" type="datetimeFigureOut">
              <a:rPr lang="en-US" smtClean="0"/>
              <a:t>9/1/2026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197B6D-FDD2-41F0-8FCD-9778E3B12859}" type="slidenum">
              <a:rPr lang="en-US" smtClean="0"/>
              <a:t>‹#›</a:t>
            </a:fld>
            <a:endParaRPr lang="en-US"/>
          </a:p>
        </p:txBody>
      </p:sp>
    </p:spTree>
    <p:extLst>
      <p:ext uri="{BB962C8B-B14F-4D97-AF65-F5344CB8AC3E}">
        <p14:creationId xmlns:p14="http://schemas.microsoft.com/office/powerpoint/2010/main" val="35820515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E2D7B8F-DAE5-41E7-9E46-F958D50295DA}" type="datetimeFigureOut">
              <a:rPr lang="en-US" smtClean="0"/>
              <a:t>9/1/2026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3197B6D-FDD2-41F0-8FCD-9778E3B12859}" type="slidenum">
              <a:rPr lang="en-US" smtClean="0"/>
              <a:t>‹#›</a:t>
            </a:fld>
            <a:endParaRPr lang="en-US"/>
          </a:p>
        </p:txBody>
      </p:sp>
    </p:spTree>
    <p:extLst>
      <p:ext uri="{BB962C8B-B14F-4D97-AF65-F5344CB8AC3E}">
        <p14:creationId xmlns:p14="http://schemas.microsoft.com/office/powerpoint/2010/main" val="26758615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E2D7B8F-DAE5-41E7-9E46-F958D50295DA}" type="datetimeFigureOut">
              <a:rPr lang="en-US" smtClean="0"/>
              <a:t>9/1/2026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3197B6D-FDD2-41F0-8FCD-9778E3B12859}" type="slidenum">
              <a:rPr lang="en-US" smtClean="0"/>
              <a:t>‹#›</a:t>
            </a:fld>
            <a:endParaRPr lang="en-US"/>
          </a:p>
        </p:txBody>
      </p:sp>
    </p:spTree>
    <p:extLst>
      <p:ext uri="{BB962C8B-B14F-4D97-AF65-F5344CB8AC3E}">
        <p14:creationId xmlns:p14="http://schemas.microsoft.com/office/powerpoint/2010/main" val="32166436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E2D7B8F-DAE5-41E7-9E46-F958D50295DA}" type="datetimeFigureOut">
              <a:rPr lang="en-US" smtClean="0"/>
              <a:t>9/1/2026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3197B6D-FDD2-41F0-8FCD-9778E3B12859}" type="slidenum">
              <a:rPr lang="en-US" smtClean="0"/>
              <a:t>‹#›</a:t>
            </a:fld>
            <a:endParaRPr lang="en-US"/>
          </a:p>
        </p:txBody>
      </p:sp>
    </p:spTree>
    <p:extLst>
      <p:ext uri="{BB962C8B-B14F-4D97-AF65-F5344CB8AC3E}">
        <p14:creationId xmlns:p14="http://schemas.microsoft.com/office/powerpoint/2010/main" val="22513408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2D7B8F-DAE5-41E7-9E46-F958D50295DA}" type="datetimeFigureOut">
              <a:rPr lang="en-US" smtClean="0"/>
              <a:t>9/1/2026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3197B6D-FDD2-41F0-8FCD-9778E3B12859}" type="slidenum">
              <a:rPr lang="en-US" smtClean="0"/>
              <a:t>‹#›</a:t>
            </a:fld>
            <a:endParaRPr lang="en-US"/>
          </a:p>
        </p:txBody>
      </p:sp>
    </p:spTree>
    <p:extLst>
      <p:ext uri="{BB962C8B-B14F-4D97-AF65-F5344CB8AC3E}">
        <p14:creationId xmlns:p14="http://schemas.microsoft.com/office/powerpoint/2010/main" val="34614518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E2D7B8F-DAE5-41E7-9E46-F958D50295DA}" type="datetimeFigureOut">
              <a:rPr lang="en-US" smtClean="0"/>
              <a:t>9/1/2026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3197B6D-FDD2-41F0-8FCD-9778E3B12859}" type="slidenum">
              <a:rPr lang="en-US" smtClean="0"/>
              <a:t>‹#›</a:t>
            </a:fld>
            <a:endParaRPr lang="en-US"/>
          </a:p>
        </p:txBody>
      </p:sp>
    </p:spTree>
    <p:extLst>
      <p:ext uri="{BB962C8B-B14F-4D97-AF65-F5344CB8AC3E}">
        <p14:creationId xmlns:p14="http://schemas.microsoft.com/office/powerpoint/2010/main" val="31997548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E2D7B8F-DAE5-41E7-9E46-F958D50295DA}" type="datetimeFigureOut">
              <a:rPr lang="en-US" smtClean="0"/>
              <a:t>9/1/2026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3197B6D-FDD2-41F0-8FCD-9778E3B12859}" type="slidenum">
              <a:rPr lang="en-US" smtClean="0"/>
              <a:t>‹#›</a:t>
            </a:fld>
            <a:endParaRPr lang="en-US"/>
          </a:p>
        </p:txBody>
      </p:sp>
    </p:spTree>
    <p:extLst>
      <p:ext uri="{BB962C8B-B14F-4D97-AF65-F5344CB8AC3E}">
        <p14:creationId xmlns:p14="http://schemas.microsoft.com/office/powerpoint/2010/main" val="20162111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2D7B8F-DAE5-41E7-9E46-F958D50295DA}" type="datetimeFigureOut">
              <a:rPr lang="en-US" smtClean="0"/>
              <a:t>9/1/2026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3197B6D-FDD2-41F0-8FCD-9778E3B12859}" type="slidenum">
              <a:rPr lang="en-US" smtClean="0"/>
              <a:t>‹#›</a:t>
            </a:fld>
            <a:endParaRPr lang="en-US"/>
          </a:p>
        </p:txBody>
      </p:sp>
    </p:spTree>
    <p:extLst>
      <p:ext uri="{BB962C8B-B14F-4D97-AF65-F5344CB8AC3E}">
        <p14:creationId xmlns:p14="http://schemas.microsoft.com/office/powerpoint/2010/main" val="19981509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https://print-mail.byu.edu/"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i94.cbp.dhs.gov/I94/#/home"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image" Target="../media/image22.png"/><Relationship Id="rId7"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customXml" Target="../ink/ink3.xml"/><Relationship Id="rId5" Type="http://schemas.openxmlformats.org/officeDocument/2006/relationships/image" Target="../media/image23.png"/><Relationship Id="rId10" Type="http://schemas.openxmlformats.org/officeDocument/2006/relationships/image" Target="../media/image26.png"/><Relationship Id="rId4" Type="http://schemas.openxmlformats.org/officeDocument/2006/relationships/customXml" Target="../ink/ink2.xml"/><Relationship Id="rId9" Type="http://schemas.openxmlformats.org/officeDocument/2006/relationships/customXml" Target="../ink/ink4.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2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5.png"/><Relationship Id="rId7" Type="http://schemas.openxmlformats.org/officeDocument/2006/relationships/customXml" Target="../ink/ink7.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customXml" Target="../ink/ink6.xml"/><Relationship Id="rId11" Type="http://schemas.openxmlformats.org/officeDocument/2006/relationships/image" Target="../media/image39.png"/><Relationship Id="rId5" Type="http://schemas.openxmlformats.org/officeDocument/2006/relationships/image" Target="../media/image37.png"/><Relationship Id="rId10" Type="http://schemas.openxmlformats.org/officeDocument/2006/relationships/customXml" Target="../ink/ink9.xml"/><Relationship Id="rId4" Type="http://schemas.openxmlformats.org/officeDocument/2006/relationships/customXml" Target="../ink/ink5.xml"/><Relationship Id="rId9" Type="http://schemas.openxmlformats.org/officeDocument/2006/relationships/customXml" Target="../ink/ink8.xml"/></Relationships>
</file>

<file path=ppt/slides/_rels/slide3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3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3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youtube.com/watch?v=gqY6NmorTtU" TargetMode="External"/><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hyperlink" Target="https://myaccount.uscis.gov/sign-in"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8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0"/>
            <a:ext cx="12191999" cy="6857999"/>
          </a:xfrm>
          <a:prstGeom prst="rect">
            <a:avLst/>
          </a:prstGeom>
          <a:solidFill>
            <a:srgbClr val="78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325363" y="554049"/>
            <a:ext cx="8811522" cy="2387600"/>
          </a:xfrm>
        </p:spPr>
        <p:txBody>
          <a:bodyPr/>
          <a:lstStyle/>
          <a:p>
            <a:r>
              <a:rPr lang="en-US" dirty="0">
                <a:solidFill>
                  <a:schemeClr val="bg1"/>
                </a:solidFill>
              </a:rPr>
              <a:t>STEM OPT Extension</a:t>
            </a:r>
            <a:br>
              <a:rPr lang="en-US" dirty="0">
                <a:solidFill>
                  <a:schemeClr val="bg1"/>
                </a:solidFill>
              </a:rPr>
            </a:br>
            <a:r>
              <a:rPr lang="en-US" dirty="0">
                <a:solidFill>
                  <a:schemeClr val="bg1"/>
                </a:solidFill>
              </a:rPr>
              <a:t>Online Application Template</a:t>
            </a:r>
          </a:p>
        </p:txBody>
      </p:sp>
      <p:sp>
        <p:nvSpPr>
          <p:cNvPr id="4" name="AutoShape 2" descr="Home | USCIS"/>
          <p:cNvSpPr>
            <a:spLocks noChangeAspect="1" noChangeArrowheads="1"/>
          </p:cNvSpPr>
          <p:nvPr/>
        </p:nvSpPr>
        <p:spPr bwMode="auto">
          <a:xfrm>
            <a:off x="155575" y="-738188"/>
            <a:ext cx="2962275" cy="15525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4" descr="Home | USCIS"/>
          <p:cNvSpPr>
            <a:spLocks noChangeAspect="1" noChangeArrowheads="1"/>
          </p:cNvSpPr>
          <p:nvPr/>
        </p:nvSpPr>
        <p:spPr bwMode="auto">
          <a:xfrm>
            <a:off x="307975" y="-585788"/>
            <a:ext cx="2962275" cy="15525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cxnSp>
        <p:nvCxnSpPr>
          <p:cNvPr id="10" name="Straight Connector 9"/>
          <p:cNvCxnSpPr/>
          <p:nvPr/>
        </p:nvCxnSpPr>
        <p:spPr>
          <a:xfrm>
            <a:off x="4427295" y="3184636"/>
            <a:ext cx="7189076"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Subtitle 2">
            <a:extLst>
              <a:ext uri="{FF2B5EF4-FFF2-40B4-BE49-F238E27FC236}">
                <a16:creationId xmlns:a16="http://schemas.microsoft.com/office/drawing/2014/main" id="{761A6B0C-6991-CBC9-0833-1EB808EB7EE8}"/>
              </a:ext>
            </a:extLst>
          </p:cNvPr>
          <p:cNvSpPr>
            <a:spLocks noGrp="1"/>
          </p:cNvSpPr>
          <p:nvPr>
            <p:ph type="subTitle" idx="1"/>
          </p:nvPr>
        </p:nvSpPr>
        <p:spPr>
          <a:xfrm>
            <a:off x="4475970" y="3495698"/>
            <a:ext cx="7189075" cy="2618157"/>
          </a:xfrm>
        </p:spPr>
        <p:txBody>
          <a:bodyPr vert="horz" lIns="91440" tIns="45720" rIns="91440" bIns="45720" rtlCol="0" anchor="t">
            <a:normAutofit fontScale="85000" lnSpcReduction="20000"/>
          </a:bodyPr>
          <a:lstStyle/>
          <a:p>
            <a:pPr algn="l"/>
            <a:r>
              <a:rPr lang="en-US" sz="3800" dirty="0">
                <a:solidFill>
                  <a:schemeClr val="bg1"/>
                </a:solidFill>
              </a:rPr>
              <a:t>Disclaimer: </a:t>
            </a:r>
          </a:p>
          <a:p>
            <a:pPr marL="342900" indent="-342900" algn="l">
              <a:buFont typeface="Arial" panose="020B0604020202020204" pitchFamily="34" charset="0"/>
              <a:buChar char="•"/>
            </a:pPr>
            <a:r>
              <a:rPr lang="en-US" dirty="0">
                <a:solidFill>
                  <a:schemeClr val="bg1"/>
                </a:solidFill>
              </a:rPr>
              <a:t>Our office provides this template information to you as a courtesy with the understanding that you are ultimately responsible for the completeness and  accuracy of the information you will enter into your USCIS online application.</a:t>
            </a:r>
          </a:p>
          <a:p>
            <a:pPr marL="342900" indent="-342900" algn="l">
              <a:buFont typeface="Arial" panose="020B0604020202020204" pitchFamily="34" charset="0"/>
              <a:buChar char="•"/>
            </a:pPr>
            <a:r>
              <a:rPr lang="en-US" dirty="0">
                <a:solidFill>
                  <a:schemeClr val="bg1"/>
                </a:solidFill>
              </a:rPr>
              <a:t>Your answers may vary from the ones in the template depending on your current circumstances. Please read each slide carefully so that you can successfully complete the required USCIS OPT online application. </a:t>
            </a:r>
          </a:p>
        </p:txBody>
      </p:sp>
      <p:pic>
        <p:nvPicPr>
          <p:cNvPr id="12" name="Picture 11" descr="A blue and white circle with hands holding a globe&#10;&#10;AI-generated content may be incorrect.">
            <a:extLst>
              <a:ext uri="{FF2B5EF4-FFF2-40B4-BE49-F238E27FC236}">
                <a16:creationId xmlns:a16="http://schemas.microsoft.com/office/drawing/2014/main" id="{48EBACA2-189D-443D-52CD-BCBC12C6F3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4260" y="515569"/>
            <a:ext cx="2109790" cy="2109790"/>
          </a:xfrm>
          <a:prstGeom prst="rect">
            <a:avLst/>
          </a:prstGeom>
        </p:spPr>
      </p:pic>
      <p:pic>
        <p:nvPicPr>
          <p:cNvPr id="13" name="Picture 12">
            <a:extLst>
              <a:ext uri="{FF2B5EF4-FFF2-40B4-BE49-F238E27FC236}">
                <a16:creationId xmlns:a16="http://schemas.microsoft.com/office/drawing/2014/main" id="{2C0CC3DB-7185-C9BA-673C-310BB4C3969A}"/>
              </a:ext>
            </a:extLst>
          </p:cNvPr>
          <p:cNvPicPr>
            <a:picLocks noChangeAspect="1"/>
          </p:cNvPicPr>
          <p:nvPr/>
        </p:nvPicPr>
        <p:blipFill>
          <a:blip r:embed="rId4"/>
          <a:stretch>
            <a:fillRect/>
          </a:stretch>
        </p:blipFill>
        <p:spPr>
          <a:xfrm>
            <a:off x="374645" y="3826081"/>
            <a:ext cx="3439661" cy="2287774"/>
          </a:xfrm>
          <a:prstGeom prst="rect">
            <a:avLst/>
          </a:prstGeom>
        </p:spPr>
      </p:pic>
    </p:spTree>
    <p:extLst>
      <p:ext uri="{BB962C8B-B14F-4D97-AF65-F5344CB8AC3E}">
        <p14:creationId xmlns:p14="http://schemas.microsoft.com/office/powerpoint/2010/main" val="8926943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DBCE09B-9056-2126-89EE-32B2A52E3832}"/>
              </a:ext>
            </a:extLst>
          </p:cNvPr>
          <p:cNvSpPr/>
          <p:nvPr/>
        </p:nvSpPr>
        <p:spPr>
          <a:xfrm>
            <a:off x="5798634" y="0"/>
            <a:ext cx="6393366" cy="6858000"/>
          </a:xfrm>
          <a:prstGeom prst="rect">
            <a:avLst/>
          </a:prstGeom>
          <a:solidFill>
            <a:srgbClr val="78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a:extLst>
              <a:ext uri="{FF2B5EF4-FFF2-40B4-BE49-F238E27FC236}">
                <a16:creationId xmlns:a16="http://schemas.microsoft.com/office/drawing/2014/main" id="{A74F58E7-7D17-2121-39FD-9C53DCDAF87D}"/>
              </a:ext>
            </a:extLst>
          </p:cNvPr>
          <p:cNvPicPr>
            <a:picLocks noChangeAspect="1"/>
          </p:cNvPicPr>
          <p:nvPr/>
        </p:nvPicPr>
        <p:blipFill>
          <a:blip r:embed="rId2"/>
          <a:srcRect r="5776" b="96096"/>
          <a:stretch/>
        </p:blipFill>
        <p:spPr>
          <a:xfrm>
            <a:off x="7527140" y="99998"/>
            <a:ext cx="4021211" cy="267750"/>
          </a:xfrm>
          <a:prstGeom prst="rect">
            <a:avLst/>
          </a:prstGeom>
        </p:spPr>
      </p:pic>
      <p:pic>
        <p:nvPicPr>
          <p:cNvPr id="7" name="Picture 6">
            <a:extLst>
              <a:ext uri="{FF2B5EF4-FFF2-40B4-BE49-F238E27FC236}">
                <a16:creationId xmlns:a16="http://schemas.microsoft.com/office/drawing/2014/main" id="{DE0B649A-EE7A-AB44-ACB3-A10ED01A2819}"/>
              </a:ext>
            </a:extLst>
          </p:cNvPr>
          <p:cNvPicPr>
            <a:picLocks noChangeAspect="1"/>
          </p:cNvPicPr>
          <p:nvPr/>
        </p:nvPicPr>
        <p:blipFill>
          <a:blip r:embed="rId3"/>
          <a:stretch>
            <a:fillRect/>
          </a:stretch>
        </p:blipFill>
        <p:spPr>
          <a:xfrm>
            <a:off x="7527140" y="370385"/>
            <a:ext cx="4021211" cy="6392890"/>
          </a:xfrm>
          <a:prstGeom prst="rect">
            <a:avLst/>
          </a:prstGeom>
        </p:spPr>
      </p:pic>
      <p:sp>
        <p:nvSpPr>
          <p:cNvPr id="10" name="Content Placeholder 2">
            <a:extLst>
              <a:ext uri="{FF2B5EF4-FFF2-40B4-BE49-F238E27FC236}">
                <a16:creationId xmlns:a16="http://schemas.microsoft.com/office/drawing/2014/main" id="{F7BE3B32-5F22-5018-CF44-12E0C621A08D}"/>
              </a:ext>
            </a:extLst>
          </p:cNvPr>
          <p:cNvSpPr>
            <a:spLocks noGrp="1"/>
          </p:cNvSpPr>
          <p:nvPr>
            <p:ph idx="1"/>
          </p:nvPr>
        </p:nvSpPr>
        <p:spPr>
          <a:xfrm>
            <a:off x="604024" y="0"/>
            <a:ext cx="5083098" cy="6858000"/>
          </a:xfrm>
        </p:spPr>
        <p:txBody>
          <a:bodyPr anchor="ctr"/>
          <a:lstStyle/>
          <a:p>
            <a:pPr marL="0" indent="0">
              <a:buNone/>
            </a:pPr>
            <a:r>
              <a:rPr lang="en-US" sz="4000" dirty="0"/>
              <a:t>Eligibility Category</a:t>
            </a:r>
          </a:p>
          <a:p>
            <a:r>
              <a:rPr lang="en-US" dirty="0"/>
              <a:t>Select (c)(3)(C) STEM Extension  </a:t>
            </a:r>
          </a:p>
          <a:p>
            <a:r>
              <a:rPr lang="en-US" sz="2800" dirty="0"/>
              <a:t>Enter your degree and major</a:t>
            </a:r>
          </a:p>
          <a:p>
            <a:pPr marL="457200" lvl="1" indent="0">
              <a:buNone/>
            </a:pPr>
            <a:r>
              <a:rPr lang="en-US" dirty="0"/>
              <a:t>Example: Bachelor of Science in Mathematics</a:t>
            </a:r>
          </a:p>
          <a:p>
            <a:r>
              <a:rPr lang="en-US" dirty="0"/>
              <a:t>Enter employer’s E-Verify information</a:t>
            </a:r>
          </a:p>
          <a:p>
            <a:pPr marL="457200" lvl="1" indent="0">
              <a:buNone/>
            </a:pPr>
            <a:r>
              <a:rPr lang="en-US" dirty="0"/>
              <a:t>This information can be found by contacting your Human Resources </a:t>
            </a:r>
            <a:r>
              <a:rPr lang="en-US" dirty="0" err="1"/>
              <a:t>department─it</a:t>
            </a:r>
            <a:r>
              <a:rPr lang="en-US" dirty="0"/>
              <a:t> is </a:t>
            </a:r>
            <a:r>
              <a:rPr lang="en-US"/>
              <a:t>different from </a:t>
            </a:r>
            <a:r>
              <a:rPr lang="en-US" dirty="0"/>
              <a:t>your company ITIN number or the North American Industry Classification System (NAICS) Code</a:t>
            </a:r>
          </a:p>
          <a:p>
            <a:pPr marL="0" indent="0">
              <a:buNone/>
            </a:pPr>
            <a:endParaRPr lang="en-US" dirty="0"/>
          </a:p>
        </p:txBody>
      </p:sp>
    </p:spTree>
    <p:extLst>
      <p:ext uri="{BB962C8B-B14F-4D97-AF65-F5344CB8AC3E}">
        <p14:creationId xmlns:p14="http://schemas.microsoft.com/office/powerpoint/2010/main" val="42782748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F7CB1C3-A7AE-00D6-E044-4F443BEB1D41}"/>
              </a:ext>
            </a:extLst>
          </p:cNvPr>
          <p:cNvSpPr/>
          <p:nvPr/>
        </p:nvSpPr>
        <p:spPr>
          <a:xfrm>
            <a:off x="5798634" y="0"/>
            <a:ext cx="6393366" cy="6858000"/>
          </a:xfrm>
          <a:prstGeom prst="rect">
            <a:avLst/>
          </a:prstGeom>
          <a:solidFill>
            <a:srgbClr val="78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image_0">
            <a:extLst>
              <a:ext uri="{FF2B5EF4-FFF2-40B4-BE49-F238E27FC236}">
                <a16:creationId xmlns:a16="http://schemas.microsoft.com/office/drawing/2014/main" id="{0E4EB09A-A62B-24A7-08F7-751DB76C270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11955" y="649656"/>
            <a:ext cx="4324350" cy="433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ontent Placeholder 2">
            <a:extLst>
              <a:ext uri="{FF2B5EF4-FFF2-40B4-BE49-F238E27FC236}">
                <a16:creationId xmlns:a16="http://schemas.microsoft.com/office/drawing/2014/main" id="{D711201E-FCA1-42EA-EDAB-2DAD494DEBBB}"/>
              </a:ext>
            </a:extLst>
          </p:cNvPr>
          <p:cNvSpPr>
            <a:spLocks noGrp="1"/>
          </p:cNvSpPr>
          <p:nvPr>
            <p:ph idx="1"/>
          </p:nvPr>
        </p:nvSpPr>
        <p:spPr>
          <a:xfrm>
            <a:off x="274320" y="1825625"/>
            <a:ext cx="5412802" cy="4586326"/>
          </a:xfrm>
        </p:spPr>
        <p:txBody>
          <a:bodyPr>
            <a:normAutofit lnSpcReduction="10000"/>
          </a:bodyPr>
          <a:lstStyle/>
          <a:p>
            <a:r>
              <a:rPr lang="en-US" dirty="0"/>
              <a:t>You can expect that your application will be processed within three months. Often it is less. </a:t>
            </a:r>
          </a:p>
          <a:p>
            <a:r>
              <a:rPr lang="en-US" dirty="0"/>
              <a:t>However, if you want your application processed sooner, you may choose to pay the $1,685 premium processing fee by selecting “yes.”</a:t>
            </a:r>
          </a:p>
          <a:p>
            <a:r>
              <a:rPr lang="en-US" dirty="0"/>
              <a:t>Otherwise, select “no.”</a:t>
            </a:r>
          </a:p>
          <a:p>
            <a:r>
              <a:rPr lang="en-US" dirty="0"/>
              <a:t>Click the “</a:t>
            </a:r>
            <a:r>
              <a:rPr lang="en-US" b="1" dirty="0"/>
              <a:t>Next</a:t>
            </a:r>
            <a:r>
              <a:rPr lang="en-US" dirty="0"/>
              <a:t>” button at the bottom of the page.</a:t>
            </a:r>
          </a:p>
        </p:txBody>
      </p:sp>
      <p:sp>
        <p:nvSpPr>
          <p:cNvPr id="7" name="Title 1">
            <a:extLst>
              <a:ext uri="{FF2B5EF4-FFF2-40B4-BE49-F238E27FC236}">
                <a16:creationId xmlns:a16="http://schemas.microsoft.com/office/drawing/2014/main" id="{AB7DAB99-B3E6-70EF-2872-525AE6B1BC94}"/>
              </a:ext>
            </a:extLst>
          </p:cNvPr>
          <p:cNvSpPr>
            <a:spLocks noGrp="1"/>
          </p:cNvSpPr>
          <p:nvPr>
            <p:ph type="title"/>
          </p:nvPr>
        </p:nvSpPr>
        <p:spPr>
          <a:xfrm>
            <a:off x="441804" y="362700"/>
            <a:ext cx="5083098" cy="1325563"/>
          </a:xfrm>
        </p:spPr>
        <p:txBody>
          <a:bodyPr>
            <a:normAutofit/>
          </a:bodyPr>
          <a:lstStyle/>
          <a:p>
            <a:r>
              <a:rPr lang="en-US" b="1" dirty="0"/>
              <a:t>Quicker Processing Time Option</a:t>
            </a:r>
          </a:p>
        </p:txBody>
      </p:sp>
    </p:spTree>
    <p:extLst>
      <p:ext uri="{BB962C8B-B14F-4D97-AF65-F5344CB8AC3E}">
        <p14:creationId xmlns:p14="http://schemas.microsoft.com/office/powerpoint/2010/main" val="15767661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B2BD41F6-72A1-10CB-AC80-62F4BA8C2169}"/>
              </a:ext>
            </a:extLst>
          </p:cNvPr>
          <p:cNvSpPr/>
          <p:nvPr/>
        </p:nvSpPr>
        <p:spPr>
          <a:xfrm>
            <a:off x="5798634" y="0"/>
            <a:ext cx="6393366" cy="6858000"/>
          </a:xfrm>
          <a:prstGeom prst="rect">
            <a:avLst/>
          </a:prstGeom>
          <a:solidFill>
            <a:srgbClr val="78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Content Placeholder 2">
            <a:extLst>
              <a:ext uri="{FF2B5EF4-FFF2-40B4-BE49-F238E27FC236}">
                <a16:creationId xmlns:a16="http://schemas.microsoft.com/office/drawing/2014/main" id="{5230B19D-2A91-107E-2C0E-ED5F3861EA8B}"/>
              </a:ext>
            </a:extLst>
          </p:cNvPr>
          <p:cNvSpPr>
            <a:spLocks noGrp="1"/>
          </p:cNvSpPr>
          <p:nvPr>
            <p:ph idx="1"/>
          </p:nvPr>
        </p:nvSpPr>
        <p:spPr>
          <a:xfrm>
            <a:off x="343664" y="1647941"/>
            <a:ext cx="4592444" cy="4586326"/>
          </a:xfrm>
        </p:spPr>
        <p:txBody>
          <a:bodyPr>
            <a:normAutofit/>
          </a:bodyPr>
          <a:lstStyle/>
          <a:p>
            <a:pPr marL="0" indent="0">
              <a:buNone/>
            </a:pPr>
            <a:r>
              <a:rPr lang="en-US" dirty="0"/>
              <a:t>Select </a:t>
            </a:r>
            <a:r>
              <a:rPr lang="en-US" b="1" dirty="0"/>
              <a:t>Initial permission to accept employment</a:t>
            </a:r>
            <a:r>
              <a:rPr lang="en-US" dirty="0"/>
              <a:t>.</a:t>
            </a:r>
          </a:p>
          <a:p>
            <a:endParaRPr lang="en-US" dirty="0"/>
          </a:p>
          <a:p>
            <a:pPr marL="0" indent="0">
              <a:buNone/>
            </a:pPr>
            <a:r>
              <a:rPr lang="en-US" dirty="0"/>
              <a:t>Have you previously filed Form I-765?</a:t>
            </a:r>
          </a:p>
          <a:p>
            <a:pPr marL="457200" lvl="1" indent="0">
              <a:buNone/>
            </a:pPr>
            <a:r>
              <a:rPr lang="en-US" dirty="0"/>
              <a:t>Since you have filed Form I-765 for previous employment, select </a:t>
            </a:r>
            <a:r>
              <a:rPr lang="en-US" b="1" dirty="0"/>
              <a:t>Yes</a:t>
            </a:r>
            <a:r>
              <a:rPr lang="en-US" dirty="0"/>
              <a:t>.</a:t>
            </a:r>
          </a:p>
        </p:txBody>
      </p:sp>
      <p:sp>
        <p:nvSpPr>
          <p:cNvPr id="26" name="Title 1">
            <a:extLst>
              <a:ext uri="{FF2B5EF4-FFF2-40B4-BE49-F238E27FC236}">
                <a16:creationId xmlns:a16="http://schemas.microsoft.com/office/drawing/2014/main" id="{72A83FFF-5C50-E4F4-3C77-F88235AEB989}"/>
              </a:ext>
            </a:extLst>
          </p:cNvPr>
          <p:cNvSpPr>
            <a:spLocks noGrp="1"/>
          </p:cNvSpPr>
          <p:nvPr>
            <p:ph type="title"/>
          </p:nvPr>
        </p:nvSpPr>
        <p:spPr>
          <a:xfrm>
            <a:off x="339016" y="228319"/>
            <a:ext cx="4592444" cy="1248031"/>
          </a:xfrm>
        </p:spPr>
        <p:txBody>
          <a:bodyPr/>
          <a:lstStyle/>
          <a:p>
            <a:r>
              <a:rPr lang="en-US" b="1" dirty="0"/>
              <a:t>Reason for applying</a:t>
            </a:r>
          </a:p>
        </p:txBody>
      </p:sp>
      <p:pic>
        <p:nvPicPr>
          <p:cNvPr id="29" name="Picture 28">
            <a:extLst>
              <a:ext uri="{FF2B5EF4-FFF2-40B4-BE49-F238E27FC236}">
                <a16:creationId xmlns:a16="http://schemas.microsoft.com/office/drawing/2014/main" id="{40DA08C1-68FB-6EC1-F6D3-876366A60DCB}"/>
              </a:ext>
            </a:extLst>
          </p:cNvPr>
          <p:cNvPicPr>
            <a:picLocks noChangeAspect="1"/>
          </p:cNvPicPr>
          <p:nvPr/>
        </p:nvPicPr>
        <p:blipFill>
          <a:blip r:embed="rId3"/>
          <a:stretch>
            <a:fillRect/>
          </a:stretch>
        </p:blipFill>
        <p:spPr>
          <a:xfrm>
            <a:off x="6581133" y="847364"/>
            <a:ext cx="5001323" cy="5163271"/>
          </a:xfrm>
          <a:prstGeom prst="rect">
            <a:avLst/>
          </a:prstGeom>
        </p:spPr>
      </p:pic>
      <p:sp>
        <p:nvSpPr>
          <p:cNvPr id="24" name="Rectangle 23">
            <a:extLst>
              <a:ext uri="{FF2B5EF4-FFF2-40B4-BE49-F238E27FC236}">
                <a16:creationId xmlns:a16="http://schemas.microsoft.com/office/drawing/2014/main" id="{6F1D26FB-F933-8AD7-500C-AFB36E20FC2C}"/>
              </a:ext>
            </a:extLst>
          </p:cNvPr>
          <p:cNvSpPr/>
          <p:nvPr/>
        </p:nvSpPr>
        <p:spPr>
          <a:xfrm>
            <a:off x="6697473" y="1476350"/>
            <a:ext cx="4601898" cy="32118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591038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1A0B4C4-D4BD-1684-A3E3-27E284CFA735}"/>
              </a:ext>
            </a:extLst>
          </p:cNvPr>
          <p:cNvSpPr/>
          <p:nvPr/>
        </p:nvSpPr>
        <p:spPr>
          <a:xfrm>
            <a:off x="5798634" y="0"/>
            <a:ext cx="6393366" cy="6858000"/>
          </a:xfrm>
          <a:prstGeom prst="rect">
            <a:avLst/>
          </a:prstGeom>
          <a:solidFill>
            <a:srgbClr val="78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1"/>
          <p:cNvSpPr>
            <a:spLocks noGrp="1"/>
          </p:cNvSpPr>
          <p:nvPr>
            <p:ph type="title"/>
          </p:nvPr>
        </p:nvSpPr>
        <p:spPr>
          <a:xfrm>
            <a:off x="604024" y="362699"/>
            <a:ext cx="4926982" cy="3038423"/>
          </a:xfrm>
        </p:spPr>
        <p:txBody>
          <a:bodyPr/>
          <a:lstStyle/>
          <a:p>
            <a:r>
              <a:rPr lang="en-US" b="1" dirty="0"/>
              <a:t>Preparer and interpreter information</a:t>
            </a:r>
          </a:p>
        </p:txBody>
      </p:sp>
      <p:sp>
        <p:nvSpPr>
          <p:cNvPr id="11" name="Content Placeholder 2">
            <a:extLst>
              <a:ext uri="{FF2B5EF4-FFF2-40B4-BE49-F238E27FC236}">
                <a16:creationId xmlns:a16="http://schemas.microsoft.com/office/drawing/2014/main" id="{01C11745-F683-19BE-8F87-F611010344C8}"/>
              </a:ext>
            </a:extLst>
          </p:cNvPr>
          <p:cNvSpPr>
            <a:spLocks noGrp="1"/>
          </p:cNvSpPr>
          <p:nvPr>
            <p:ph idx="1"/>
          </p:nvPr>
        </p:nvSpPr>
        <p:spPr>
          <a:xfrm>
            <a:off x="604024" y="3267307"/>
            <a:ext cx="3949688" cy="2319677"/>
          </a:xfrm>
        </p:spPr>
        <p:txBody>
          <a:bodyPr/>
          <a:lstStyle/>
          <a:p>
            <a:pPr marL="0" indent="0">
              <a:buNone/>
            </a:pPr>
            <a:r>
              <a:rPr lang="en-US" dirty="0"/>
              <a:t>Select </a:t>
            </a:r>
            <a:r>
              <a:rPr lang="en-US" b="1" dirty="0"/>
              <a:t>No</a:t>
            </a:r>
            <a:r>
              <a:rPr lang="en-US" dirty="0"/>
              <a:t> unless you have hired someone to assist you in filling out the application. </a:t>
            </a:r>
          </a:p>
        </p:txBody>
      </p:sp>
      <p:pic>
        <p:nvPicPr>
          <p:cNvPr id="13" name="Content Placeholder 3">
            <a:extLst>
              <a:ext uri="{FF2B5EF4-FFF2-40B4-BE49-F238E27FC236}">
                <a16:creationId xmlns:a16="http://schemas.microsoft.com/office/drawing/2014/main" id="{C68BF219-A0E3-E229-D747-959C4E51BCDE}"/>
              </a:ext>
            </a:extLst>
          </p:cNvPr>
          <p:cNvPicPr>
            <a:picLocks noChangeAspect="1"/>
          </p:cNvPicPr>
          <p:nvPr/>
        </p:nvPicPr>
        <p:blipFill rotWithShape="1">
          <a:blip r:embed="rId3">
            <a:extLst>
              <a:ext uri="{28A0092B-C50C-407E-A947-70E740481C1C}">
                <a14:useLocalDpi xmlns:a14="http://schemas.microsoft.com/office/drawing/2010/main" val="0"/>
              </a:ext>
            </a:extLst>
          </a:blip>
          <a:srcRect l="36675" r="7910" b="17481"/>
          <a:stretch/>
        </p:blipFill>
        <p:spPr>
          <a:xfrm>
            <a:off x="6329642" y="1303685"/>
            <a:ext cx="4468064" cy="3590692"/>
          </a:xfrm>
          <a:prstGeom prst="rect">
            <a:avLst/>
          </a:prstGeom>
        </p:spPr>
      </p:pic>
      <p:sp>
        <p:nvSpPr>
          <p:cNvPr id="12" name="Rectangle 11">
            <a:extLst>
              <a:ext uri="{FF2B5EF4-FFF2-40B4-BE49-F238E27FC236}">
                <a16:creationId xmlns:a16="http://schemas.microsoft.com/office/drawing/2014/main" id="{1B79CDA4-29D6-6D00-1156-6952160F0AE0}"/>
              </a:ext>
            </a:extLst>
          </p:cNvPr>
          <p:cNvSpPr/>
          <p:nvPr/>
        </p:nvSpPr>
        <p:spPr>
          <a:xfrm>
            <a:off x="6595683" y="3075209"/>
            <a:ext cx="763938" cy="32044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90835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3BA54BE-A25C-127E-1E66-B7BE5E9CFADF}"/>
              </a:ext>
            </a:extLst>
          </p:cNvPr>
          <p:cNvSpPr/>
          <p:nvPr/>
        </p:nvSpPr>
        <p:spPr>
          <a:xfrm>
            <a:off x="5798634" y="0"/>
            <a:ext cx="6393366" cy="6858000"/>
          </a:xfrm>
          <a:prstGeom prst="rect">
            <a:avLst/>
          </a:prstGeom>
          <a:solidFill>
            <a:srgbClr val="78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1">
            <a:extLst>
              <a:ext uri="{FF2B5EF4-FFF2-40B4-BE49-F238E27FC236}">
                <a16:creationId xmlns:a16="http://schemas.microsoft.com/office/drawing/2014/main" id="{061B44F9-7211-AA1B-05CD-72314E59BBF3}"/>
              </a:ext>
            </a:extLst>
          </p:cNvPr>
          <p:cNvSpPr>
            <a:spLocks noGrp="1"/>
          </p:cNvSpPr>
          <p:nvPr>
            <p:ph type="title"/>
          </p:nvPr>
        </p:nvSpPr>
        <p:spPr>
          <a:xfrm>
            <a:off x="352353" y="-19452"/>
            <a:ext cx="4592444" cy="1337218"/>
          </a:xfrm>
        </p:spPr>
        <p:txBody>
          <a:bodyPr/>
          <a:lstStyle/>
          <a:p>
            <a:r>
              <a:rPr lang="en-US" b="1" dirty="0"/>
              <a:t>Current Legal Name</a:t>
            </a:r>
          </a:p>
        </p:txBody>
      </p:sp>
      <p:sp>
        <p:nvSpPr>
          <p:cNvPr id="9" name="Content Placeholder 2">
            <a:extLst>
              <a:ext uri="{FF2B5EF4-FFF2-40B4-BE49-F238E27FC236}">
                <a16:creationId xmlns:a16="http://schemas.microsoft.com/office/drawing/2014/main" id="{66F020D3-D28E-AA92-84AC-54D5B2065267}"/>
              </a:ext>
            </a:extLst>
          </p:cNvPr>
          <p:cNvSpPr txBox="1">
            <a:spLocks/>
          </p:cNvSpPr>
          <p:nvPr/>
        </p:nvSpPr>
        <p:spPr>
          <a:xfrm>
            <a:off x="605089" y="1317766"/>
            <a:ext cx="4592444" cy="4586326"/>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Enter your legal name as listed in your passport</a:t>
            </a:r>
          </a:p>
          <a:p>
            <a:pPr marL="0" indent="0">
              <a:buNone/>
            </a:pPr>
            <a:endParaRPr lang="en-US" dirty="0"/>
          </a:p>
          <a:p>
            <a:pPr marL="0" indent="0">
              <a:buNone/>
            </a:pPr>
            <a:r>
              <a:rPr lang="en-US" dirty="0"/>
              <a:t>If you have used any other names since birth, answer </a:t>
            </a:r>
            <a:r>
              <a:rPr lang="en-US" b="1" dirty="0"/>
              <a:t>YES</a:t>
            </a:r>
            <a:r>
              <a:rPr lang="en-US" dirty="0"/>
              <a:t> and enter them.</a:t>
            </a:r>
          </a:p>
          <a:p>
            <a:pPr marL="0" indent="0">
              <a:buNone/>
            </a:pPr>
            <a:r>
              <a:rPr lang="en-US" dirty="0"/>
              <a:t>If not, answer </a:t>
            </a:r>
            <a:r>
              <a:rPr lang="en-US" b="1" dirty="0"/>
              <a:t>No</a:t>
            </a:r>
            <a:r>
              <a:rPr lang="en-US" dirty="0"/>
              <a:t>.</a:t>
            </a:r>
          </a:p>
        </p:txBody>
      </p:sp>
      <p:pic>
        <p:nvPicPr>
          <p:cNvPr id="11" name="Picture 10">
            <a:extLst>
              <a:ext uri="{FF2B5EF4-FFF2-40B4-BE49-F238E27FC236}">
                <a16:creationId xmlns:a16="http://schemas.microsoft.com/office/drawing/2014/main" id="{F5A08442-0F13-0147-CB10-5CA4E53FC43C}"/>
              </a:ext>
            </a:extLst>
          </p:cNvPr>
          <p:cNvPicPr>
            <a:picLocks noChangeAspect="1"/>
          </p:cNvPicPr>
          <p:nvPr/>
        </p:nvPicPr>
        <p:blipFill>
          <a:blip r:embed="rId3"/>
          <a:stretch>
            <a:fillRect/>
          </a:stretch>
        </p:blipFill>
        <p:spPr>
          <a:xfrm>
            <a:off x="6442260" y="366285"/>
            <a:ext cx="5106113" cy="6125430"/>
          </a:xfrm>
          <a:prstGeom prst="rect">
            <a:avLst/>
          </a:prstGeom>
        </p:spPr>
      </p:pic>
    </p:spTree>
    <p:extLst>
      <p:ext uri="{BB962C8B-B14F-4D97-AF65-F5344CB8AC3E}">
        <p14:creationId xmlns:p14="http://schemas.microsoft.com/office/powerpoint/2010/main" val="14425913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36EE29C-26FC-213D-0A44-186A734BE98E}"/>
              </a:ext>
            </a:extLst>
          </p:cNvPr>
          <p:cNvSpPr/>
          <p:nvPr/>
        </p:nvSpPr>
        <p:spPr>
          <a:xfrm>
            <a:off x="5798634" y="0"/>
            <a:ext cx="6393366" cy="6858000"/>
          </a:xfrm>
          <a:prstGeom prst="rect">
            <a:avLst/>
          </a:prstGeom>
          <a:solidFill>
            <a:srgbClr val="78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1" name="Content Placeholder 5"/>
          <p:cNvPicPr>
            <a:picLocks noChangeAspect="1"/>
          </p:cNvPicPr>
          <p:nvPr/>
        </p:nvPicPr>
        <p:blipFill rotWithShape="1">
          <a:blip r:embed="rId3">
            <a:extLst>
              <a:ext uri="{28A0092B-C50C-407E-A947-70E740481C1C}">
                <a14:useLocalDpi xmlns:a14="http://schemas.microsoft.com/office/drawing/2010/main" val="0"/>
              </a:ext>
            </a:extLst>
          </a:blip>
          <a:srcRect l="36377" r="9712"/>
          <a:stretch/>
        </p:blipFill>
        <p:spPr>
          <a:xfrm>
            <a:off x="6663963" y="1253331"/>
            <a:ext cx="4763070" cy="4351338"/>
          </a:xfrm>
          <a:prstGeom prst="rect">
            <a:avLst/>
          </a:prstGeom>
        </p:spPr>
      </p:pic>
      <p:sp>
        <p:nvSpPr>
          <p:cNvPr id="6" name="Title 1">
            <a:extLst>
              <a:ext uri="{FF2B5EF4-FFF2-40B4-BE49-F238E27FC236}">
                <a16:creationId xmlns:a16="http://schemas.microsoft.com/office/drawing/2014/main" id="{D8CCD495-AECC-B9C6-600D-734A86856000}"/>
              </a:ext>
            </a:extLst>
          </p:cNvPr>
          <p:cNvSpPr>
            <a:spLocks noGrp="1"/>
          </p:cNvSpPr>
          <p:nvPr>
            <p:ph type="title"/>
          </p:nvPr>
        </p:nvSpPr>
        <p:spPr>
          <a:xfrm>
            <a:off x="378862" y="1253331"/>
            <a:ext cx="5235553" cy="3888222"/>
          </a:xfrm>
        </p:spPr>
        <p:txBody>
          <a:bodyPr>
            <a:normAutofit/>
          </a:bodyPr>
          <a:lstStyle/>
          <a:p>
            <a:r>
              <a:rPr lang="en-US" b="1" dirty="0"/>
              <a:t>Contact information</a:t>
            </a:r>
            <a:br>
              <a:rPr lang="en-US" b="1" dirty="0"/>
            </a:br>
            <a:br>
              <a:rPr lang="en-US" b="1" dirty="0"/>
            </a:br>
            <a:br>
              <a:rPr lang="en-US" b="1" dirty="0"/>
            </a:br>
            <a:br>
              <a:rPr lang="en-US" b="1" dirty="0"/>
            </a:br>
            <a:br>
              <a:rPr lang="en-US" b="1" dirty="0"/>
            </a:br>
            <a:r>
              <a:rPr lang="en-US" sz="3100" b="1" dirty="0"/>
              <a:t>List your </a:t>
            </a:r>
            <a:r>
              <a:rPr lang="en-US" sz="3100" b="1" dirty="0">
                <a:highlight>
                  <a:srgbClr val="FFFF00"/>
                </a:highlight>
              </a:rPr>
              <a:t>non-</a:t>
            </a:r>
            <a:r>
              <a:rPr lang="en-US" sz="3100" b="1" dirty="0" err="1">
                <a:highlight>
                  <a:srgbClr val="FFFF00"/>
                </a:highlight>
              </a:rPr>
              <a:t>byu</a:t>
            </a:r>
            <a:r>
              <a:rPr lang="en-US" sz="3100" b="1" dirty="0"/>
              <a:t> email address</a:t>
            </a:r>
          </a:p>
        </p:txBody>
      </p:sp>
    </p:spTree>
    <p:extLst>
      <p:ext uri="{BB962C8B-B14F-4D97-AF65-F5344CB8AC3E}">
        <p14:creationId xmlns:p14="http://schemas.microsoft.com/office/powerpoint/2010/main" val="2815105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B8E4EC9-6E54-59C0-ED3F-2722768A46E8}"/>
              </a:ext>
            </a:extLst>
          </p:cNvPr>
          <p:cNvSpPr/>
          <p:nvPr/>
        </p:nvSpPr>
        <p:spPr>
          <a:xfrm>
            <a:off x="5798634" y="0"/>
            <a:ext cx="6393366" cy="6858000"/>
          </a:xfrm>
          <a:prstGeom prst="rect">
            <a:avLst/>
          </a:prstGeom>
          <a:solidFill>
            <a:srgbClr val="78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347FD23B-F320-D9B4-D323-4CA28EB765A3}"/>
              </a:ext>
            </a:extLst>
          </p:cNvPr>
          <p:cNvPicPr>
            <a:picLocks noChangeAspect="1"/>
          </p:cNvPicPr>
          <p:nvPr/>
        </p:nvPicPr>
        <p:blipFill>
          <a:blip r:embed="rId3"/>
          <a:stretch>
            <a:fillRect/>
          </a:stretch>
        </p:blipFill>
        <p:spPr>
          <a:xfrm>
            <a:off x="6413681" y="214576"/>
            <a:ext cx="5163271" cy="6420746"/>
          </a:xfrm>
          <a:prstGeom prst="rect">
            <a:avLst/>
          </a:prstGeom>
        </p:spPr>
      </p:pic>
      <p:sp>
        <p:nvSpPr>
          <p:cNvPr id="3" name="Title 1">
            <a:extLst>
              <a:ext uri="{FF2B5EF4-FFF2-40B4-BE49-F238E27FC236}">
                <a16:creationId xmlns:a16="http://schemas.microsoft.com/office/drawing/2014/main" id="{7D536271-84ED-0ECA-4FFF-B01FBAAE4110}"/>
              </a:ext>
            </a:extLst>
          </p:cNvPr>
          <p:cNvSpPr txBox="1">
            <a:spLocks/>
          </p:cNvSpPr>
          <p:nvPr/>
        </p:nvSpPr>
        <p:spPr>
          <a:xfrm>
            <a:off x="596670" y="214576"/>
            <a:ext cx="5228058" cy="19456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t>Current U.S. mailing address</a:t>
            </a:r>
          </a:p>
        </p:txBody>
      </p:sp>
      <p:sp>
        <p:nvSpPr>
          <p:cNvPr id="7" name="Content Placeholder 2">
            <a:extLst>
              <a:ext uri="{FF2B5EF4-FFF2-40B4-BE49-F238E27FC236}">
                <a16:creationId xmlns:a16="http://schemas.microsoft.com/office/drawing/2014/main" id="{D92E8554-A3DD-7646-51DF-DB1623291866}"/>
              </a:ext>
            </a:extLst>
          </p:cNvPr>
          <p:cNvSpPr txBox="1">
            <a:spLocks/>
          </p:cNvSpPr>
          <p:nvPr/>
        </p:nvSpPr>
        <p:spPr>
          <a:xfrm>
            <a:off x="596670" y="2003738"/>
            <a:ext cx="4592444" cy="4206231"/>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List your mailing address.</a:t>
            </a:r>
          </a:p>
          <a:p>
            <a:r>
              <a:rPr lang="en-US" dirty="0"/>
              <a:t>If you will move to another address before the OPT application is adjudicated, consider renting a post office box and using </a:t>
            </a:r>
            <a:r>
              <a:rPr lang="en-US"/>
              <a:t>that address. </a:t>
            </a:r>
            <a:r>
              <a:rPr lang="en-US" dirty="0"/>
              <a:t>The </a:t>
            </a:r>
            <a:r>
              <a:rPr lang="en-US" dirty="0">
                <a:hlinkClick r:id="rId4"/>
              </a:rPr>
              <a:t>U.S. Post Office</a:t>
            </a:r>
            <a:r>
              <a:rPr lang="en-US" dirty="0"/>
              <a:t> located on campus (1010 WSC) offers inexpensive monthly rentals.</a:t>
            </a:r>
          </a:p>
          <a:p>
            <a:r>
              <a:rPr lang="en-US" dirty="0"/>
              <a:t>ISSS is unable to accept mail for students. </a:t>
            </a:r>
          </a:p>
        </p:txBody>
      </p:sp>
    </p:spTree>
    <p:extLst>
      <p:ext uri="{BB962C8B-B14F-4D97-AF65-F5344CB8AC3E}">
        <p14:creationId xmlns:p14="http://schemas.microsoft.com/office/powerpoint/2010/main" val="31592421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6DF7EDA-D569-5787-3376-EA7FC4447F9D}"/>
              </a:ext>
            </a:extLst>
          </p:cNvPr>
          <p:cNvSpPr/>
          <p:nvPr/>
        </p:nvSpPr>
        <p:spPr>
          <a:xfrm>
            <a:off x="5798634" y="0"/>
            <a:ext cx="6393366" cy="6858000"/>
          </a:xfrm>
          <a:prstGeom prst="rect">
            <a:avLst/>
          </a:prstGeom>
          <a:solidFill>
            <a:srgbClr val="78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itle 1"/>
          <p:cNvSpPr txBox="1">
            <a:spLocks/>
          </p:cNvSpPr>
          <p:nvPr/>
        </p:nvSpPr>
        <p:spPr>
          <a:xfrm>
            <a:off x="596670" y="214576"/>
            <a:ext cx="4592444" cy="19456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t>Your residential address</a:t>
            </a:r>
          </a:p>
        </p:txBody>
      </p:sp>
      <p:sp>
        <p:nvSpPr>
          <p:cNvPr id="20" name="Content Placeholder 2"/>
          <p:cNvSpPr txBox="1">
            <a:spLocks/>
          </p:cNvSpPr>
          <p:nvPr/>
        </p:nvSpPr>
        <p:spPr>
          <a:xfrm>
            <a:off x="596670" y="2167499"/>
            <a:ext cx="5011028" cy="3867673"/>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dirty="0"/>
          </a:p>
          <a:p>
            <a:pPr marL="0" indent="0">
              <a:buNone/>
            </a:pPr>
            <a:r>
              <a:rPr lang="en-US" dirty="0"/>
              <a:t>If your mailing address and physical address are the same, select </a:t>
            </a:r>
            <a:r>
              <a:rPr lang="en-US" b="1" dirty="0"/>
              <a:t>YES.</a:t>
            </a:r>
          </a:p>
          <a:p>
            <a:pPr marL="0" indent="0">
              <a:buNone/>
            </a:pPr>
            <a:r>
              <a:rPr lang="en-US" dirty="0"/>
              <a:t>If you listed a different mailing address than your physical address:</a:t>
            </a:r>
          </a:p>
          <a:p>
            <a:r>
              <a:rPr lang="en-US" dirty="0"/>
              <a:t>Select “No”</a:t>
            </a:r>
          </a:p>
          <a:p>
            <a:r>
              <a:rPr lang="en-US" dirty="0"/>
              <a:t>Provide the address where you currently live</a:t>
            </a:r>
          </a:p>
          <a:p>
            <a:endParaRPr lang="en-US" dirty="0"/>
          </a:p>
        </p:txBody>
      </p:sp>
      <p:pic>
        <p:nvPicPr>
          <p:cNvPr id="6" name="Picture 5">
            <a:extLst>
              <a:ext uri="{FF2B5EF4-FFF2-40B4-BE49-F238E27FC236}">
                <a16:creationId xmlns:a16="http://schemas.microsoft.com/office/drawing/2014/main" id="{DCF5C140-ECF7-E177-4A54-2E8523317025}"/>
              </a:ext>
            </a:extLst>
          </p:cNvPr>
          <p:cNvPicPr>
            <a:picLocks noChangeAspect="1"/>
          </p:cNvPicPr>
          <p:nvPr/>
        </p:nvPicPr>
        <p:blipFill>
          <a:blip r:embed="rId3"/>
          <a:stretch>
            <a:fillRect/>
          </a:stretch>
        </p:blipFill>
        <p:spPr>
          <a:xfrm>
            <a:off x="6504182" y="1432219"/>
            <a:ext cx="4982270" cy="3715268"/>
          </a:xfrm>
          <a:prstGeom prst="rect">
            <a:avLst/>
          </a:prstGeom>
        </p:spPr>
      </p:pic>
    </p:spTree>
    <p:extLst>
      <p:ext uri="{BB962C8B-B14F-4D97-AF65-F5344CB8AC3E}">
        <p14:creationId xmlns:p14="http://schemas.microsoft.com/office/powerpoint/2010/main" val="28208478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67F399E-186E-2E6A-752A-A846514F11D2}"/>
              </a:ext>
            </a:extLst>
          </p:cNvPr>
          <p:cNvSpPr/>
          <p:nvPr/>
        </p:nvSpPr>
        <p:spPr>
          <a:xfrm>
            <a:off x="5327780" y="0"/>
            <a:ext cx="6864220" cy="6858000"/>
          </a:xfrm>
          <a:prstGeom prst="rect">
            <a:avLst/>
          </a:prstGeom>
          <a:solidFill>
            <a:srgbClr val="78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1">
            <a:extLst>
              <a:ext uri="{FF2B5EF4-FFF2-40B4-BE49-F238E27FC236}">
                <a16:creationId xmlns:a16="http://schemas.microsoft.com/office/drawing/2014/main" id="{F181C0E0-C9E5-5E7B-8619-E3A37BDBC103}"/>
              </a:ext>
            </a:extLst>
          </p:cNvPr>
          <p:cNvSpPr>
            <a:spLocks noGrp="1"/>
          </p:cNvSpPr>
          <p:nvPr>
            <p:ph type="title"/>
          </p:nvPr>
        </p:nvSpPr>
        <p:spPr>
          <a:xfrm>
            <a:off x="301551" y="1078079"/>
            <a:ext cx="4592444" cy="1945602"/>
          </a:xfrm>
        </p:spPr>
        <p:txBody>
          <a:bodyPr/>
          <a:lstStyle/>
          <a:p>
            <a:r>
              <a:rPr lang="en-US" b="1" dirty="0"/>
              <a:t>Enter your personal information</a:t>
            </a:r>
          </a:p>
        </p:txBody>
      </p:sp>
      <p:pic>
        <p:nvPicPr>
          <p:cNvPr id="7" name="Picture 6">
            <a:extLst>
              <a:ext uri="{FF2B5EF4-FFF2-40B4-BE49-F238E27FC236}">
                <a16:creationId xmlns:a16="http://schemas.microsoft.com/office/drawing/2014/main" id="{8C21101D-B781-83D5-86CB-A5CF7B624735}"/>
              </a:ext>
            </a:extLst>
          </p:cNvPr>
          <p:cNvPicPr>
            <a:picLocks noChangeAspect="1"/>
          </p:cNvPicPr>
          <p:nvPr/>
        </p:nvPicPr>
        <p:blipFill>
          <a:blip r:embed="rId3"/>
          <a:stretch>
            <a:fillRect/>
          </a:stretch>
        </p:blipFill>
        <p:spPr>
          <a:xfrm>
            <a:off x="6286732" y="336794"/>
            <a:ext cx="5001323" cy="5925377"/>
          </a:xfrm>
          <a:prstGeom prst="rect">
            <a:avLst/>
          </a:prstGeom>
        </p:spPr>
      </p:pic>
    </p:spTree>
    <p:extLst>
      <p:ext uri="{BB962C8B-B14F-4D97-AF65-F5344CB8AC3E}">
        <p14:creationId xmlns:p14="http://schemas.microsoft.com/office/powerpoint/2010/main" val="9902362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21996D4-A06B-C0DD-1DDC-40BFCD7B91E6}"/>
              </a:ext>
            </a:extLst>
          </p:cNvPr>
          <p:cNvSpPr/>
          <p:nvPr/>
        </p:nvSpPr>
        <p:spPr>
          <a:xfrm>
            <a:off x="5327780" y="0"/>
            <a:ext cx="6864220" cy="6858000"/>
          </a:xfrm>
          <a:prstGeom prst="rect">
            <a:avLst/>
          </a:prstGeom>
          <a:solidFill>
            <a:srgbClr val="78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1">
            <a:extLst>
              <a:ext uri="{FF2B5EF4-FFF2-40B4-BE49-F238E27FC236}">
                <a16:creationId xmlns:a16="http://schemas.microsoft.com/office/drawing/2014/main" id="{4F156EDB-FDD2-01F1-342B-D4452C885C80}"/>
              </a:ext>
            </a:extLst>
          </p:cNvPr>
          <p:cNvSpPr>
            <a:spLocks noGrp="1"/>
          </p:cNvSpPr>
          <p:nvPr>
            <p:ph type="title"/>
          </p:nvPr>
        </p:nvSpPr>
        <p:spPr>
          <a:xfrm>
            <a:off x="516023" y="1177554"/>
            <a:ext cx="4183993" cy="1945602"/>
          </a:xfrm>
        </p:spPr>
        <p:txBody>
          <a:bodyPr/>
          <a:lstStyle/>
          <a:p>
            <a:r>
              <a:rPr lang="en-US" b="1" dirty="0"/>
              <a:t>Enter where and when you were born</a:t>
            </a:r>
          </a:p>
        </p:txBody>
      </p:sp>
      <p:pic>
        <p:nvPicPr>
          <p:cNvPr id="8" name="Picture 7">
            <a:extLst>
              <a:ext uri="{FF2B5EF4-FFF2-40B4-BE49-F238E27FC236}">
                <a16:creationId xmlns:a16="http://schemas.microsoft.com/office/drawing/2014/main" id="{54976FC5-529A-F92C-3098-AB1A26FCC290}"/>
              </a:ext>
            </a:extLst>
          </p:cNvPr>
          <p:cNvPicPr>
            <a:picLocks noChangeAspect="1"/>
          </p:cNvPicPr>
          <p:nvPr/>
        </p:nvPicPr>
        <p:blipFill>
          <a:blip r:embed="rId3"/>
          <a:stretch>
            <a:fillRect/>
          </a:stretch>
        </p:blipFill>
        <p:spPr>
          <a:xfrm>
            <a:off x="6608120" y="251460"/>
            <a:ext cx="4169552" cy="6355080"/>
          </a:xfrm>
          <a:prstGeom prst="rect">
            <a:avLst/>
          </a:prstGeom>
        </p:spPr>
      </p:pic>
    </p:spTree>
    <p:extLst>
      <p:ext uri="{BB962C8B-B14F-4D97-AF65-F5344CB8AC3E}">
        <p14:creationId xmlns:p14="http://schemas.microsoft.com/office/powerpoint/2010/main" val="25880547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26E790-AD64-B24E-144A-736E2B3AD15E}"/>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DB0D74A5-401E-D708-5170-8839EA68A6BF}"/>
              </a:ext>
            </a:extLst>
          </p:cNvPr>
          <p:cNvSpPr/>
          <p:nvPr/>
        </p:nvSpPr>
        <p:spPr>
          <a:xfrm>
            <a:off x="0" y="0"/>
            <a:ext cx="12192000" cy="1906859"/>
          </a:xfrm>
          <a:prstGeom prst="rect">
            <a:avLst/>
          </a:prstGeom>
          <a:solidFill>
            <a:srgbClr val="78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itle 1">
            <a:extLst>
              <a:ext uri="{FF2B5EF4-FFF2-40B4-BE49-F238E27FC236}">
                <a16:creationId xmlns:a16="http://schemas.microsoft.com/office/drawing/2014/main" id="{7C4B3A44-FAEE-097F-F0F1-08DBF15E276F}"/>
              </a:ext>
            </a:extLst>
          </p:cNvPr>
          <p:cNvSpPr txBox="1">
            <a:spLocks/>
          </p:cNvSpPr>
          <p:nvPr/>
        </p:nvSpPr>
        <p:spPr>
          <a:xfrm>
            <a:off x="1053185" y="0"/>
            <a:ext cx="8490918" cy="19456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9600" b="1" dirty="0">
                <a:solidFill>
                  <a:schemeClr val="bg1"/>
                </a:solidFill>
              </a:rPr>
              <a:t>CAUTION!</a:t>
            </a:r>
          </a:p>
        </p:txBody>
      </p:sp>
      <p:sp>
        <p:nvSpPr>
          <p:cNvPr id="20" name="Content Placeholder 2">
            <a:extLst>
              <a:ext uri="{FF2B5EF4-FFF2-40B4-BE49-F238E27FC236}">
                <a16:creationId xmlns:a16="http://schemas.microsoft.com/office/drawing/2014/main" id="{E205D260-324B-0666-0FBB-97D49EB87D25}"/>
              </a:ext>
            </a:extLst>
          </p:cNvPr>
          <p:cNvSpPr txBox="1">
            <a:spLocks/>
          </p:cNvSpPr>
          <p:nvPr/>
        </p:nvSpPr>
        <p:spPr>
          <a:xfrm>
            <a:off x="1146491" y="2376038"/>
            <a:ext cx="9167941" cy="3867673"/>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4000" dirty="0">
                <a:solidFill>
                  <a:srgbClr val="FF0000"/>
                </a:solidFill>
                <a:ea typeface="+mn-lt"/>
                <a:cs typeface="+mn-lt"/>
              </a:rPr>
              <a:t>DO NOT SUBMIT </a:t>
            </a:r>
            <a:r>
              <a:rPr lang="en-US" dirty="0">
                <a:solidFill>
                  <a:srgbClr val="FF0000"/>
                </a:solidFill>
                <a:ea typeface="+mn-lt"/>
                <a:cs typeface="+mn-lt"/>
              </a:rPr>
              <a:t>YOUR USCIS OPT EXTENSION ONLINE APPLICATION </a:t>
            </a:r>
            <a:r>
              <a:rPr lang="en-US" sz="4000" dirty="0">
                <a:solidFill>
                  <a:srgbClr val="FF0000"/>
                </a:solidFill>
                <a:ea typeface="+mn-lt"/>
                <a:cs typeface="+mn-lt"/>
              </a:rPr>
              <a:t>UNTIL</a:t>
            </a:r>
            <a:r>
              <a:rPr lang="en-US" dirty="0">
                <a:solidFill>
                  <a:srgbClr val="FF0000"/>
                </a:solidFill>
                <a:ea typeface="+mn-lt"/>
                <a:cs typeface="+mn-lt"/>
              </a:rPr>
              <a:t> </a:t>
            </a:r>
            <a:r>
              <a:rPr lang="en-US" sz="4000" dirty="0">
                <a:solidFill>
                  <a:srgbClr val="FF0000"/>
                </a:solidFill>
                <a:ea typeface="+mn-lt"/>
                <a:cs typeface="+mn-lt"/>
              </a:rPr>
              <a:t>AFTER</a:t>
            </a:r>
            <a:r>
              <a:rPr lang="en-US" dirty="0">
                <a:solidFill>
                  <a:srgbClr val="FF0000"/>
                </a:solidFill>
                <a:ea typeface="+mn-lt"/>
                <a:cs typeface="+mn-lt"/>
              </a:rPr>
              <a:t> YOU HAVE RECEIVED </a:t>
            </a:r>
          </a:p>
          <a:p>
            <a:pPr marL="0" indent="0">
              <a:buNone/>
            </a:pPr>
            <a:r>
              <a:rPr lang="en-US" dirty="0">
                <a:solidFill>
                  <a:srgbClr val="FF0000"/>
                </a:solidFill>
                <a:ea typeface="+mn-lt"/>
                <a:cs typeface="+mn-lt"/>
              </a:rPr>
              <a:t>AN </a:t>
            </a:r>
            <a:r>
              <a:rPr lang="en-US" b="1" dirty="0">
                <a:solidFill>
                  <a:srgbClr val="FF0000"/>
                </a:solidFill>
                <a:ea typeface="+mn-lt"/>
                <a:cs typeface="+mn-lt"/>
              </a:rPr>
              <a:t>OPT STEM EXTENSION RECOMMENDATION I-20 </a:t>
            </a:r>
            <a:r>
              <a:rPr lang="en-US" dirty="0">
                <a:solidFill>
                  <a:srgbClr val="FF0000"/>
                </a:solidFill>
                <a:ea typeface="+mn-lt"/>
                <a:cs typeface="+mn-lt"/>
              </a:rPr>
              <a:t>FROM OUR OFFICE </a:t>
            </a:r>
            <a:r>
              <a:rPr lang="en-US" b="1" dirty="0">
                <a:solidFill>
                  <a:srgbClr val="FF0000"/>
                </a:solidFill>
                <a:ea typeface="+mn-lt"/>
                <a:cs typeface="+mn-lt"/>
              </a:rPr>
              <a:t> </a:t>
            </a:r>
          </a:p>
          <a:p>
            <a:pPr marL="0" indent="0">
              <a:buNone/>
            </a:pPr>
            <a:r>
              <a:rPr lang="en-US" sz="4000" dirty="0">
                <a:solidFill>
                  <a:srgbClr val="FF0000"/>
                </a:solidFill>
                <a:ea typeface="+mn-lt"/>
                <a:cs typeface="+mn-lt"/>
              </a:rPr>
              <a:t>OR</a:t>
            </a:r>
          </a:p>
          <a:p>
            <a:pPr marL="0" indent="0">
              <a:buNone/>
            </a:pPr>
            <a:r>
              <a:rPr lang="en-US" dirty="0">
                <a:solidFill>
                  <a:srgbClr val="FF0000"/>
                </a:solidFill>
                <a:ea typeface="+mn-lt"/>
                <a:cs typeface="+mn-lt"/>
              </a:rPr>
              <a:t>YOUR APPLICATION WILL BE DENIED</a:t>
            </a:r>
          </a:p>
          <a:p>
            <a:pPr marL="0" indent="0">
              <a:buNone/>
            </a:pPr>
            <a:endParaRPr lang="en-US" dirty="0">
              <a:solidFill>
                <a:srgbClr val="FF0000"/>
              </a:solidFill>
              <a:ea typeface="+mn-lt"/>
              <a:cs typeface="+mn-lt"/>
            </a:endParaRPr>
          </a:p>
        </p:txBody>
      </p:sp>
    </p:spTree>
    <p:extLst>
      <p:ext uri="{BB962C8B-B14F-4D97-AF65-F5344CB8AC3E}">
        <p14:creationId xmlns:p14="http://schemas.microsoft.com/office/powerpoint/2010/main" val="14509945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89E2776-7DEF-7639-E527-5B11E53337E7}"/>
              </a:ext>
            </a:extLst>
          </p:cNvPr>
          <p:cNvSpPr/>
          <p:nvPr/>
        </p:nvSpPr>
        <p:spPr>
          <a:xfrm>
            <a:off x="5327780" y="0"/>
            <a:ext cx="6864220" cy="6858000"/>
          </a:xfrm>
          <a:prstGeom prst="rect">
            <a:avLst/>
          </a:prstGeom>
          <a:solidFill>
            <a:srgbClr val="78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1">
            <a:extLst>
              <a:ext uri="{FF2B5EF4-FFF2-40B4-BE49-F238E27FC236}">
                <a16:creationId xmlns:a16="http://schemas.microsoft.com/office/drawing/2014/main" id="{58CD27E1-AEF2-76F2-36A2-1DBA783890F6}"/>
              </a:ext>
            </a:extLst>
          </p:cNvPr>
          <p:cNvSpPr txBox="1">
            <a:spLocks/>
          </p:cNvSpPr>
          <p:nvPr/>
        </p:nvSpPr>
        <p:spPr>
          <a:xfrm>
            <a:off x="596670" y="214576"/>
            <a:ext cx="4592444" cy="19456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t>Your immigration information</a:t>
            </a:r>
          </a:p>
        </p:txBody>
      </p:sp>
      <p:sp>
        <p:nvSpPr>
          <p:cNvPr id="6" name="Content Placeholder 2">
            <a:extLst>
              <a:ext uri="{FF2B5EF4-FFF2-40B4-BE49-F238E27FC236}">
                <a16:creationId xmlns:a16="http://schemas.microsoft.com/office/drawing/2014/main" id="{0253F7CD-4BB8-3A5D-1834-D9F788ABCA1A}"/>
              </a:ext>
            </a:extLst>
          </p:cNvPr>
          <p:cNvSpPr txBox="1">
            <a:spLocks/>
          </p:cNvSpPr>
          <p:nvPr/>
        </p:nvSpPr>
        <p:spPr>
          <a:xfrm>
            <a:off x="596670" y="2122895"/>
            <a:ext cx="4592444" cy="3990268"/>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Your Form I-94 can be found at </a:t>
            </a:r>
            <a:r>
              <a:rPr lang="en-US" dirty="0">
                <a:hlinkClick r:id="rId3"/>
              </a:rPr>
              <a:t>i94.cbp.dhs.gov</a:t>
            </a:r>
            <a:endParaRPr lang="en-US" dirty="0"/>
          </a:p>
          <a:p>
            <a:r>
              <a:rPr lang="en-US" dirty="0"/>
              <a:t>Select “Get Most Recent I-94” and fill out the required information</a:t>
            </a:r>
          </a:p>
          <a:p>
            <a:r>
              <a:rPr lang="en-US" dirty="0"/>
              <a:t>The I-94 number can be found at the top of your I-94 record</a:t>
            </a:r>
          </a:p>
          <a:p>
            <a:r>
              <a:rPr lang="en-US" dirty="0"/>
              <a:t>Save a copy of your I-94 as a PDF to your computer since you will need to upload it later.</a:t>
            </a:r>
          </a:p>
          <a:p>
            <a:pPr marL="0" indent="0">
              <a:buNone/>
            </a:pPr>
            <a:endParaRPr lang="en-US" dirty="0"/>
          </a:p>
        </p:txBody>
      </p:sp>
      <p:pic>
        <p:nvPicPr>
          <p:cNvPr id="7" name="Picture 6">
            <a:extLst>
              <a:ext uri="{FF2B5EF4-FFF2-40B4-BE49-F238E27FC236}">
                <a16:creationId xmlns:a16="http://schemas.microsoft.com/office/drawing/2014/main" id="{BBDBEB78-1B4A-E778-3E3E-5C4B2F2CE65C}"/>
              </a:ext>
            </a:extLst>
          </p:cNvPr>
          <p:cNvPicPr>
            <a:picLocks noChangeAspect="1"/>
          </p:cNvPicPr>
          <p:nvPr/>
        </p:nvPicPr>
        <p:blipFill>
          <a:blip r:embed="rId4"/>
          <a:stretch>
            <a:fillRect/>
          </a:stretch>
        </p:blipFill>
        <p:spPr>
          <a:xfrm>
            <a:off x="6301580" y="376990"/>
            <a:ext cx="5020376" cy="5591955"/>
          </a:xfrm>
          <a:prstGeom prst="rect">
            <a:avLst/>
          </a:prstGeom>
        </p:spPr>
      </p:pic>
    </p:spTree>
    <p:extLst>
      <p:ext uri="{BB962C8B-B14F-4D97-AF65-F5344CB8AC3E}">
        <p14:creationId xmlns:p14="http://schemas.microsoft.com/office/powerpoint/2010/main" val="33558877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B01AEA2-3754-F8B4-8889-D3D7E2BD0F43}"/>
              </a:ext>
            </a:extLst>
          </p:cNvPr>
          <p:cNvSpPr/>
          <p:nvPr/>
        </p:nvSpPr>
        <p:spPr>
          <a:xfrm>
            <a:off x="5798634" y="0"/>
            <a:ext cx="6393366" cy="6858000"/>
          </a:xfrm>
          <a:prstGeom prst="rect">
            <a:avLst/>
          </a:prstGeom>
          <a:solidFill>
            <a:srgbClr val="78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1">
            <a:extLst>
              <a:ext uri="{FF2B5EF4-FFF2-40B4-BE49-F238E27FC236}">
                <a16:creationId xmlns:a16="http://schemas.microsoft.com/office/drawing/2014/main" id="{895CA2E1-4F1B-865A-ADEA-F7047A63D188}"/>
              </a:ext>
            </a:extLst>
          </p:cNvPr>
          <p:cNvSpPr txBox="1">
            <a:spLocks/>
          </p:cNvSpPr>
          <p:nvPr/>
        </p:nvSpPr>
        <p:spPr>
          <a:xfrm>
            <a:off x="596670" y="214576"/>
            <a:ext cx="4592444" cy="19456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t>Your immigration information cont.</a:t>
            </a:r>
          </a:p>
        </p:txBody>
      </p:sp>
      <p:sp>
        <p:nvSpPr>
          <p:cNvPr id="6" name="Content Placeholder 2">
            <a:extLst>
              <a:ext uri="{FF2B5EF4-FFF2-40B4-BE49-F238E27FC236}">
                <a16:creationId xmlns:a16="http://schemas.microsoft.com/office/drawing/2014/main" id="{56B94C05-581F-7757-7E9C-C3614DD701C2}"/>
              </a:ext>
            </a:extLst>
          </p:cNvPr>
          <p:cNvSpPr txBox="1">
            <a:spLocks/>
          </p:cNvSpPr>
          <p:nvPr/>
        </p:nvSpPr>
        <p:spPr>
          <a:xfrm>
            <a:off x="596670" y="2167499"/>
            <a:ext cx="4592444" cy="3867673"/>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Enter the status of your </a:t>
            </a:r>
            <a:r>
              <a:rPr lang="en-US" b="1" dirty="0"/>
              <a:t>last arrival, usually F-1</a:t>
            </a:r>
            <a:r>
              <a:rPr lang="en-US" dirty="0"/>
              <a:t> unless you changed status in the U.S. by application since you last entered. If so, choose your last arrival status and not F-1.</a:t>
            </a:r>
          </a:p>
          <a:p>
            <a:pPr marL="0" indent="0">
              <a:buNone/>
            </a:pPr>
            <a:endParaRPr lang="en-US" dirty="0"/>
          </a:p>
          <a:p>
            <a:r>
              <a:rPr lang="en-US" b="1" dirty="0"/>
              <a:t>It is uncommon to have a travel document number. </a:t>
            </a:r>
            <a:r>
              <a:rPr lang="en-US" dirty="0"/>
              <a:t>You would know</a:t>
            </a:r>
            <a:r>
              <a:rPr lang="en-US" b="1" dirty="0"/>
              <a:t> </a:t>
            </a:r>
            <a:r>
              <a:rPr lang="en-US" dirty="0"/>
              <a:t>since you would have previously applied for one with USCIS.</a:t>
            </a:r>
          </a:p>
        </p:txBody>
      </p:sp>
      <p:pic>
        <p:nvPicPr>
          <p:cNvPr id="7" name="Picture 6">
            <a:extLst>
              <a:ext uri="{FF2B5EF4-FFF2-40B4-BE49-F238E27FC236}">
                <a16:creationId xmlns:a16="http://schemas.microsoft.com/office/drawing/2014/main" id="{032422F0-8E0E-7B6D-1EEC-1A1FA18078EF}"/>
              </a:ext>
            </a:extLst>
          </p:cNvPr>
          <p:cNvPicPr>
            <a:picLocks noChangeAspect="1"/>
          </p:cNvPicPr>
          <p:nvPr/>
        </p:nvPicPr>
        <p:blipFill>
          <a:blip r:embed="rId3"/>
          <a:stretch>
            <a:fillRect/>
          </a:stretch>
        </p:blipFill>
        <p:spPr>
          <a:xfrm>
            <a:off x="7157724" y="307882"/>
            <a:ext cx="3909218" cy="6423352"/>
          </a:xfrm>
          <a:prstGeom prst="rect">
            <a:avLst/>
          </a:prstGeom>
        </p:spPr>
      </p:pic>
    </p:spTree>
    <p:extLst>
      <p:ext uri="{BB962C8B-B14F-4D97-AF65-F5344CB8AC3E}">
        <p14:creationId xmlns:p14="http://schemas.microsoft.com/office/powerpoint/2010/main" val="11765453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7895AA2-1F30-4F4B-57C9-846594A181D4}"/>
              </a:ext>
            </a:extLst>
          </p:cNvPr>
          <p:cNvSpPr/>
          <p:nvPr/>
        </p:nvSpPr>
        <p:spPr>
          <a:xfrm>
            <a:off x="5798634" y="0"/>
            <a:ext cx="6393366" cy="6858000"/>
          </a:xfrm>
          <a:prstGeom prst="rect">
            <a:avLst/>
          </a:prstGeom>
          <a:solidFill>
            <a:srgbClr val="78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1">
            <a:extLst>
              <a:ext uri="{FF2B5EF4-FFF2-40B4-BE49-F238E27FC236}">
                <a16:creationId xmlns:a16="http://schemas.microsoft.com/office/drawing/2014/main" id="{50BAF91C-7D7C-ED0D-9004-A60416D8B321}"/>
              </a:ext>
            </a:extLst>
          </p:cNvPr>
          <p:cNvSpPr txBox="1">
            <a:spLocks/>
          </p:cNvSpPr>
          <p:nvPr/>
        </p:nvSpPr>
        <p:spPr>
          <a:xfrm>
            <a:off x="596670" y="214576"/>
            <a:ext cx="4592444" cy="19456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t>Your immigration information cont.</a:t>
            </a:r>
          </a:p>
        </p:txBody>
      </p:sp>
      <p:sp>
        <p:nvSpPr>
          <p:cNvPr id="6" name="Content Placeholder 2">
            <a:extLst>
              <a:ext uri="{FF2B5EF4-FFF2-40B4-BE49-F238E27FC236}">
                <a16:creationId xmlns:a16="http://schemas.microsoft.com/office/drawing/2014/main" id="{5EA87137-0529-312E-DF78-56412D16B25C}"/>
              </a:ext>
            </a:extLst>
          </p:cNvPr>
          <p:cNvSpPr txBox="1">
            <a:spLocks/>
          </p:cNvSpPr>
          <p:nvPr/>
        </p:nvSpPr>
        <p:spPr>
          <a:xfrm>
            <a:off x="596670" y="2167499"/>
            <a:ext cx="4592444" cy="386767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Your SEVIS Number can be found at the top of your Form I-20. It starts with the letter N.</a:t>
            </a:r>
          </a:p>
          <a:p>
            <a:pPr marL="0" indent="0">
              <a:buNone/>
            </a:pPr>
            <a:endParaRPr lang="en-US" dirty="0"/>
          </a:p>
        </p:txBody>
      </p:sp>
      <p:pic>
        <p:nvPicPr>
          <p:cNvPr id="7" name="Picture 6">
            <a:extLst>
              <a:ext uri="{FF2B5EF4-FFF2-40B4-BE49-F238E27FC236}">
                <a16:creationId xmlns:a16="http://schemas.microsoft.com/office/drawing/2014/main" id="{440CB172-556C-D17F-1371-03B64C775468}"/>
              </a:ext>
            </a:extLst>
          </p:cNvPr>
          <p:cNvPicPr>
            <a:picLocks noChangeAspect="1"/>
          </p:cNvPicPr>
          <p:nvPr/>
        </p:nvPicPr>
        <p:blipFill>
          <a:blip r:embed="rId3">
            <a:extLst>
              <a:ext uri="{28A0092B-C50C-407E-A947-70E740481C1C}">
                <a14:useLocalDpi xmlns:a14="http://schemas.microsoft.com/office/drawing/2010/main" val="0"/>
              </a:ext>
            </a:extLst>
          </a:blip>
          <a:srcRect l="13203" r="10910"/>
          <a:stretch/>
        </p:blipFill>
        <p:spPr>
          <a:xfrm>
            <a:off x="7315200" y="249808"/>
            <a:ext cx="3456431" cy="6358384"/>
          </a:xfrm>
          <a:prstGeom prst="rect">
            <a:avLst/>
          </a:prstGeom>
        </p:spPr>
      </p:pic>
      <mc:AlternateContent xmlns:mc="http://schemas.openxmlformats.org/markup-compatibility/2006" xmlns:p14="http://schemas.microsoft.com/office/powerpoint/2010/main">
        <mc:Choice Requires="p14">
          <p:contentPart p14:bwMode="auto" r:id="rId4">
            <p14:nvContentPartPr>
              <p14:cNvPr id="8" name="Ink 7">
                <a:extLst>
                  <a:ext uri="{FF2B5EF4-FFF2-40B4-BE49-F238E27FC236}">
                    <a16:creationId xmlns:a16="http://schemas.microsoft.com/office/drawing/2014/main" id="{260D5A69-2E46-5639-4CED-48238853833D}"/>
                  </a:ext>
                </a:extLst>
              </p14:cNvPr>
              <p14:cNvContentPartPr/>
              <p14:nvPr/>
            </p14:nvContentPartPr>
            <p14:xfrm>
              <a:off x="138024" y="1947888"/>
              <a:ext cx="5211216" cy="1839960"/>
            </p14:xfrm>
          </p:contentPart>
        </mc:Choice>
        <mc:Fallback xmlns="">
          <p:pic>
            <p:nvPicPr>
              <p:cNvPr id="8" name="Ink 7">
                <a:extLst>
                  <a:ext uri="{FF2B5EF4-FFF2-40B4-BE49-F238E27FC236}">
                    <a16:creationId xmlns:a16="http://schemas.microsoft.com/office/drawing/2014/main" id="{260D5A69-2E46-5639-4CED-48238853833D}"/>
                  </a:ext>
                </a:extLst>
              </p:cNvPr>
              <p:cNvPicPr/>
              <p:nvPr/>
            </p:nvPicPr>
            <p:blipFill>
              <a:blip r:embed="rId5"/>
              <a:stretch>
                <a:fillRect/>
              </a:stretch>
            </p:blipFill>
            <p:spPr>
              <a:xfrm>
                <a:off x="120024" y="1929888"/>
                <a:ext cx="5246855" cy="18756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9" name="Ink 8">
                <a:extLst>
                  <a:ext uri="{FF2B5EF4-FFF2-40B4-BE49-F238E27FC236}">
                    <a16:creationId xmlns:a16="http://schemas.microsoft.com/office/drawing/2014/main" id="{457148B5-0E95-FFB5-CC14-11C48EF64A30}"/>
                  </a:ext>
                </a:extLst>
              </p14:cNvPr>
              <p14:cNvContentPartPr/>
              <p14:nvPr/>
            </p14:nvContentPartPr>
            <p14:xfrm>
              <a:off x="3492864" y="3794688"/>
              <a:ext cx="360" cy="360"/>
            </p14:xfrm>
          </p:contentPart>
        </mc:Choice>
        <mc:Fallback xmlns="">
          <p:pic>
            <p:nvPicPr>
              <p:cNvPr id="9" name="Ink 8">
                <a:extLst>
                  <a:ext uri="{FF2B5EF4-FFF2-40B4-BE49-F238E27FC236}">
                    <a16:creationId xmlns:a16="http://schemas.microsoft.com/office/drawing/2014/main" id="{457148B5-0E95-FFB5-CC14-11C48EF64A30}"/>
                  </a:ext>
                </a:extLst>
              </p:cNvPr>
              <p:cNvPicPr/>
              <p:nvPr/>
            </p:nvPicPr>
            <p:blipFill>
              <a:blip r:embed="rId7"/>
              <a:stretch>
                <a:fillRect/>
              </a:stretch>
            </p:blipFill>
            <p:spPr>
              <a:xfrm>
                <a:off x="3474864" y="3776688"/>
                <a:ext cx="36000" cy="36000"/>
              </a:xfrm>
              <a:prstGeom prst="rect">
                <a:avLst/>
              </a:prstGeom>
            </p:spPr>
          </p:pic>
        </mc:Fallback>
      </mc:AlternateContent>
      <p:pic>
        <p:nvPicPr>
          <p:cNvPr id="10" name="Picture 2" descr="Ultimate Guide to the Form I-20 - Sojourning Scholar">
            <a:extLst>
              <a:ext uri="{FF2B5EF4-FFF2-40B4-BE49-F238E27FC236}">
                <a16:creationId xmlns:a16="http://schemas.microsoft.com/office/drawing/2014/main" id="{BA26EF2D-2B90-938E-DBD5-3FA26D30DA3D}"/>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7955" r="17836" b="65685"/>
          <a:stretch/>
        </p:blipFill>
        <p:spPr bwMode="auto">
          <a:xfrm>
            <a:off x="139926" y="4087526"/>
            <a:ext cx="5505931" cy="1655167"/>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mc:AlternateContent xmlns:mc="http://schemas.openxmlformats.org/markup-compatibility/2006" xmlns:p14="http://schemas.microsoft.com/office/powerpoint/2010/main">
        <mc:Choice Requires="p14">
          <p:contentPart p14:bwMode="auto" r:id="rId9">
            <p14:nvContentPartPr>
              <p14:cNvPr id="11" name="Ink 10">
                <a:extLst>
                  <a:ext uri="{FF2B5EF4-FFF2-40B4-BE49-F238E27FC236}">
                    <a16:creationId xmlns:a16="http://schemas.microsoft.com/office/drawing/2014/main" id="{E8E869D5-44FD-0492-9D00-BA132789FD05}"/>
                  </a:ext>
                </a:extLst>
              </p14:cNvPr>
              <p14:cNvContentPartPr/>
              <p14:nvPr/>
            </p14:nvContentPartPr>
            <p14:xfrm>
              <a:off x="135864" y="3812760"/>
              <a:ext cx="109800" cy="718200"/>
            </p14:xfrm>
          </p:contentPart>
        </mc:Choice>
        <mc:Fallback xmlns="">
          <p:pic>
            <p:nvPicPr>
              <p:cNvPr id="11" name="Ink 10">
                <a:extLst>
                  <a:ext uri="{FF2B5EF4-FFF2-40B4-BE49-F238E27FC236}">
                    <a16:creationId xmlns:a16="http://schemas.microsoft.com/office/drawing/2014/main" id="{E8E869D5-44FD-0492-9D00-BA132789FD05}"/>
                  </a:ext>
                </a:extLst>
              </p:cNvPr>
              <p:cNvPicPr/>
              <p:nvPr/>
            </p:nvPicPr>
            <p:blipFill>
              <a:blip r:embed="rId10"/>
              <a:stretch>
                <a:fillRect/>
              </a:stretch>
            </p:blipFill>
            <p:spPr>
              <a:xfrm>
                <a:off x="117805" y="3794760"/>
                <a:ext cx="145557" cy="753840"/>
              </a:xfrm>
              <a:prstGeom prst="rect">
                <a:avLst/>
              </a:prstGeom>
            </p:spPr>
          </p:pic>
        </mc:Fallback>
      </mc:AlternateContent>
    </p:spTree>
    <p:extLst>
      <p:ext uri="{BB962C8B-B14F-4D97-AF65-F5344CB8AC3E}">
        <p14:creationId xmlns:p14="http://schemas.microsoft.com/office/powerpoint/2010/main" val="18203217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37BF74D-CD0E-BD01-787E-01CD8B94E59E}"/>
              </a:ext>
            </a:extLst>
          </p:cNvPr>
          <p:cNvSpPr/>
          <p:nvPr/>
        </p:nvSpPr>
        <p:spPr>
          <a:xfrm>
            <a:off x="5798634" y="0"/>
            <a:ext cx="6393366" cy="6858000"/>
          </a:xfrm>
          <a:prstGeom prst="rect">
            <a:avLst/>
          </a:prstGeom>
          <a:solidFill>
            <a:srgbClr val="78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itle 1"/>
          <p:cNvSpPr txBox="1">
            <a:spLocks/>
          </p:cNvSpPr>
          <p:nvPr/>
        </p:nvSpPr>
        <p:spPr>
          <a:xfrm>
            <a:off x="596670" y="214576"/>
            <a:ext cx="4592444" cy="19456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t>Other information</a:t>
            </a:r>
          </a:p>
        </p:txBody>
      </p:sp>
      <p:sp>
        <p:nvSpPr>
          <p:cNvPr id="20" name="Content Placeholder 2"/>
          <p:cNvSpPr txBox="1">
            <a:spLocks/>
          </p:cNvSpPr>
          <p:nvPr/>
        </p:nvSpPr>
        <p:spPr>
          <a:xfrm>
            <a:off x="596670" y="2022533"/>
            <a:ext cx="4592444" cy="386767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A-Number</a:t>
            </a:r>
          </a:p>
          <a:p>
            <a:r>
              <a:rPr lang="en-US" dirty="0"/>
              <a:t>Since you have previously applied for OPT, the A-Number is listed on your EAD card as USCIS#</a:t>
            </a:r>
          </a:p>
          <a:p>
            <a:r>
              <a:rPr lang="en-US" dirty="0"/>
              <a:t>If you do not know or have access to the number, check the box.</a:t>
            </a:r>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36098" t="7899" r="3223" b="56925"/>
          <a:stretch/>
        </p:blipFill>
        <p:spPr>
          <a:xfrm>
            <a:off x="6413809" y="2160178"/>
            <a:ext cx="5263378" cy="2181712"/>
          </a:xfrm>
          <a:prstGeom prst="rect">
            <a:avLst/>
          </a:prstGeom>
        </p:spPr>
      </p:pic>
    </p:spTree>
    <p:extLst>
      <p:ext uri="{BB962C8B-B14F-4D97-AF65-F5344CB8AC3E}">
        <p14:creationId xmlns:p14="http://schemas.microsoft.com/office/powerpoint/2010/main" val="26452270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F62CB15-6DEF-D970-EEB5-D74079C0ECDE}"/>
              </a:ext>
            </a:extLst>
          </p:cNvPr>
          <p:cNvSpPr/>
          <p:nvPr/>
        </p:nvSpPr>
        <p:spPr>
          <a:xfrm>
            <a:off x="5798634" y="0"/>
            <a:ext cx="6393366" cy="6858000"/>
          </a:xfrm>
          <a:prstGeom prst="rect">
            <a:avLst/>
          </a:prstGeom>
          <a:solidFill>
            <a:srgbClr val="78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itle 1"/>
          <p:cNvSpPr txBox="1">
            <a:spLocks/>
          </p:cNvSpPr>
          <p:nvPr/>
        </p:nvSpPr>
        <p:spPr>
          <a:xfrm>
            <a:off x="596670" y="214576"/>
            <a:ext cx="4592444" cy="19456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t>Other information</a:t>
            </a:r>
          </a:p>
        </p:txBody>
      </p:sp>
      <p:sp>
        <p:nvSpPr>
          <p:cNvPr id="20" name="Content Placeholder 2"/>
          <p:cNvSpPr txBox="1">
            <a:spLocks/>
          </p:cNvSpPr>
          <p:nvPr/>
        </p:nvSpPr>
        <p:spPr>
          <a:xfrm>
            <a:off x="596670" y="1777206"/>
            <a:ext cx="4592444" cy="3867673"/>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You will only have a USCIS Online Account Number if you have previously filed a form online. Your number will then automatically appear here.</a:t>
            </a:r>
          </a:p>
          <a:p>
            <a:r>
              <a:rPr lang="en-US" dirty="0"/>
              <a:t>If you do not have or know your my USCIS Online Account Number, please check the box.</a:t>
            </a:r>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35941" t="46153" r="3223"/>
          <a:stretch/>
        </p:blipFill>
        <p:spPr>
          <a:xfrm>
            <a:off x="6496051" y="1815464"/>
            <a:ext cx="5098894" cy="3227072"/>
          </a:xfrm>
          <a:prstGeom prst="rect">
            <a:avLst/>
          </a:prstGeom>
        </p:spPr>
      </p:pic>
    </p:spTree>
    <p:extLst>
      <p:ext uri="{BB962C8B-B14F-4D97-AF65-F5344CB8AC3E}">
        <p14:creationId xmlns:p14="http://schemas.microsoft.com/office/powerpoint/2010/main" val="26410827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0DD6FD9-0F21-2B87-B020-ED3BE8805C04}"/>
              </a:ext>
            </a:extLst>
          </p:cNvPr>
          <p:cNvSpPr/>
          <p:nvPr/>
        </p:nvSpPr>
        <p:spPr>
          <a:xfrm>
            <a:off x="5798634" y="0"/>
            <a:ext cx="6393366" cy="6858000"/>
          </a:xfrm>
          <a:prstGeom prst="rect">
            <a:avLst/>
          </a:prstGeom>
          <a:solidFill>
            <a:srgbClr val="78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itle 1"/>
          <p:cNvSpPr txBox="1">
            <a:spLocks/>
          </p:cNvSpPr>
          <p:nvPr/>
        </p:nvSpPr>
        <p:spPr>
          <a:xfrm>
            <a:off x="596670" y="214576"/>
            <a:ext cx="4592444" cy="19456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t>Other information</a:t>
            </a:r>
          </a:p>
        </p:txBody>
      </p:sp>
      <p:sp>
        <p:nvSpPr>
          <p:cNvPr id="20" name="Content Placeholder 2"/>
          <p:cNvSpPr txBox="1">
            <a:spLocks/>
          </p:cNvSpPr>
          <p:nvPr/>
        </p:nvSpPr>
        <p:spPr>
          <a:xfrm>
            <a:off x="596670" y="2167499"/>
            <a:ext cx="4592444" cy="3867673"/>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Since you already have a Social Security Card:</a:t>
            </a:r>
          </a:p>
          <a:p>
            <a:r>
              <a:rPr lang="en-US" dirty="0"/>
              <a:t>Select “Yes” for being issued one</a:t>
            </a:r>
          </a:p>
          <a:p>
            <a:r>
              <a:rPr lang="en-US" dirty="0"/>
              <a:t>Enter your SSN</a:t>
            </a:r>
          </a:p>
          <a:p>
            <a:r>
              <a:rPr lang="en-US" dirty="0">
                <a:solidFill>
                  <a:srgbClr val="FF0000"/>
                </a:solidFill>
              </a:rPr>
              <a:t>Select “No” for being issued a new one</a:t>
            </a:r>
          </a:p>
          <a:p>
            <a:pPr marL="0" indent="0">
              <a:buNone/>
            </a:pPr>
            <a:r>
              <a:rPr lang="en-US" sz="1600" dirty="0">
                <a:solidFill>
                  <a:srgbClr val="FF0000"/>
                </a:solidFill>
              </a:rPr>
              <a:t>Note: </a:t>
            </a:r>
            <a:r>
              <a:rPr lang="en-US" sz="1600" dirty="0"/>
              <a:t>You will have to apply to the Social Security Administration for a replacement card if you have lost it.</a:t>
            </a:r>
          </a:p>
          <a:p>
            <a:pPr marL="0" indent="0">
              <a:buNone/>
            </a:pPr>
            <a:endParaRPr lang="en-US" dirty="0">
              <a:solidFill>
                <a:srgbClr val="FF0000"/>
              </a:solidFill>
            </a:endParaRPr>
          </a:p>
        </p:txBody>
      </p:sp>
      <p:pic>
        <p:nvPicPr>
          <p:cNvPr id="3" name="Picture 2">
            <a:extLst>
              <a:ext uri="{FF2B5EF4-FFF2-40B4-BE49-F238E27FC236}">
                <a16:creationId xmlns:a16="http://schemas.microsoft.com/office/drawing/2014/main" id="{DC3746EA-ADE6-98CF-7FCE-DDF9415B7A0C}"/>
              </a:ext>
            </a:extLst>
          </p:cNvPr>
          <p:cNvPicPr>
            <a:picLocks noChangeAspect="1"/>
          </p:cNvPicPr>
          <p:nvPr/>
        </p:nvPicPr>
        <p:blipFill>
          <a:blip r:embed="rId3"/>
          <a:stretch>
            <a:fillRect/>
          </a:stretch>
        </p:blipFill>
        <p:spPr>
          <a:xfrm>
            <a:off x="6536383" y="173257"/>
            <a:ext cx="4917867" cy="6494106"/>
          </a:xfrm>
          <a:prstGeom prst="rect">
            <a:avLst/>
          </a:prstGeom>
        </p:spPr>
      </p:pic>
    </p:spTree>
    <p:extLst>
      <p:ext uri="{BB962C8B-B14F-4D97-AF65-F5344CB8AC3E}">
        <p14:creationId xmlns:p14="http://schemas.microsoft.com/office/powerpoint/2010/main" val="7205976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32EB852-B2C9-30AA-4738-22DCEDF02C1F}"/>
              </a:ext>
            </a:extLst>
          </p:cNvPr>
          <p:cNvSpPr/>
          <p:nvPr/>
        </p:nvSpPr>
        <p:spPr>
          <a:xfrm>
            <a:off x="5798634" y="0"/>
            <a:ext cx="6393366" cy="6858000"/>
          </a:xfrm>
          <a:prstGeom prst="rect">
            <a:avLst/>
          </a:prstGeom>
          <a:solidFill>
            <a:srgbClr val="78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1">
            <a:extLst>
              <a:ext uri="{FF2B5EF4-FFF2-40B4-BE49-F238E27FC236}">
                <a16:creationId xmlns:a16="http://schemas.microsoft.com/office/drawing/2014/main" id="{98F64088-8E6A-4360-05EE-9A664ACC0379}"/>
              </a:ext>
            </a:extLst>
          </p:cNvPr>
          <p:cNvSpPr txBox="1">
            <a:spLocks/>
          </p:cNvSpPr>
          <p:nvPr/>
        </p:nvSpPr>
        <p:spPr>
          <a:xfrm>
            <a:off x="596670" y="205217"/>
            <a:ext cx="4592444" cy="19456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t>2 x 2 photo of you</a:t>
            </a:r>
          </a:p>
        </p:txBody>
      </p:sp>
      <p:sp>
        <p:nvSpPr>
          <p:cNvPr id="6" name="Content Placeholder 2">
            <a:extLst>
              <a:ext uri="{FF2B5EF4-FFF2-40B4-BE49-F238E27FC236}">
                <a16:creationId xmlns:a16="http://schemas.microsoft.com/office/drawing/2014/main" id="{C09D75FE-29B7-A1D4-8158-08AD18611596}"/>
              </a:ext>
            </a:extLst>
          </p:cNvPr>
          <p:cNvSpPr txBox="1">
            <a:spLocks/>
          </p:cNvSpPr>
          <p:nvPr/>
        </p:nvSpPr>
        <p:spPr>
          <a:xfrm>
            <a:off x="368962" y="1597981"/>
            <a:ext cx="5047860" cy="4367813"/>
          </a:xfrm>
          <a:prstGeom prst="rect">
            <a:avLst/>
          </a:prstGeom>
        </p:spPr>
        <p:txBody>
          <a:bodyPr vert="horz" lIns="91440" tIns="45720" rIns="91440" bIns="45720" rtlCol="0" anchor="t">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Multiple community places provide passport pictures. Please call to inquire about hours and costs:</a:t>
            </a:r>
          </a:p>
          <a:p>
            <a:r>
              <a:rPr lang="en-US" dirty="0"/>
              <a:t>CVS Pharmacy, 1273 N University Ave, Provo,  801-377-3280</a:t>
            </a:r>
          </a:p>
          <a:p>
            <a:r>
              <a:rPr lang="en-US" dirty="0">
                <a:cs typeface="Calibri"/>
              </a:rPr>
              <a:t>Staples, 971 S University Ave, Provo, 801-370-0170</a:t>
            </a:r>
          </a:p>
          <a:p>
            <a:r>
              <a:rPr lang="en-US" dirty="0">
                <a:cs typeface="Calibri"/>
              </a:rPr>
              <a:t>Walgreens, 1315 N State St, Provo,  801-616-5223</a:t>
            </a:r>
          </a:p>
          <a:p>
            <a:r>
              <a:rPr lang="en-US" dirty="0">
                <a:cs typeface="Calibri"/>
              </a:rPr>
              <a:t>The UPS Store, 223 W Cougar Blvd Provo, 801-379-6120</a:t>
            </a:r>
          </a:p>
          <a:p>
            <a:pPr marL="0" indent="0" fontAlgn="base">
              <a:buNone/>
            </a:pPr>
            <a:r>
              <a:rPr lang="en-US" b="1" dirty="0"/>
              <a:t>Ask them to send you the scanned copy </a:t>
            </a:r>
            <a:r>
              <a:rPr lang="en-US" dirty="0"/>
              <a:t>of these photos to upload in your application. </a:t>
            </a:r>
          </a:p>
          <a:p>
            <a:pPr marL="0" indent="0" fontAlgn="base">
              <a:buNone/>
            </a:pPr>
            <a:endParaRPr lang="en-US" dirty="0"/>
          </a:p>
          <a:p>
            <a:pPr marL="0" indent="0" fontAlgn="base">
              <a:buNone/>
            </a:pPr>
            <a:r>
              <a:rPr lang="en-US" sz="3800" b="1" dirty="0">
                <a:highlight>
                  <a:srgbClr val="FFFF00"/>
                </a:highlight>
              </a:rPr>
              <a:t>You may also try and take a selfie to see if it will be accepted when uploaded.</a:t>
            </a:r>
          </a:p>
          <a:p>
            <a:pPr marL="457200" lvl="1" indent="0">
              <a:buNone/>
            </a:pPr>
            <a:r>
              <a:rPr lang="en-US" dirty="0"/>
              <a:t> </a:t>
            </a:r>
          </a:p>
          <a:p>
            <a:pPr marL="457200" lvl="1" indent="0">
              <a:buNone/>
            </a:pPr>
            <a:endParaRPr lang="en-US" dirty="0">
              <a:cs typeface="Calibri"/>
            </a:endParaRPr>
          </a:p>
        </p:txBody>
      </p:sp>
      <p:pic>
        <p:nvPicPr>
          <p:cNvPr id="7" name="Picture 6">
            <a:extLst>
              <a:ext uri="{FF2B5EF4-FFF2-40B4-BE49-F238E27FC236}">
                <a16:creationId xmlns:a16="http://schemas.microsoft.com/office/drawing/2014/main" id="{B4B85D4E-96FC-E98E-1B76-5B5D271E65A2}"/>
              </a:ext>
            </a:extLst>
          </p:cNvPr>
          <p:cNvPicPr>
            <a:picLocks noChangeAspect="1"/>
          </p:cNvPicPr>
          <p:nvPr/>
        </p:nvPicPr>
        <p:blipFill>
          <a:blip r:embed="rId3"/>
          <a:stretch>
            <a:fillRect/>
          </a:stretch>
        </p:blipFill>
        <p:spPr>
          <a:xfrm>
            <a:off x="6643243" y="214576"/>
            <a:ext cx="4653167" cy="6363760"/>
          </a:xfrm>
          <a:prstGeom prst="rect">
            <a:avLst/>
          </a:prstGeom>
        </p:spPr>
      </p:pic>
    </p:spTree>
    <p:extLst>
      <p:ext uri="{BB962C8B-B14F-4D97-AF65-F5344CB8AC3E}">
        <p14:creationId xmlns:p14="http://schemas.microsoft.com/office/powerpoint/2010/main" val="32772564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863B1F7-70A0-3741-2D72-D2685A3CD7E4}"/>
              </a:ext>
            </a:extLst>
          </p:cNvPr>
          <p:cNvSpPr/>
          <p:nvPr/>
        </p:nvSpPr>
        <p:spPr>
          <a:xfrm>
            <a:off x="5798634" y="0"/>
            <a:ext cx="6393366" cy="6858000"/>
          </a:xfrm>
          <a:prstGeom prst="rect">
            <a:avLst/>
          </a:prstGeom>
          <a:solidFill>
            <a:srgbClr val="78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1">
            <a:extLst>
              <a:ext uri="{FF2B5EF4-FFF2-40B4-BE49-F238E27FC236}">
                <a16:creationId xmlns:a16="http://schemas.microsoft.com/office/drawing/2014/main" id="{3A67A299-1CD1-54F0-AA34-5804A578EA05}"/>
              </a:ext>
            </a:extLst>
          </p:cNvPr>
          <p:cNvSpPr txBox="1">
            <a:spLocks/>
          </p:cNvSpPr>
          <p:nvPr/>
        </p:nvSpPr>
        <p:spPr>
          <a:xfrm>
            <a:off x="280047" y="613822"/>
            <a:ext cx="5189114" cy="118177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t>Form I-94 OR Passport</a:t>
            </a:r>
          </a:p>
        </p:txBody>
      </p:sp>
      <p:sp>
        <p:nvSpPr>
          <p:cNvPr id="6" name="Content Placeholder 2">
            <a:extLst>
              <a:ext uri="{FF2B5EF4-FFF2-40B4-BE49-F238E27FC236}">
                <a16:creationId xmlns:a16="http://schemas.microsoft.com/office/drawing/2014/main" id="{7346C351-8FDD-B398-9A4F-16DFAC99D9A0}"/>
              </a:ext>
            </a:extLst>
          </p:cNvPr>
          <p:cNvSpPr txBox="1">
            <a:spLocks/>
          </p:cNvSpPr>
          <p:nvPr/>
        </p:nvSpPr>
        <p:spPr>
          <a:xfrm>
            <a:off x="578382" y="2068825"/>
            <a:ext cx="4592444" cy="1881383"/>
          </a:xfrm>
          <a:prstGeom prst="rect">
            <a:avLst/>
          </a:prstGeom>
        </p:spPr>
        <p:txBody>
          <a:bodyPr vert="horz" lIns="91440" tIns="45720" rIns="91440" bIns="45720" rtlCol="0" anchor="t">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UPLOAD</a:t>
            </a:r>
          </a:p>
          <a:p>
            <a:r>
              <a:rPr lang="en-US" dirty="0"/>
              <a:t>I-94 record</a:t>
            </a:r>
          </a:p>
          <a:p>
            <a:pPr marL="0" indent="0">
              <a:buNone/>
            </a:pPr>
            <a:r>
              <a:rPr lang="en-US" b="1" dirty="0">
                <a:solidFill>
                  <a:srgbClr val="FF0000"/>
                </a:solidFill>
              </a:rPr>
              <a:t>OR</a:t>
            </a:r>
          </a:p>
          <a:p>
            <a:r>
              <a:rPr lang="en-US" dirty="0">
                <a:cs typeface="Calibri"/>
              </a:rPr>
              <a:t>Passport  picture page</a:t>
            </a:r>
          </a:p>
        </p:txBody>
      </p:sp>
      <p:pic>
        <p:nvPicPr>
          <p:cNvPr id="7" name="Picture 6">
            <a:extLst>
              <a:ext uri="{FF2B5EF4-FFF2-40B4-BE49-F238E27FC236}">
                <a16:creationId xmlns:a16="http://schemas.microsoft.com/office/drawing/2014/main" id="{608348DF-F498-0460-275A-78E9564D3D08}"/>
              </a:ext>
            </a:extLst>
          </p:cNvPr>
          <p:cNvPicPr>
            <a:picLocks noChangeAspect="1"/>
          </p:cNvPicPr>
          <p:nvPr/>
        </p:nvPicPr>
        <p:blipFill>
          <a:blip r:embed="rId3"/>
          <a:stretch>
            <a:fillRect/>
          </a:stretch>
        </p:blipFill>
        <p:spPr>
          <a:xfrm>
            <a:off x="6695458" y="160763"/>
            <a:ext cx="4700079" cy="6536474"/>
          </a:xfrm>
          <a:prstGeom prst="rect">
            <a:avLst/>
          </a:prstGeom>
        </p:spPr>
      </p:pic>
    </p:spTree>
    <p:extLst>
      <p:ext uri="{BB962C8B-B14F-4D97-AF65-F5344CB8AC3E}">
        <p14:creationId xmlns:p14="http://schemas.microsoft.com/office/powerpoint/2010/main" val="33949375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5E7F10D-DB54-4662-5251-BDB0097D500F}"/>
              </a:ext>
            </a:extLst>
          </p:cNvPr>
          <p:cNvSpPr/>
          <p:nvPr/>
        </p:nvSpPr>
        <p:spPr>
          <a:xfrm>
            <a:off x="5798634" y="0"/>
            <a:ext cx="6393366" cy="6858000"/>
          </a:xfrm>
          <a:prstGeom prst="rect">
            <a:avLst/>
          </a:prstGeom>
          <a:solidFill>
            <a:srgbClr val="78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1">
            <a:extLst>
              <a:ext uri="{FF2B5EF4-FFF2-40B4-BE49-F238E27FC236}">
                <a16:creationId xmlns:a16="http://schemas.microsoft.com/office/drawing/2014/main" id="{D7955551-F6C3-D278-5284-FBB3374307A6}"/>
              </a:ext>
            </a:extLst>
          </p:cNvPr>
          <p:cNvSpPr txBox="1">
            <a:spLocks/>
          </p:cNvSpPr>
          <p:nvPr/>
        </p:nvSpPr>
        <p:spPr>
          <a:xfrm>
            <a:off x="290242" y="251927"/>
            <a:ext cx="5903167" cy="12503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t>Employment Authorization Document (OPT card)</a:t>
            </a:r>
          </a:p>
        </p:txBody>
      </p:sp>
      <p:sp>
        <p:nvSpPr>
          <p:cNvPr id="7" name="Content Placeholder 2">
            <a:extLst>
              <a:ext uri="{FF2B5EF4-FFF2-40B4-BE49-F238E27FC236}">
                <a16:creationId xmlns:a16="http://schemas.microsoft.com/office/drawing/2014/main" id="{405C7C44-508B-6134-1348-5FB99D8A30B2}"/>
              </a:ext>
            </a:extLst>
          </p:cNvPr>
          <p:cNvSpPr txBox="1">
            <a:spLocks/>
          </p:cNvSpPr>
          <p:nvPr/>
        </p:nvSpPr>
        <p:spPr>
          <a:xfrm>
            <a:off x="290242" y="1670180"/>
            <a:ext cx="5575300" cy="560769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ea typeface="+mn-lt"/>
                <a:cs typeface="+mn-lt"/>
              </a:rPr>
              <a:t>Upload:</a:t>
            </a:r>
          </a:p>
          <a:p>
            <a:pPr marL="457200" lvl="1" indent="0">
              <a:buNone/>
            </a:pPr>
            <a:r>
              <a:rPr lang="en-US" sz="3200" dirty="0">
                <a:ea typeface="+mn-lt"/>
                <a:cs typeface="+mn-lt"/>
              </a:rPr>
              <a:t>Copy of your current OPT EAD (OPT card) </a:t>
            </a:r>
            <a:endParaRPr lang="en-US" sz="7400" b="1" dirty="0">
              <a:solidFill>
                <a:srgbClr val="FF0000"/>
              </a:solidFill>
              <a:ea typeface="+mn-lt"/>
              <a:cs typeface="+mn-lt"/>
            </a:endParaRPr>
          </a:p>
          <a:p>
            <a:pPr marL="0" indent="0">
              <a:buNone/>
            </a:pPr>
            <a:endParaRPr lang="en-US" sz="7400" b="1" dirty="0">
              <a:solidFill>
                <a:srgbClr val="FF0000"/>
              </a:solidFill>
              <a:ea typeface="+mn-lt"/>
              <a:cs typeface="+mn-lt"/>
            </a:endParaRPr>
          </a:p>
          <a:p>
            <a:pPr marL="0" indent="0">
              <a:buNone/>
            </a:pPr>
            <a:endParaRPr lang="en-US" sz="900" b="1" dirty="0">
              <a:solidFill>
                <a:srgbClr val="FF0000"/>
              </a:solidFill>
              <a:ea typeface="+mn-lt"/>
              <a:cs typeface="+mn-lt"/>
            </a:endParaRPr>
          </a:p>
          <a:p>
            <a:pPr marL="0" indent="0">
              <a:buNone/>
            </a:pPr>
            <a:endParaRPr lang="en-US" sz="900" b="1" dirty="0">
              <a:solidFill>
                <a:srgbClr val="FF0000"/>
              </a:solidFill>
              <a:ea typeface="+mn-lt"/>
              <a:cs typeface="+mn-lt"/>
            </a:endParaRPr>
          </a:p>
          <a:p>
            <a:pPr marL="0" indent="0">
              <a:buNone/>
            </a:pPr>
            <a:endParaRPr lang="en-US" b="1" dirty="0">
              <a:solidFill>
                <a:srgbClr val="FF0000"/>
              </a:solidFill>
              <a:ea typeface="+mn-lt"/>
              <a:cs typeface="+mn-lt"/>
            </a:endParaRPr>
          </a:p>
          <a:p>
            <a:pPr marL="0" indent="0">
              <a:buNone/>
            </a:pPr>
            <a:endParaRPr lang="en-US" sz="7400" b="1" dirty="0">
              <a:solidFill>
                <a:srgbClr val="FF0000"/>
              </a:solidFill>
              <a:ea typeface="+mn-lt"/>
              <a:cs typeface="+mn-lt"/>
            </a:endParaRPr>
          </a:p>
          <a:p>
            <a:pPr marL="0" indent="0">
              <a:buNone/>
            </a:pPr>
            <a:endParaRPr lang="en-US" sz="5500" dirty="0">
              <a:ea typeface="+mn-lt"/>
              <a:cs typeface="+mn-lt"/>
            </a:endParaRPr>
          </a:p>
        </p:txBody>
      </p:sp>
      <p:pic>
        <p:nvPicPr>
          <p:cNvPr id="8" name="Picture 7">
            <a:extLst>
              <a:ext uri="{FF2B5EF4-FFF2-40B4-BE49-F238E27FC236}">
                <a16:creationId xmlns:a16="http://schemas.microsoft.com/office/drawing/2014/main" id="{84A2F591-38D0-F92A-64B8-54EB7CF24036}"/>
              </a:ext>
            </a:extLst>
          </p:cNvPr>
          <p:cNvPicPr>
            <a:picLocks noChangeAspect="1"/>
          </p:cNvPicPr>
          <p:nvPr/>
        </p:nvPicPr>
        <p:blipFill>
          <a:blip r:embed="rId3"/>
          <a:srcRect b="57580"/>
          <a:stretch/>
        </p:blipFill>
        <p:spPr>
          <a:xfrm>
            <a:off x="6585505" y="810710"/>
            <a:ext cx="5029902" cy="2404404"/>
          </a:xfrm>
          <a:prstGeom prst="rect">
            <a:avLst/>
          </a:prstGeom>
        </p:spPr>
      </p:pic>
      <p:pic>
        <p:nvPicPr>
          <p:cNvPr id="9" name="Picture 8">
            <a:extLst>
              <a:ext uri="{FF2B5EF4-FFF2-40B4-BE49-F238E27FC236}">
                <a16:creationId xmlns:a16="http://schemas.microsoft.com/office/drawing/2014/main" id="{E02F0381-9D79-152D-4D95-0E0382DE43C7}"/>
              </a:ext>
            </a:extLst>
          </p:cNvPr>
          <p:cNvPicPr>
            <a:picLocks noChangeAspect="1"/>
          </p:cNvPicPr>
          <p:nvPr/>
        </p:nvPicPr>
        <p:blipFill>
          <a:blip r:embed="rId4"/>
          <a:stretch>
            <a:fillRect/>
          </a:stretch>
        </p:blipFill>
        <p:spPr>
          <a:xfrm>
            <a:off x="826076" y="3552462"/>
            <a:ext cx="4072493" cy="2710059"/>
          </a:xfrm>
          <a:prstGeom prst="rect">
            <a:avLst/>
          </a:prstGeom>
        </p:spPr>
      </p:pic>
    </p:spTree>
    <p:extLst>
      <p:ext uri="{BB962C8B-B14F-4D97-AF65-F5344CB8AC3E}">
        <p14:creationId xmlns:p14="http://schemas.microsoft.com/office/powerpoint/2010/main" val="3045814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9576C6F-CD47-46DC-8EB0-26115D72CE32}"/>
              </a:ext>
            </a:extLst>
          </p:cNvPr>
          <p:cNvSpPr/>
          <p:nvPr/>
        </p:nvSpPr>
        <p:spPr>
          <a:xfrm>
            <a:off x="5798634" y="0"/>
            <a:ext cx="6393366" cy="6858000"/>
          </a:xfrm>
          <a:prstGeom prst="rect">
            <a:avLst/>
          </a:prstGeom>
          <a:solidFill>
            <a:srgbClr val="78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a:extLst>
              <a:ext uri="{FF2B5EF4-FFF2-40B4-BE49-F238E27FC236}">
                <a16:creationId xmlns:a16="http://schemas.microsoft.com/office/drawing/2014/main" id="{353143B4-3BB1-4DF6-AE19-0AECB6C55A4A}"/>
              </a:ext>
            </a:extLst>
          </p:cNvPr>
          <p:cNvPicPr>
            <a:picLocks noChangeAspect="1"/>
          </p:cNvPicPr>
          <p:nvPr/>
        </p:nvPicPr>
        <p:blipFill>
          <a:blip r:embed="rId2"/>
          <a:stretch>
            <a:fillRect/>
          </a:stretch>
        </p:blipFill>
        <p:spPr>
          <a:xfrm>
            <a:off x="6443393" y="701010"/>
            <a:ext cx="5239481" cy="4877481"/>
          </a:xfrm>
          <a:prstGeom prst="rect">
            <a:avLst/>
          </a:prstGeom>
        </p:spPr>
      </p:pic>
      <p:sp>
        <p:nvSpPr>
          <p:cNvPr id="7" name="Title 1">
            <a:extLst>
              <a:ext uri="{FF2B5EF4-FFF2-40B4-BE49-F238E27FC236}">
                <a16:creationId xmlns:a16="http://schemas.microsoft.com/office/drawing/2014/main" id="{B360A312-FA55-532D-0858-647070AFD683}"/>
              </a:ext>
            </a:extLst>
          </p:cNvPr>
          <p:cNvSpPr txBox="1">
            <a:spLocks/>
          </p:cNvSpPr>
          <p:nvPr/>
        </p:nvSpPr>
        <p:spPr>
          <a:xfrm>
            <a:off x="280047" y="613822"/>
            <a:ext cx="5189114" cy="118177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t>I-20</a:t>
            </a:r>
          </a:p>
        </p:txBody>
      </p:sp>
      <p:sp>
        <p:nvSpPr>
          <p:cNvPr id="8" name="Content Placeholder 2">
            <a:extLst>
              <a:ext uri="{FF2B5EF4-FFF2-40B4-BE49-F238E27FC236}">
                <a16:creationId xmlns:a16="http://schemas.microsoft.com/office/drawing/2014/main" id="{B0B50A10-20FA-47B6-CCA6-CB2BE7252584}"/>
              </a:ext>
            </a:extLst>
          </p:cNvPr>
          <p:cNvSpPr txBox="1">
            <a:spLocks/>
          </p:cNvSpPr>
          <p:nvPr/>
        </p:nvSpPr>
        <p:spPr>
          <a:xfrm>
            <a:off x="578382" y="1567835"/>
            <a:ext cx="4592444" cy="2382374"/>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UPLOAD your new STEM OPT recommendation I-20 received from our office </a:t>
            </a:r>
            <a:r>
              <a:rPr lang="en-US" dirty="0">
                <a:highlight>
                  <a:srgbClr val="FFFF00"/>
                </a:highlight>
              </a:rPr>
              <a:t>signed by you in ink</a:t>
            </a:r>
            <a:r>
              <a:rPr lang="en-US" dirty="0"/>
              <a:t>.</a:t>
            </a:r>
          </a:p>
          <a:p>
            <a:pPr marL="0" indent="0">
              <a:buNone/>
            </a:pPr>
            <a:r>
              <a:rPr lang="en-US" dirty="0"/>
              <a:t>Read the instructions.</a:t>
            </a:r>
          </a:p>
          <a:p>
            <a:pPr marL="0" indent="0">
              <a:buNone/>
            </a:pPr>
            <a:endParaRPr lang="en-US" dirty="0">
              <a:cs typeface="Calibri"/>
            </a:endParaRPr>
          </a:p>
        </p:txBody>
      </p:sp>
      <p:pic>
        <p:nvPicPr>
          <p:cNvPr id="9" name="Picture 8">
            <a:extLst>
              <a:ext uri="{FF2B5EF4-FFF2-40B4-BE49-F238E27FC236}">
                <a16:creationId xmlns:a16="http://schemas.microsoft.com/office/drawing/2014/main" id="{D28D762C-CA53-A43B-2B6F-A2433E8F68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1172" y="4376057"/>
            <a:ext cx="4376054" cy="914109"/>
          </a:xfrm>
          <a:prstGeom prst="rect">
            <a:avLst/>
          </a:prstGeom>
        </p:spPr>
      </p:pic>
      <p:sp>
        <p:nvSpPr>
          <p:cNvPr id="10" name="Rectangle 9">
            <a:extLst>
              <a:ext uri="{FF2B5EF4-FFF2-40B4-BE49-F238E27FC236}">
                <a16:creationId xmlns:a16="http://schemas.microsoft.com/office/drawing/2014/main" id="{DFEF6BD8-D572-97A9-A3EF-400A53AC9AD6}"/>
              </a:ext>
            </a:extLst>
          </p:cNvPr>
          <p:cNvSpPr/>
          <p:nvPr/>
        </p:nvSpPr>
        <p:spPr>
          <a:xfrm>
            <a:off x="701118" y="4920931"/>
            <a:ext cx="4225445" cy="19224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097622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
          <p:cNvSpPr txBox="1">
            <a:spLocks/>
          </p:cNvSpPr>
          <p:nvPr/>
        </p:nvSpPr>
        <p:spPr>
          <a:xfrm>
            <a:off x="596669" y="248029"/>
            <a:ext cx="8926472" cy="19456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chemeClr val="bg1"/>
                </a:solidFill>
              </a:rPr>
              <a:t>STEM OPT FILING DEADLINES!</a:t>
            </a:r>
            <a:endParaRPr lang="en-US" dirty="0">
              <a:solidFill>
                <a:schemeClr val="bg1"/>
              </a:solidFill>
            </a:endParaRPr>
          </a:p>
        </p:txBody>
      </p:sp>
      <p:sp>
        <p:nvSpPr>
          <p:cNvPr id="20" name="Content Placeholder 2"/>
          <p:cNvSpPr txBox="1">
            <a:spLocks/>
          </p:cNvSpPr>
          <p:nvPr/>
        </p:nvSpPr>
        <p:spPr>
          <a:xfrm>
            <a:off x="963690" y="2441660"/>
            <a:ext cx="10264619" cy="3867673"/>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USCIS must receive your 24-month STEM OPT application:</a:t>
            </a:r>
          </a:p>
          <a:p>
            <a:r>
              <a:rPr lang="en-US" b="1" dirty="0">
                <a:solidFill>
                  <a:srgbClr val="FF0000"/>
                </a:solidFill>
                <a:highlight>
                  <a:srgbClr val="FFFF00"/>
                </a:highlight>
              </a:rPr>
              <a:t>No earlier than 90 days</a:t>
            </a:r>
            <a:r>
              <a:rPr lang="en-US" b="1" dirty="0">
                <a:solidFill>
                  <a:srgbClr val="FF0000"/>
                </a:solidFill>
              </a:rPr>
              <a:t> </a:t>
            </a:r>
            <a:r>
              <a:rPr lang="en-US" dirty="0"/>
              <a:t>before your standard post-completion OPT ends, but </a:t>
            </a:r>
            <a:r>
              <a:rPr lang="en-US" b="1" dirty="0">
                <a:solidFill>
                  <a:srgbClr val="FF0000"/>
                </a:solidFill>
                <a:highlight>
                  <a:srgbClr val="FFFF00"/>
                </a:highlight>
              </a:rPr>
              <a:t>BEFORE</a:t>
            </a:r>
            <a:r>
              <a:rPr lang="en-US" dirty="0"/>
              <a:t> your standard OPT ends</a:t>
            </a:r>
            <a:r>
              <a:rPr lang="en-US" dirty="0">
                <a:solidFill>
                  <a:srgbClr val="FF0000"/>
                </a:solidFill>
              </a:rPr>
              <a:t> </a:t>
            </a:r>
            <a:r>
              <a:rPr lang="en-US" dirty="0"/>
              <a:t>and</a:t>
            </a:r>
          </a:p>
          <a:p>
            <a:r>
              <a:rPr lang="en-US" b="1" dirty="0">
                <a:solidFill>
                  <a:srgbClr val="FF0000"/>
                </a:solidFill>
                <a:highlight>
                  <a:srgbClr val="FFFF00"/>
                </a:highlight>
              </a:rPr>
              <a:t>No later than 60 days</a:t>
            </a:r>
            <a:r>
              <a:rPr lang="en-US" dirty="0"/>
              <a:t> from the creation date of your OPT STEM recommendation I-20 next to your DSO’s signature on page 1.</a:t>
            </a:r>
            <a:endParaRPr lang="en-US" dirty="0">
              <a:cs typeface="Calibri"/>
            </a:endParaRPr>
          </a:p>
          <a:p>
            <a:endParaRPr lang="en-US" dirty="0">
              <a:cs typeface="Calibri"/>
            </a:endParaRPr>
          </a:p>
          <a:p>
            <a:endParaRPr lang="en-US" dirty="0">
              <a:cs typeface="Calibri"/>
            </a:endParaRPr>
          </a:p>
          <a:p>
            <a:pPr marL="0" indent="0">
              <a:buNone/>
            </a:pPr>
            <a:r>
              <a:rPr lang="en-US" dirty="0">
                <a:ea typeface="+mn-lt"/>
                <a:cs typeface="+mn-lt"/>
              </a:rPr>
              <a:t>If you have any questions about the timing, please contact our office.</a:t>
            </a:r>
          </a:p>
          <a:p>
            <a:pPr marL="0" indent="0">
              <a:buNone/>
            </a:pPr>
            <a:endParaRPr lang="en-US" dirty="0">
              <a:cs typeface="Calibri" panose="020F0502020204030204"/>
            </a:endParaRPr>
          </a:p>
        </p:txBody>
      </p:sp>
      <p:sp>
        <p:nvSpPr>
          <p:cNvPr id="4" name="Title 1">
            <a:extLst>
              <a:ext uri="{FF2B5EF4-FFF2-40B4-BE49-F238E27FC236}">
                <a16:creationId xmlns:a16="http://schemas.microsoft.com/office/drawing/2014/main" id="{A72DCBDA-DB7E-F320-DAAB-476665A776E5}"/>
              </a:ext>
            </a:extLst>
          </p:cNvPr>
          <p:cNvSpPr txBox="1">
            <a:spLocks/>
          </p:cNvSpPr>
          <p:nvPr/>
        </p:nvSpPr>
        <p:spPr>
          <a:xfrm>
            <a:off x="0" y="0"/>
            <a:ext cx="12192000" cy="1945602"/>
          </a:xfrm>
          <a:prstGeom prst="rect">
            <a:avLst/>
          </a:prstGeom>
          <a:solidFill>
            <a:srgbClr val="78A1B3"/>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b="1" dirty="0">
                <a:solidFill>
                  <a:schemeClr val="bg1"/>
                </a:solidFill>
              </a:rPr>
              <a:t>IMPORTANT DATES!</a:t>
            </a:r>
            <a:endParaRPr lang="en-US" sz="9600" dirty="0">
              <a:solidFill>
                <a:schemeClr val="bg1"/>
              </a:solidFill>
            </a:endParaRPr>
          </a:p>
        </p:txBody>
      </p:sp>
    </p:spTree>
    <p:extLst>
      <p:ext uri="{BB962C8B-B14F-4D97-AF65-F5344CB8AC3E}">
        <p14:creationId xmlns:p14="http://schemas.microsoft.com/office/powerpoint/2010/main" val="18539245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6C3B908-E608-C9DC-8EEB-625A3F5B6AD1}"/>
              </a:ext>
            </a:extLst>
          </p:cNvPr>
          <p:cNvSpPr/>
          <p:nvPr/>
        </p:nvSpPr>
        <p:spPr>
          <a:xfrm>
            <a:off x="5798634" y="0"/>
            <a:ext cx="6393366" cy="6858000"/>
          </a:xfrm>
          <a:prstGeom prst="rect">
            <a:avLst/>
          </a:prstGeom>
          <a:solidFill>
            <a:srgbClr val="78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itle 1"/>
          <p:cNvSpPr txBox="1">
            <a:spLocks/>
          </p:cNvSpPr>
          <p:nvPr/>
        </p:nvSpPr>
        <p:spPr>
          <a:xfrm>
            <a:off x="596670" y="474552"/>
            <a:ext cx="4592444" cy="19456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t>College Degree</a:t>
            </a:r>
          </a:p>
        </p:txBody>
      </p:sp>
      <p:sp>
        <p:nvSpPr>
          <p:cNvPr id="20" name="Content Placeholder 2"/>
          <p:cNvSpPr txBox="1">
            <a:spLocks/>
          </p:cNvSpPr>
          <p:nvPr/>
        </p:nvSpPr>
        <p:spPr>
          <a:xfrm>
            <a:off x="592954" y="2229815"/>
            <a:ext cx="4592444" cy="3482191"/>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Upload a copy of your STEM degree diploma</a:t>
            </a:r>
          </a:p>
          <a:p>
            <a:pPr marL="0" indent="0">
              <a:buNone/>
            </a:pPr>
            <a:endParaRPr lang="en-US" dirty="0">
              <a:cs typeface="Calibri"/>
            </a:endParaRPr>
          </a:p>
        </p:txBody>
      </p:sp>
      <p:pic>
        <p:nvPicPr>
          <p:cNvPr id="4" name="Picture 3">
            <a:extLst>
              <a:ext uri="{FF2B5EF4-FFF2-40B4-BE49-F238E27FC236}">
                <a16:creationId xmlns:a16="http://schemas.microsoft.com/office/drawing/2014/main" id="{03360D4F-14B6-AE8F-26BF-76863198AAC4}"/>
              </a:ext>
            </a:extLst>
          </p:cNvPr>
          <p:cNvPicPr>
            <a:picLocks noChangeAspect="1"/>
          </p:cNvPicPr>
          <p:nvPr/>
        </p:nvPicPr>
        <p:blipFill>
          <a:blip r:embed="rId3"/>
          <a:stretch>
            <a:fillRect/>
          </a:stretch>
        </p:blipFill>
        <p:spPr>
          <a:xfrm>
            <a:off x="6603533" y="646549"/>
            <a:ext cx="4991797" cy="4610743"/>
          </a:xfrm>
          <a:prstGeom prst="rect">
            <a:avLst/>
          </a:prstGeom>
        </p:spPr>
      </p:pic>
    </p:spTree>
    <p:extLst>
      <p:ext uri="{BB962C8B-B14F-4D97-AF65-F5344CB8AC3E}">
        <p14:creationId xmlns:p14="http://schemas.microsoft.com/office/powerpoint/2010/main" val="22145693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98E17DF-FE5A-2983-75D7-A44B43A0148C}"/>
              </a:ext>
            </a:extLst>
          </p:cNvPr>
          <p:cNvSpPr/>
          <p:nvPr/>
        </p:nvSpPr>
        <p:spPr>
          <a:xfrm>
            <a:off x="5185398" y="0"/>
            <a:ext cx="7006602" cy="6858000"/>
          </a:xfrm>
          <a:prstGeom prst="rect">
            <a:avLst/>
          </a:prstGeom>
          <a:solidFill>
            <a:srgbClr val="78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itle 1"/>
          <p:cNvSpPr txBox="1">
            <a:spLocks/>
          </p:cNvSpPr>
          <p:nvPr/>
        </p:nvSpPr>
        <p:spPr>
          <a:xfrm>
            <a:off x="596670" y="474552"/>
            <a:ext cx="4592444" cy="19456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t>Institution Accreditation</a:t>
            </a:r>
          </a:p>
        </p:txBody>
      </p:sp>
      <p:sp>
        <p:nvSpPr>
          <p:cNvPr id="20" name="Content Placeholder 2"/>
          <p:cNvSpPr txBox="1">
            <a:spLocks/>
          </p:cNvSpPr>
          <p:nvPr/>
        </p:nvSpPr>
        <p:spPr>
          <a:xfrm>
            <a:off x="592954" y="2229815"/>
            <a:ext cx="4592444" cy="4555034"/>
          </a:xfrm>
          <a:prstGeom prst="rect">
            <a:avLst/>
          </a:prstGeom>
        </p:spPr>
        <p:txBody>
          <a:bodyPr vert="horz" lIns="91440" tIns="45720" rIns="91440" bIns="45720" rtlCol="0" anchor="t">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400" dirty="0"/>
              <a:t>If you are applying for STEM OPT based on the degree you most recently graduated from, </a:t>
            </a:r>
            <a:r>
              <a:rPr lang="en-US" sz="4400" dirty="0">
                <a:highlight>
                  <a:srgbClr val="FFFF00"/>
                </a:highlight>
              </a:rPr>
              <a:t>you do not need to upload evidence of institution accreditation</a:t>
            </a:r>
            <a:r>
              <a:rPr lang="en-US" sz="4400" dirty="0"/>
              <a:t>. Leave this field blank</a:t>
            </a:r>
          </a:p>
          <a:p>
            <a:pPr marL="0" indent="0">
              <a:buNone/>
            </a:pPr>
            <a:endParaRPr lang="en-US" sz="4400" dirty="0"/>
          </a:p>
          <a:p>
            <a:r>
              <a:rPr lang="en-US" sz="4400" dirty="0"/>
              <a:t>If your extension is based on a previous STEM degree (meaning that your most recent degree is not a STEM, but you earned one previously for which you are applying), you will need to upload evidence. </a:t>
            </a:r>
          </a:p>
          <a:p>
            <a:pPr marL="0" indent="0">
              <a:buNone/>
            </a:pPr>
            <a:r>
              <a:rPr lang="en-US" dirty="0"/>
              <a:t> </a:t>
            </a:r>
          </a:p>
          <a:p>
            <a:pPr marL="0" indent="0">
              <a:buNone/>
            </a:pPr>
            <a:endParaRPr lang="en-US" dirty="0">
              <a:cs typeface="Calibri"/>
            </a:endParaRPr>
          </a:p>
        </p:txBody>
      </p:sp>
      <p:pic>
        <p:nvPicPr>
          <p:cNvPr id="4" name="Picture 3">
            <a:extLst>
              <a:ext uri="{FF2B5EF4-FFF2-40B4-BE49-F238E27FC236}">
                <a16:creationId xmlns:a16="http://schemas.microsoft.com/office/drawing/2014/main" id="{D18C8871-4BB7-8E0C-6ACF-2138A85717FE}"/>
              </a:ext>
            </a:extLst>
          </p:cNvPr>
          <p:cNvPicPr>
            <a:picLocks noChangeAspect="1"/>
          </p:cNvPicPr>
          <p:nvPr/>
        </p:nvPicPr>
        <p:blipFill>
          <a:blip r:embed="rId3"/>
          <a:stretch>
            <a:fillRect/>
          </a:stretch>
        </p:blipFill>
        <p:spPr>
          <a:xfrm>
            <a:off x="5376419" y="161333"/>
            <a:ext cx="6624560" cy="6393472"/>
          </a:xfrm>
          <a:prstGeom prst="rect">
            <a:avLst/>
          </a:prstGeom>
        </p:spPr>
      </p:pic>
      <mc:AlternateContent xmlns:mc="http://schemas.openxmlformats.org/markup-compatibility/2006" xmlns:p14="http://schemas.microsoft.com/office/powerpoint/2010/main">
        <mc:Choice Requires="p14">
          <p:contentPart p14:bwMode="auto" r:id="rId4">
            <p14:nvContentPartPr>
              <p14:cNvPr id="14" name="Ink 13">
                <a:extLst>
                  <a:ext uri="{FF2B5EF4-FFF2-40B4-BE49-F238E27FC236}">
                    <a16:creationId xmlns:a16="http://schemas.microsoft.com/office/drawing/2014/main" id="{579ACBE3-6273-6FE2-39AC-BF3902BDD3FE}"/>
                  </a:ext>
                </a:extLst>
              </p14:cNvPr>
              <p14:cNvContentPartPr/>
              <p14:nvPr/>
            </p14:nvContentPartPr>
            <p14:xfrm>
              <a:off x="9939384" y="1591056"/>
              <a:ext cx="360" cy="360"/>
            </p14:xfrm>
          </p:contentPart>
        </mc:Choice>
        <mc:Fallback xmlns="">
          <p:pic>
            <p:nvPicPr>
              <p:cNvPr id="14" name="Ink 13">
                <a:extLst>
                  <a:ext uri="{FF2B5EF4-FFF2-40B4-BE49-F238E27FC236}">
                    <a16:creationId xmlns:a16="http://schemas.microsoft.com/office/drawing/2014/main" id="{579ACBE3-6273-6FE2-39AC-BF3902BDD3FE}"/>
                  </a:ext>
                </a:extLst>
              </p:cNvPr>
              <p:cNvPicPr/>
              <p:nvPr/>
            </p:nvPicPr>
            <p:blipFill>
              <a:blip r:embed="rId5"/>
              <a:stretch>
                <a:fillRect/>
              </a:stretch>
            </p:blipFill>
            <p:spPr>
              <a:xfrm>
                <a:off x="9921384" y="1555056"/>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5" name="Ink 14">
                <a:extLst>
                  <a:ext uri="{FF2B5EF4-FFF2-40B4-BE49-F238E27FC236}">
                    <a16:creationId xmlns:a16="http://schemas.microsoft.com/office/drawing/2014/main" id="{940BAABC-751D-7BF1-2476-B342986536D5}"/>
                  </a:ext>
                </a:extLst>
              </p14:cNvPr>
              <p14:cNvContentPartPr/>
              <p14:nvPr/>
            </p14:nvContentPartPr>
            <p14:xfrm>
              <a:off x="11265264" y="1581696"/>
              <a:ext cx="360" cy="360"/>
            </p14:xfrm>
          </p:contentPart>
        </mc:Choice>
        <mc:Fallback xmlns="">
          <p:pic>
            <p:nvPicPr>
              <p:cNvPr id="15" name="Ink 14">
                <a:extLst>
                  <a:ext uri="{FF2B5EF4-FFF2-40B4-BE49-F238E27FC236}">
                    <a16:creationId xmlns:a16="http://schemas.microsoft.com/office/drawing/2014/main" id="{940BAABC-751D-7BF1-2476-B342986536D5}"/>
                  </a:ext>
                </a:extLst>
              </p:cNvPr>
              <p:cNvPicPr/>
              <p:nvPr/>
            </p:nvPicPr>
            <p:blipFill>
              <a:blip r:embed="rId5"/>
              <a:stretch>
                <a:fillRect/>
              </a:stretch>
            </p:blipFill>
            <p:spPr>
              <a:xfrm>
                <a:off x="11247624" y="1545696"/>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32" name="Ink 31">
                <a:extLst>
                  <a:ext uri="{FF2B5EF4-FFF2-40B4-BE49-F238E27FC236}">
                    <a16:creationId xmlns:a16="http://schemas.microsoft.com/office/drawing/2014/main" id="{06291549-99D0-283F-A64D-2937B199C329}"/>
                  </a:ext>
                </a:extLst>
              </p14:cNvPr>
              <p14:cNvContentPartPr/>
              <p14:nvPr/>
            </p14:nvContentPartPr>
            <p14:xfrm>
              <a:off x="9948744" y="1591056"/>
              <a:ext cx="1335240" cy="360"/>
            </p14:xfrm>
          </p:contentPart>
        </mc:Choice>
        <mc:Fallback xmlns="">
          <p:pic>
            <p:nvPicPr>
              <p:cNvPr id="32" name="Ink 31">
                <a:extLst>
                  <a:ext uri="{FF2B5EF4-FFF2-40B4-BE49-F238E27FC236}">
                    <a16:creationId xmlns:a16="http://schemas.microsoft.com/office/drawing/2014/main" id="{06291549-99D0-283F-A64D-2937B199C329}"/>
                  </a:ext>
                </a:extLst>
              </p:cNvPr>
              <p:cNvPicPr/>
              <p:nvPr/>
            </p:nvPicPr>
            <p:blipFill>
              <a:blip r:embed="rId8"/>
              <a:stretch>
                <a:fillRect/>
              </a:stretch>
            </p:blipFill>
            <p:spPr>
              <a:xfrm>
                <a:off x="9930744" y="1555056"/>
                <a:ext cx="137088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33" name="Ink 32">
                <a:extLst>
                  <a:ext uri="{FF2B5EF4-FFF2-40B4-BE49-F238E27FC236}">
                    <a16:creationId xmlns:a16="http://schemas.microsoft.com/office/drawing/2014/main" id="{C01C94C8-F64D-0F14-CBED-5C6511DEDCA4}"/>
                  </a:ext>
                </a:extLst>
              </p14:cNvPr>
              <p14:cNvContentPartPr/>
              <p14:nvPr/>
            </p14:nvContentPartPr>
            <p14:xfrm>
              <a:off x="5650704" y="1892736"/>
              <a:ext cx="360" cy="360"/>
            </p14:xfrm>
          </p:contentPart>
        </mc:Choice>
        <mc:Fallback xmlns="">
          <p:pic>
            <p:nvPicPr>
              <p:cNvPr id="33" name="Ink 32">
                <a:extLst>
                  <a:ext uri="{FF2B5EF4-FFF2-40B4-BE49-F238E27FC236}">
                    <a16:creationId xmlns:a16="http://schemas.microsoft.com/office/drawing/2014/main" id="{C01C94C8-F64D-0F14-CBED-5C6511DEDCA4}"/>
                  </a:ext>
                </a:extLst>
              </p:cNvPr>
              <p:cNvPicPr/>
              <p:nvPr/>
            </p:nvPicPr>
            <p:blipFill>
              <a:blip r:embed="rId5"/>
              <a:stretch>
                <a:fillRect/>
              </a:stretch>
            </p:blipFill>
            <p:spPr>
              <a:xfrm>
                <a:off x="5632704" y="1856736"/>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35" name="Ink 34">
                <a:extLst>
                  <a:ext uri="{FF2B5EF4-FFF2-40B4-BE49-F238E27FC236}">
                    <a16:creationId xmlns:a16="http://schemas.microsoft.com/office/drawing/2014/main" id="{CEA713F8-F8EE-AF9E-397B-14D4AB35B550}"/>
                  </a:ext>
                </a:extLst>
              </p14:cNvPr>
              <p14:cNvContentPartPr/>
              <p14:nvPr/>
            </p14:nvContentPartPr>
            <p14:xfrm>
              <a:off x="5650704" y="1892736"/>
              <a:ext cx="4737240" cy="9360"/>
            </p14:xfrm>
          </p:contentPart>
        </mc:Choice>
        <mc:Fallback xmlns="">
          <p:pic>
            <p:nvPicPr>
              <p:cNvPr id="35" name="Ink 34">
                <a:extLst>
                  <a:ext uri="{FF2B5EF4-FFF2-40B4-BE49-F238E27FC236}">
                    <a16:creationId xmlns:a16="http://schemas.microsoft.com/office/drawing/2014/main" id="{CEA713F8-F8EE-AF9E-397B-14D4AB35B550}"/>
                  </a:ext>
                </a:extLst>
              </p:cNvPr>
              <p:cNvPicPr/>
              <p:nvPr/>
            </p:nvPicPr>
            <p:blipFill>
              <a:blip r:embed="rId11"/>
              <a:stretch>
                <a:fillRect/>
              </a:stretch>
            </p:blipFill>
            <p:spPr>
              <a:xfrm>
                <a:off x="5632704" y="1856736"/>
                <a:ext cx="4772880" cy="81000"/>
              </a:xfrm>
              <a:prstGeom prst="rect">
                <a:avLst/>
              </a:prstGeom>
            </p:spPr>
          </p:pic>
        </mc:Fallback>
      </mc:AlternateContent>
    </p:spTree>
    <p:extLst>
      <p:ext uri="{BB962C8B-B14F-4D97-AF65-F5344CB8AC3E}">
        <p14:creationId xmlns:p14="http://schemas.microsoft.com/office/powerpoint/2010/main" val="32799552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C62E342-6909-13E6-1AFD-A7B9501B22D5}"/>
              </a:ext>
            </a:extLst>
          </p:cNvPr>
          <p:cNvSpPr/>
          <p:nvPr/>
        </p:nvSpPr>
        <p:spPr>
          <a:xfrm>
            <a:off x="5798634" y="0"/>
            <a:ext cx="6393366" cy="6858000"/>
          </a:xfrm>
          <a:prstGeom prst="rect">
            <a:avLst/>
          </a:prstGeom>
          <a:solidFill>
            <a:srgbClr val="78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910597B-CD43-C57C-7D02-D738EB66251A}"/>
              </a:ext>
            </a:extLst>
          </p:cNvPr>
          <p:cNvSpPr txBox="1">
            <a:spLocks/>
          </p:cNvSpPr>
          <p:nvPr/>
        </p:nvSpPr>
        <p:spPr>
          <a:xfrm>
            <a:off x="596670" y="214576"/>
            <a:ext cx="4592444" cy="19456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t>Additional information</a:t>
            </a:r>
          </a:p>
        </p:txBody>
      </p:sp>
      <p:sp>
        <p:nvSpPr>
          <p:cNvPr id="4" name="Content Placeholder 2">
            <a:extLst>
              <a:ext uri="{FF2B5EF4-FFF2-40B4-BE49-F238E27FC236}">
                <a16:creationId xmlns:a16="http://schemas.microsoft.com/office/drawing/2014/main" id="{195E25F5-421A-8A61-54E5-6B1934D7F88C}"/>
              </a:ext>
            </a:extLst>
          </p:cNvPr>
          <p:cNvSpPr txBox="1">
            <a:spLocks/>
          </p:cNvSpPr>
          <p:nvPr/>
        </p:nvSpPr>
        <p:spPr>
          <a:xfrm>
            <a:off x="596670" y="2044835"/>
            <a:ext cx="4592444" cy="3867673"/>
          </a:xfrm>
          <a:prstGeom prst="rect">
            <a:avLst/>
          </a:prstGeom>
        </p:spPr>
        <p:txBody>
          <a:bodyPr vert="horz" lIns="91440" tIns="45720" rIns="91440" bIns="45720" rtlCol="0" anchor="t">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Here you can add additional information for your application depending on your personal circumstances and anything that could affect your OPT.</a:t>
            </a:r>
            <a:endParaRPr lang="en-US"/>
          </a:p>
          <a:p>
            <a:r>
              <a:rPr lang="en-US" dirty="0">
                <a:cs typeface="Calibri" panose="020F0502020204030204"/>
              </a:rPr>
              <a:t>For example, if you entered the U.S. on a previous passport or if your F-1 visa is in the previous passport, we recommend adding your previous passport here.</a:t>
            </a:r>
          </a:p>
          <a:p>
            <a:r>
              <a:rPr lang="en-US" dirty="0"/>
              <a:t>We recommend talking to the ISSS office about the information you want to put here; however, the majority of students do not need to put anything here.</a:t>
            </a:r>
          </a:p>
        </p:txBody>
      </p:sp>
      <p:pic>
        <p:nvPicPr>
          <p:cNvPr id="6" name="Picture 5">
            <a:extLst>
              <a:ext uri="{FF2B5EF4-FFF2-40B4-BE49-F238E27FC236}">
                <a16:creationId xmlns:a16="http://schemas.microsoft.com/office/drawing/2014/main" id="{7ABF0606-E2A3-F915-37C8-8F47F380EEE3}"/>
              </a:ext>
            </a:extLst>
          </p:cNvPr>
          <p:cNvPicPr>
            <a:picLocks noChangeAspect="1"/>
          </p:cNvPicPr>
          <p:nvPr/>
        </p:nvPicPr>
        <p:blipFill rotWithShape="1">
          <a:blip r:embed="rId3">
            <a:extLst>
              <a:ext uri="{28A0092B-C50C-407E-A947-70E740481C1C}">
                <a14:useLocalDpi xmlns:a14="http://schemas.microsoft.com/office/drawing/2010/main" val="0"/>
              </a:ext>
            </a:extLst>
          </a:blip>
          <a:srcRect l="35309" r="9338"/>
          <a:stretch/>
        </p:blipFill>
        <p:spPr>
          <a:xfrm>
            <a:off x="6668430" y="1815090"/>
            <a:ext cx="4817326" cy="3224880"/>
          </a:xfrm>
          <a:prstGeom prst="rect">
            <a:avLst/>
          </a:prstGeom>
        </p:spPr>
      </p:pic>
    </p:spTree>
    <p:extLst>
      <p:ext uri="{BB962C8B-B14F-4D97-AF65-F5344CB8AC3E}">
        <p14:creationId xmlns:p14="http://schemas.microsoft.com/office/powerpoint/2010/main" val="123136794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3C1F4CF-0DEC-29ED-AEB2-E3E511AE1F52}"/>
              </a:ext>
            </a:extLst>
          </p:cNvPr>
          <p:cNvSpPr/>
          <p:nvPr/>
        </p:nvSpPr>
        <p:spPr>
          <a:xfrm>
            <a:off x="5798634" y="0"/>
            <a:ext cx="6393366" cy="6858000"/>
          </a:xfrm>
          <a:prstGeom prst="rect">
            <a:avLst/>
          </a:prstGeom>
          <a:solidFill>
            <a:srgbClr val="78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1">
            <a:extLst>
              <a:ext uri="{FF2B5EF4-FFF2-40B4-BE49-F238E27FC236}">
                <a16:creationId xmlns:a16="http://schemas.microsoft.com/office/drawing/2014/main" id="{127053EF-E71A-BC88-FA8F-2F53CDCE2FA7}"/>
              </a:ext>
            </a:extLst>
          </p:cNvPr>
          <p:cNvSpPr txBox="1">
            <a:spLocks/>
          </p:cNvSpPr>
          <p:nvPr/>
        </p:nvSpPr>
        <p:spPr>
          <a:xfrm>
            <a:off x="596670" y="214576"/>
            <a:ext cx="4592444" cy="19456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t>Review your application</a:t>
            </a:r>
          </a:p>
        </p:txBody>
      </p:sp>
      <p:sp>
        <p:nvSpPr>
          <p:cNvPr id="7" name="Content Placeholder 2">
            <a:extLst>
              <a:ext uri="{FF2B5EF4-FFF2-40B4-BE49-F238E27FC236}">
                <a16:creationId xmlns:a16="http://schemas.microsoft.com/office/drawing/2014/main" id="{97A3CBA4-729F-8A9E-F55D-6EE3B3AF9B40}"/>
              </a:ext>
            </a:extLst>
          </p:cNvPr>
          <p:cNvSpPr txBox="1">
            <a:spLocks/>
          </p:cNvSpPr>
          <p:nvPr/>
        </p:nvSpPr>
        <p:spPr>
          <a:xfrm>
            <a:off x="596670" y="2044835"/>
            <a:ext cx="4532891" cy="386767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Review the information in your application.</a:t>
            </a:r>
          </a:p>
          <a:p>
            <a:r>
              <a:rPr lang="en-US" dirty="0"/>
              <a:t>Edit any fields that may be needed.</a:t>
            </a:r>
          </a:p>
          <a:p>
            <a:r>
              <a:rPr lang="en-US" dirty="0"/>
              <a:t>If there are alerts or warnings, be sure to fix them.</a:t>
            </a:r>
          </a:p>
        </p:txBody>
      </p:sp>
      <p:pic>
        <p:nvPicPr>
          <p:cNvPr id="8" name="Picture 7">
            <a:extLst>
              <a:ext uri="{FF2B5EF4-FFF2-40B4-BE49-F238E27FC236}">
                <a16:creationId xmlns:a16="http://schemas.microsoft.com/office/drawing/2014/main" id="{F8DA3597-D901-4EEA-94F4-437BCDDA42A3}"/>
              </a:ext>
            </a:extLst>
          </p:cNvPr>
          <p:cNvPicPr>
            <a:picLocks noChangeAspect="1"/>
          </p:cNvPicPr>
          <p:nvPr/>
        </p:nvPicPr>
        <p:blipFill>
          <a:blip r:embed="rId3"/>
          <a:stretch>
            <a:fillRect/>
          </a:stretch>
        </p:blipFill>
        <p:spPr>
          <a:xfrm>
            <a:off x="6474325" y="214576"/>
            <a:ext cx="5241183" cy="6184998"/>
          </a:xfrm>
          <a:prstGeom prst="rect">
            <a:avLst/>
          </a:prstGeom>
        </p:spPr>
      </p:pic>
    </p:spTree>
    <p:extLst>
      <p:ext uri="{BB962C8B-B14F-4D97-AF65-F5344CB8AC3E}">
        <p14:creationId xmlns:p14="http://schemas.microsoft.com/office/powerpoint/2010/main" val="143114280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9FEC32-4CA1-7D81-90F8-6B06A9ED86A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F3A1BDB-356C-F92C-9BDB-8B1F9041A0C1}"/>
              </a:ext>
            </a:extLst>
          </p:cNvPr>
          <p:cNvSpPr/>
          <p:nvPr/>
        </p:nvSpPr>
        <p:spPr>
          <a:xfrm>
            <a:off x="5798634" y="0"/>
            <a:ext cx="6393366" cy="6858000"/>
          </a:xfrm>
          <a:prstGeom prst="rect">
            <a:avLst/>
          </a:prstGeom>
          <a:solidFill>
            <a:srgbClr val="78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1">
            <a:extLst>
              <a:ext uri="{FF2B5EF4-FFF2-40B4-BE49-F238E27FC236}">
                <a16:creationId xmlns:a16="http://schemas.microsoft.com/office/drawing/2014/main" id="{8F4770E3-0838-449F-A234-E5A5D8FCE6C0}"/>
              </a:ext>
            </a:extLst>
          </p:cNvPr>
          <p:cNvSpPr txBox="1">
            <a:spLocks/>
          </p:cNvSpPr>
          <p:nvPr/>
        </p:nvSpPr>
        <p:spPr>
          <a:xfrm>
            <a:off x="596670" y="214576"/>
            <a:ext cx="4592444" cy="19456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t>Your statement</a:t>
            </a:r>
          </a:p>
        </p:txBody>
      </p:sp>
      <p:sp>
        <p:nvSpPr>
          <p:cNvPr id="4" name="Content Placeholder 2">
            <a:extLst>
              <a:ext uri="{FF2B5EF4-FFF2-40B4-BE49-F238E27FC236}">
                <a16:creationId xmlns:a16="http://schemas.microsoft.com/office/drawing/2014/main" id="{61791AFD-1D78-C988-0043-E8D4B03A79B7}"/>
              </a:ext>
            </a:extLst>
          </p:cNvPr>
          <p:cNvSpPr txBox="1">
            <a:spLocks/>
          </p:cNvSpPr>
          <p:nvPr/>
        </p:nvSpPr>
        <p:spPr>
          <a:xfrm>
            <a:off x="596670" y="2044835"/>
            <a:ext cx="4592444" cy="386767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Please read this statement and check the box if you agree with it.</a:t>
            </a:r>
          </a:p>
        </p:txBody>
      </p:sp>
      <p:pic>
        <p:nvPicPr>
          <p:cNvPr id="5" name="Picture 4">
            <a:extLst>
              <a:ext uri="{FF2B5EF4-FFF2-40B4-BE49-F238E27FC236}">
                <a16:creationId xmlns:a16="http://schemas.microsoft.com/office/drawing/2014/main" id="{FA647234-2117-743F-D83E-CCF236F4D0D0}"/>
              </a:ext>
            </a:extLst>
          </p:cNvPr>
          <p:cNvPicPr>
            <a:picLocks noChangeAspect="1"/>
          </p:cNvPicPr>
          <p:nvPr/>
        </p:nvPicPr>
        <p:blipFill rotWithShape="1">
          <a:blip r:embed="rId3">
            <a:extLst>
              <a:ext uri="{28A0092B-C50C-407E-A947-70E740481C1C}">
                <a14:useLocalDpi xmlns:a14="http://schemas.microsoft.com/office/drawing/2010/main" val="0"/>
              </a:ext>
            </a:extLst>
          </a:blip>
          <a:srcRect l="35011" r="4972"/>
          <a:stretch/>
        </p:blipFill>
        <p:spPr>
          <a:xfrm>
            <a:off x="6601522" y="1371856"/>
            <a:ext cx="4884234" cy="4073222"/>
          </a:xfrm>
          <a:prstGeom prst="rect">
            <a:avLst/>
          </a:prstGeom>
        </p:spPr>
      </p:pic>
    </p:spTree>
    <p:extLst>
      <p:ext uri="{BB962C8B-B14F-4D97-AF65-F5344CB8AC3E}">
        <p14:creationId xmlns:p14="http://schemas.microsoft.com/office/powerpoint/2010/main" val="11840948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26AFD4-5546-7028-82B3-D6112485FA7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97336D2-C24E-B8D8-B820-16067BEF45D3}"/>
              </a:ext>
            </a:extLst>
          </p:cNvPr>
          <p:cNvSpPr/>
          <p:nvPr/>
        </p:nvSpPr>
        <p:spPr>
          <a:xfrm>
            <a:off x="5798634" y="0"/>
            <a:ext cx="6393366" cy="6858000"/>
          </a:xfrm>
          <a:prstGeom prst="rect">
            <a:avLst/>
          </a:prstGeom>
          <a:solidFill>
            <a:srgbClr val="78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1">
            <a:extLst>
              <a:ext uri="{FF2B5EF4-FFF2-40B4-BE49-F238E27FC236}">
                <a16:creationId xmlns:a16="http://schemas.microsoft.com/office/drawing/2014/main" id="{02199CF3-22C4-9D6A-3E18-67DD81BD6DEE}"/>
              </a:ext>
            </a:extLst>
          </p:cNvPr>
          <p:cNvSpPr txBox="1">
            <a:spLocks/>
          </p:cNvSpPr>
          <p:nvPr/>
        </p:nvSpPr>
        <p:spPr>
          <a:xfrm>
            <a:off x="795528" y="214576"/>
            <a:ext cx="4791456" cy="19456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t>Declaration and Certification</a:t>
            </a:r>
          </a:p>
        </p:txBody>
      </p:sp>
      <p:sp>
        <p:nvSpPr>
          <p:cNvPr id="5" name="Content Placeholder 2">
            <a:extLst>
              <a:ext uri="{FF2B5EF4-FFF2-40B4-BE49-F238E27FC236}">
                <a16:creationId xmlns:a16="http://schemas.microsoft.com/office/drawing/2014/main" id="{7F0CB7E3-0171-E6BF-0722-995750064F68}"/>
              </a:ext>
            </a:extLst>
          </p:cNvPr>
          <p:cNvSpPr txBox="1">
            <a:spLocks/>
          </p:cNvSpPr>
          <p:nvPr/>
        </p:nvSpPr>
        <p:spPr>
          <a:xfrm>
            <a:off x="895034" y="2053979"/>
            <a:ext cx="4592444" cy="1945603"/>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Carefully read this information before checking the box and signing your application.</a:t>
            </a:r>
          </a:p>
          <a:p>
            <a:pPr marL="0" indent="0">
              <a:buNone/>
            </a:pPr>
            <a:endParaRPr lang="en-US" dirty="0"/>
          </a:p>
          <a:p>
            <a:pPr marL="0" indent="0">
              <a:buNone/>
            </a:pPr>
            <a:r>
              <a:rPr lang="en-US" dirty="0"/>
              <a:t>See next slide</a:t>
            </a:r>
          </a:p>
          <a:p>
            <a:pPr marL="0" indent="0">
              <a:buNone/>
            </a:pPr>
            <a:endParaRPr lang="en-US" dirty="0"/>
          </a:p>
        </p:txBody>
      </p:sp>
      <p:grpSp>
        <p:nvGrpSpPr>
          <p:cNvPr id="6" name="Group 5">
            <a:extLst>
              <a:ext uri="{FF2B5EF4-FFF2-40B4-BE49-F238E27FC236}">
                <a16:creationId xmlns:a16="http://schemas.microsoft.com/office/drawing/2014/main" id="{9C9F4405-EA6C-8867-3992-2D6AA1A3A179}"/>
              </a:ext>
            </a:extLst>
          </p:cNvPr>
          <p:cNvGrpSpPr/>
          <p:nvPr/>
        </p:nvGrpSpPr>
        <p:grpSpPr>
          <a:xfrm>
            <a:off x="5360102" y="-228599"/>
            <a:ext cx="6122016" cy="8149310"/>
            <a:chOff x="6477000" y="-595096"/>
            <a:chExt cx="5173540" cy="7168339"/>
          </a:xfrm>
        </p:grpSpPr>
        <p:pic>
          <p:nvPicPr>
            <p:cNvPr id="7" name="Picture 6">
              <a:extLst>
                <a:ext uri="{FF2B5EF4-FFF2-40B4-BE49-F238E27FC236}">
                  <a16:creationId xmlns:a16="http://schemas.microsoft.com/office/drawing/2014/main" id="{713B6778-6328-E542-5E71-C83764E30F0F}"/>
                </a:ext>
              </a:extLst>
            </p:cNvPr>
            <p:cNvPicPr>
              <a:picLocks noChangeAspect="1"/>
            </p:cNvPicPr>
            <p:nvPr/>
          </p:nvPicPr>
          <p:blipFill rotWithShape="1">
            <a:blip r:embed="rId3">
              <a:extLst>
                <a:ext uri="{28A0092B-C50C-407E-A947-70E740481C1C}">
                  <a14:useLocalDpi xmlns:a14="http://schemas.microsoft.com/office/drawing/2010/main" val="0"/>
                </a:ext>
              </a:extLst>
            </a:blip>
            <a:srcRect l="-240" r="280" b="19995"/>
            <a:stretch/>
          </p:blipFill>
          <p:spPr>
            <a:xfrm>
              <a:off x="6477000" y="-595096"/>
              <a:ext cx="5172075" cy="3842388"/>
            </a:xfrm>
            <a:prstGeom prst="rect">
              <a:avLst/>
            </a:prstGeom>
          </p:spPr>
        </p:pic>
        <p:pic>
          <p:nvPicPr>
            <p:cNvPr id="8" name="Picture 7">
              <a:extLst>
                <a:ext uri="{FF2B5EF4-FFF2-40B4-BE49-F238E27FC236}">
                  <a16:creationId xmlns:a16="http://schemas.microsoft.com/office/drawing/2014/main" id="{64989B5C-13D0-DC2A-437B-9B1DB7B4C44C}"/>
                </a:ext>
              </a:extLst>
            </p:cNvPr>
            <p:cNvPicPr>
              <a:picLocks noChangeAspect="1"/>
            </p:cNvPicPr>
            <p:nvPr/>
          </p:nvPicPr>
          <p:blipFill rotWithShape="1">
            <a:blip r:embed="rId4">
              <a:extLst>
                <a:ext uri="{28A0092B-C50C-407E-A947-70E740481C1C}">
                  <a14:useLocalDpi xmlns:a14="http://schemas.microsoft.com/office/drawing/2010/main" val="0"/>
                </a:ext>
              </a:extLst>
            </a:blip>
            <a:srcRect l="2985" r="6715" b="2983"/>
            <a:stretch/>
          </p:blipFill>
          <p:spPr>
            <a:xfrm>
              <a:off x="6489404" y="3206617"/>
              <a:ext cx="5161136" cy="3366626"/>
            </a:xfrm>
            <a:prstGeom prst="rect">
              <a:avLst/>
            </a:prstGeom>
          </p:spPr>
        </p:pic>
      </p:grpSp>
      <p:sp>
        <p:nvSpPr>
          <p:cNvPr id="9" name="Rectangle 8">
            <a:extLst>
              <a:ext uri="{FF2B5EF4-FFF2-40B4-BE49-F238E27FC236}">
                <a16:creationId xmlns:a16="http://schemas.microsoft.com/office/drawing/2014/main" id="{DA0FDA23-7D60-EF76-7203-92ACDD0A2AD2}"/>
              </a:ext>
            </a:extLst>
          </p:cNvPr>
          <p:cNvSpPr/>
          <p:nvPr/>
        </p:nvSpPr>
        <p:spPr>
          <a:xfrm>
            <a:off x="5926010" y="0"/>
            <a:ext cx="1709230" cy="6858000"/>
          </a:xfrm>
          <a:prstGeom prst="rect">
            <a:avLst/>
          </a:prstGeom>
          <a:solidFill>
            <a:srgbClr val="78A1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4A1ADBB-810B-D466-F31E-F26123A131A2}"/>
              </a:ext>
            </a:extLst>
          </p:cNvPr>
          <p:cNvSpPr/>
          <p:nvPr/>
        </p:nvSpPr>
        <p:spPr>
          <a:xfrm>
            <a:off x="10834766" y="0"/>
            <a:ext cx="1254476" cy="6858000"/>
          </a:xfrm>
          <a:prstGeom prst="rect">
            <a:avLst/>
          </a:prstGeom>
          <a:solidFill>
            <a:srgbClr val="78A1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17D8D63-A6E6-0871-E314-E2B4900DA93D}"/>
              </a:ext>
            </a:extLst>
          </p:cNvPr>
          <p:cNvSpPr/>
          <p:nvPr/>
        </p:nvSpPr>
        <p:spPr>
          <a:xfrm>
            <a:off x="7346767" y="6702552"/>
            <a:ext cx="3647582" cy="155448"/>
          </a:xfrm>
          <a:prstGeom prst="rect">
            <a:avLst/>
          </a:prstGeom>
          <a:solidFill>
            <a:srgbClr val="78A1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DF58B0D-2A93-DAE9-4CE7-202806A4774B}"/>
              </a:ext>
            </a:extLst>
          </p:cNvPr>
          <p:cNvSpPr/>
          <p:nvPr/>
        </p:nvSpPr>
        <p:spPr>
          <a:xfrm>
            <a:off x="7635240" y="0"/>
            <a:ext cx="3199526" cy="214576"/>
          </a:xfrm>
          <a:prstGeom prst="rect">
            <a:avLst/>
          </a:prstGeom>
          <a:solidFill>
            <a:srgbClr val="78A1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EF36E6D-6B2A-C83C-4129-089A72B7CF4A}"/>
              </a:ext>
            </a:extLst>
          </p:cNvPr>
          <p:cNvSpPr/>
          <p:nvPr/>
        </p:nvSpPr>
        <p:spPr>
          <a:xfrm>
            <a:off x="5187380" y="0"/>
            <a:ext cx="783652"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369701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79254A-139A-3044-35C6-F97D9932DAC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F49C09A-D0EC-234C-0244-E9A22060820E}"/>
              </a:ext>
            </a:extLst>
          </p:cNvPr>
          <p:cNvSpPr/>
          <p:nvPr/>
        </p:nvSpPr>
        <p:spPr>
          <a:xfrm>
            <a:off x="5798634" y="0"/>
            <a:ext cx="6393366" cy="6858000"/>
          </a:xfrm>
          <a:prstGeom prst="rect">
            <a:avLst/>
          </a:prstGeom>
          <a:solidFill>
            <a:srgbClr val="78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1">
            <a:extLst>
              <a:ext uri="{FF2B5EF4-FFF2-40B4-BE49-F238E27FC236}">
                <a16:creationId xmlns:a16="http://schemas.microsoft.com/office/drawing/2014/main" id="{6A83DB60-59A0-A087-2415-3859E2A7510F}"/>
              </a:ext>
            </a:extLst>
          </p:cNvPr>
          <p:cNvSpPr txBox="1">
            <a:spLocks/>
          </p:cNvSpPr>
          <p:nvPr/>
        </p:nvSpPr>
        <p:spPr>
          <a:xfrm>
            <a:off x="596670" y="214576"/>
            <a:ext cx="4592444" cy="19456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t>Your signature</a:t>
            </a:r>
          </a:p>
        </p:txBody>
      </p:sp>
      <p:sp>
        <p:nvSpPr>
          <p:cNvPr id="4" name="Content Placeholder 2">
            <a:extLst>
              <a:ext uri="{FF2B5EF4-FFF2-40B4-BE49-F238E27FC236}">
                <a16:creationId xmlns:a16="http://schemas.microsoft.com/office/drawing/2014/main" id="{E22920DE-49C0-EB68-6F30-CF01BDE3F58F}"/>
              </a:ext>
            </a:extLst>
          </p:cNvPr>
          <p:cNvSpPr txBox="1">
            <a:spLocks/>
          </p:cNvSpPr>
          <p:nvPr/>
        </p:nvSpPr>
        <p:spPr>
          <a:xfrm>
            <a:off x="596670" y="2044835"/>
            <a:ext cx="4592444" cy="3867673"/>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dirty="0">
              <a:cs typeface="Calibri"/>
            </a:endParaRPr>
          </a:p>
          <a:p>
            <a:pPr marL="0" indent="0">
              <a:buNone/>
            </a:pPr>
            <a:endParaRPr lang="en-US" dirty="0"/>
          </a:p>
        </p:txBody>
      </p:sp>
      <p:pic>
        <p:nvPicPr>
          <p:cNvPr id="5" name="Picture 6" descr="Graphical user interface, text, application&#10;&#10;Description automatically generated">
            <a:extLst>
              <a:ext uri="{FF2B5EF4-FFF2-40B4-BE49-F238E27FC236}">
                <a16:creationId xmlns:a16="http://schemas.microsoft.com/office/drawing/2014/main" id="{350A1711-19E8-B5B2-C0F1-485B2C5B57E1}"/>
              </a:ext>
            </a:extLst>
          </p:cNvPr>
          <p:cNvPicPr>
            <a:picLocks noChangeAspect="1"/>
          </p:cNvPicPr>
          <p:nvPr/>
        </p:nvPicPr>
        <p:blipFill>
          <a:blip r:embed="rId3"/>
          <a:srcRect l="7998" r="9360" b="6753"/>
          <a:stretch/>
        </p:blipFill>
        <p:spPr>
          <a:xfrm>
            <a:off x="7004304" y="1014985"/>
            <a:ext cx="4123944" cy="3630168"/>
          </a:xfrm>
          <a:prstGeom prst="rect">
            <a:avLst/>
          </a:prstGeom>
        </p:spPr>
      </p:pic>
      <p:sp>
        <p:nvSpPr>
          <p:cNvPr id="6" name="Content Placeholder 2">
            <a:extLst>
              <a:ext uri="{FF2B5EF4-FFF2-40B4-BE49-F238E27FC236}">
                <a16:creationId xmlns:a16="http://schemas.microsoft.com/office/drawing/2014/main" id="{3DDBB83D-8661-3307-1CC2-7AD2E45054A3}"/>
              </a:ext>
            </a:extLst>
          </p:cNvPr>
          <p:cNvSpPr txBox="1">
            <a:spLocks/>
          </p:cNvSpPr>
          <p:nvPr/>
        </p:nvSpPr>
        <p:spPr>
          <a:xfrm>
            <a:off x="749070" y="2197235"/>
            <a:ext cx="4592444" cy="3867673"/>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cs typeface="Calibri"/>
              </a:rPr>
              <a:t>Once you have agreed to the </a:t>
            </a:r>
            <a:r>
              <a:rPr lang="en-US">
                <a:cs typeface="Calibri"/>
              </a:rPr>
              <a:t>statement, be sure to type your full legal name as listed in your passport.</a:t>
            </a:r>
            <a:endParaRPr lang="en-US" dirty="0">
              <a:cs typeface="Calibri"/>
            </a:endParaRPr>
          </a:p>
          <a:p>
            <a:pPr marL="0" indent="0">
              <a:buNone/>
            </a:pPr>
            <a:endParaRPr lang="en-US" dirty="0"/>
          </a:p>
        </p:txBody>
      </p:sp>
    </p:spTree>
    <p:extLst>
      <p:ext uri="{BB962C8B-B14F-4D97-AF65-F5344CB8AC3E}">
        <p14:creationId xmlns:p14="http://schemas.microsoft.com/office/powerpoint/2010/main" val="152860223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CF549B-94B0-1D1C-357E-83F508C2C4A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AE3154C-BA6E-4D23-A2E4-C88E4EF59344}"/>
              </a:ext>
            </a:extLst>
          </p:cNvPr>
          <p:cNvSpPr/>
          <p:nvPr/>
        </p:nvSpPr>
        <p:spPr>
          <a:xfrm>
            <a:off x="5798634" y="0"/>
            <a:ext cx="6393366" cy="6858000"/>
          </a:xfrm>
          <a:prstGeom prst="rect">
            <a:avLst/>
          </a:prstGeom>
          <a:solidFill>
            <a:srgbClr val="78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1">
            <a:extLst>
              <a:ext uri="{FF2B5EF4-FFF2-40B4-BE49-F238E27FC236}">
                <a16:creationId xmlns:a16="http://schemas.microsoft.com/office/drawing/2014/main" id="{A40B8B10-4F51-2B08-3356-2E20B030CFBD}"/>
              </a:ext>
            </a:extLst>
          </p:cNvPr>
          <p:cNvSpPr txBox="1">
            <a:spLocks/>
          </p:cNvSpPr>
          <p:nvPr/>
        </p:nvSpPr>
        <p:spPr>
          <a:xfrm>
            <a:off x="596670" y="214576"/>
            <a:ext cx="4592444" cy="19456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a:t>Pay and submit</a:t>
            </a:r>
            <a:endParaRPr lang="en-US"/>
          </a:p>
        </p:txBody>
      </p:sp>
      <p:sp>
        <p:nvSpPr>
          <p:cNvPr id="4" name="Content Placeholder 2">
            <a:extLst>
              <a:ext uri="{FF2B5EF4-FFF2-40B4-BE49-F238E27FC236}">
                <a16:creationId xmlns:a16="http://schemas.microsoft.com/office/drawing/2014/main" id="{A3DD3250-F8A9-ADDA-7C69-F51189FA3BF3}"/>
              </a:ext>
            </a:extLst>
          </p:cNvPr>
          <p:cNvSpPr txBox="1">
            <a:spLocks/>
          </p:cNvSpPr>
          <p:nvPr/>
        </p:nvSpPr>
        <p:spPr>
          <a:xfrm>
            <a:off x="596670" y="2044835"/>
            <a:ext cx="4592444" cy="3867673"/>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Please read this information to understand the payment process.</a:t>
            </a:r>
            <a:endParaRPr lang="en-US" dirty="0">
              <a:cs typeface="Calibri"/>
            </a:endParaRPr>
          </a:p>
          <a:p>
            <a:pPr marL="0" indent="0">
              <a:buNone/>
            </a:pPr>
            <a:endParaRPr lang="en-US" dirty="0">
              <a:cs typeface="Calibri"/>
            </a:endParaRPr>
          </a:p>
          <a:p>
            <a:pPr marL="0" indent="0">
              <a:buNone/>
            </a:pPr>
            <a:r>
              <a:rPr lang="en-US" dirty="0">
                <a:cs typeface="Calibri"/>
              </a:rPr>
              <a:t>When you are ready to pay, click on the button at the bottom of the page.</a:t>
            </a:r>
          </a:p>
          <a:p>
            <a:pPr marL="0" indent="0">
              <a:buNone/>
            </a:pPr>
            <a:endParaRPr lang="en-US" dirty="0">
              <a:cs typeface="Calibri"/>
            </a:endParaRPr>
          </a:p>
        </p:txBody>
      </p:sp>
      <p:grpSp>
        <p:nvGrpSpPr>
          <p:cNvPr id="5" name="Group 4">
            <a:extLst>
              <a:ext uri="{FF2B5EF4-FFF2-40B4-BE49-F238E27FC236}">
                <a16:creationId xmlns:a16="http://schemas.microsoft.com/office/drawing/2014/main" id="{574F5C86-B522-618F-8271-77109F80B127}"/>
              </a:ext>
            </a:extLst>
          </p:cNvPr>
          <p:cNvGrpSpPr/>
          <p:nvPr/>
        </p:nvGrpSpPr>
        <p:grpSpPr>
          <a:xfrm>
            <a:off x="7071732" y="261753"/>
            <a:ext cx="3947531" cy="6270660"/>
            <a:chOff x="7351059" y="254669"/>
            <a:chExt cx="3388671" cy="6073544"/>
          </a:xfrm>
        </p:grpSpPr>
        <p:pic>
          <p:nvPicPr>
            <p:cNvPr id="6" name="Picture 2" descr="Graphical user interface, application&#10;&#10;Description automatically generated">
              <a:extLst>
                <a:ext uri="{FF2B5EF4-FFF2-40B4-BE49-F238E27FC236}">
                  <a16:creationId xmlns:a16="http://schemas.microsoft.com/office/drawing/2014/main" id="{8077F55D-419B-C7EC-28F5-63994F9397DF}"/>
                </a:ext>
              </a:extLst>
            </p:cNvPr>
            <p:cNvPicPr>
              <a:picLocks noChangeAspect="1"/>
            </p:cNvPicPr>
            <p:nvPr/>
          </p:nvPicPr>
          <p:blipFill rotWithShape="1">
            <a:blip r:embed="rId3"/>
            <a:srcRect l="33080" t="3871" r="3232" b="47097"/>
            <a:stretch/>
          </p:blipFill>
          <p:spPr>
            <a:xfrm>
              <a:off x="7351059" y="254669"/>
              <a:ext cx="3388671" cy="2304752"/>
            </a:xfrm>
            <a:prstGeom prst="rect">
              <a:avLst/>
            </a:prstGeom>
          </p:spPr>
        </p:pic>
        <p:pic>
          <p:nvPicPr>
            <p:cNvPr id="7" name="Picture 3" descr="Graphical user interface, application, Word&#10;&#10;Description automatically generated">
              <a:extLst>
                <a:ext uri="{FF2B5EF4-FFF2-40B4-BE49-F238E27FC236}">
                  <a16:creationId xmlns:a16="http://schemas.microsoft.com/office/drawing/2014/main" id="{9FE5BC28-B43F-8D30-ED8A-FE7013C85A6A}"/>
                </a:ext>
              </a:extLst>
            </p:cNvPr>
            <p:cNvPicPr>
              <a:picLocks noChangeAspect="1"/>
            </p:cNvPicPr>
            <p:nvPr/>
          </p:nvPicPr>
          <p:blipFill rotWithShape="1">
            <a:blip r:embed="rId4"/>
            <a:srcRect l="32680" r="6100" b="440"/>
            <a:stretch/>
          </p:blipFill>
          <p:spPr>
            <a:xfrm>
              <a:off x="7351061" y="2237577"/>
              <a:ext cx="3388660" cy="4090636"/>
            </a:xfrm>
            <a:prstGeom prst="rect">
              <a:avLst/>
            </a:prstGeom>
          </p:spPr>
        </p:pic>
      </p:grpSp>
      <p:sp>
        <p:nvSpPr>
          <p:cNvPr id="8" name="Rectangle 7">
            <a:extLst>
              <a:ext uri="{FF2B5EF4-FFF2-40B4-BE49-F238E27FC236}">
                <a16:creationId xmlns:a16="http://schemas.microsoft.com/office/drawing/2014/main" id="{BD56E4E2-C297-CD94-C564-85A524953952}"/>
              </a:ext>
            </a:extLst>
          </p:cNvPr>
          <p:cNvSpPr/>
          <p:nvPr/>
        </p:nvSpPr>
        <p:spPr>
          <a:xfrm>
            <a:off x="7824916" y="5734745"/>
            <a:ext cx="2480372" cy="26408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184CB17A-B42A-81E4-FEDC-54CE7137A6D1}"/>
              </a:ext>
            </a:extLst>
          </p:cNvPr>
          <p:cNvSpPr txBox="1"/>
          <p:nvPr/>
        </p:nvSpPr>
        <p:spPr>
          <a:xfrm>
            <a:off x="8467344" y="1205222"/>
            <a:ext cx="393192" cy="200055"/>
          </a:xfrm>
          <a:prstGeom prst="rect">
            <a:avLst/>
          </a:prstGeom>
          <a:solidFill>
            <a:schemeClr val="bg1"/>
          </a:solidFill>
          <a:ln>
            <a:noFill/>
          </a:ln>
        </p:spPr>
        <p:txBody>
          <a:bodyPr wrap="square" rtlCol="0">
            <a:spAutoFit/>
          </a:bodyPr>
          <a:lstStyle/>
          <a:p>
            <a:r>
              <a:rPr lang="en-US" sz="700" dirty="0"/>
              <a:t>$470</a:t>
            </a:r>
          </a:p>
        </p:txBody>
      </p:sp>
    </p:spTree>
    <p:extLst>
      <p:ext uri="{BB962C8B-B14F-4D97-AF65-F5344CB8AC3E}">
        <p14:creationId xmlns:p14="http://schemas.microsoft.com/office/powerpoint/2010/main" val="292514530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B929F2-6F8B-ED6C-3FA9-C9B466D83AD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3AD5036-910F-5F96-0EEE-C425463B58C1}"/>
              </a:ext>
            </a:extLst>
          </p:cNvPr>
          <p:cNvSpPr/>
          <p:nvPr/>
        </p:nvSpPr>
        <p:spPr>
          <a:xfrm>
            <a:off x="5798634" y="0"/>
            <a:ext cx="6393366" cy="6858000"/>
          </a:xfrm>
          <a:prstGeom prst="rect">
            <a:avLst/>
          </a:prstGeom>
          <a:solidFill>
            <a:srgbClr val="78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itle 1">
            <a:extLst>
              <a:ext uri="{FF2B5EF4-FFF2-40B4-BE49-F238E27FC236}">
                <a16:creationId xmlns:a16="http://schemas.microsoft.com/office/drawing/2014/main" id="{9639FF4F-98A0-0D9E-A568-107F55F46C2F}"/>
              </a:ext>
            </a:extLst>
          </p:cNvPr>
          <p:cNvSpPr txBox="1">
            <a:spLocks/>
          </p:cNvSpPr>
          <p:nvPr/>
        </p:nvSpPr>
        <p:spPr>
          <a:xfrm>
            <a:off x="596670" y="214576"/>
            <a:ext cx="4592444" cy="19456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a:t>Pay and submit</a:t>
            </a:r>
            <a:endParaRPr lang="en-US"/>
          </a:p>
        </p:txBody>
      </p:sp>
      <p:sp>
        <p:nvSpPr>
          <p:cNvPr id="11" name="Content Placeholder 2">
            <a:extLst>
              <a:ext uri="{FF2B5EF4-FFF2-40B4-BE49-F238E27FC236}">
                <a16:creationId xmlns:a16="http://schemas.microsoft.com/office/drawing/2014/main" id="{4BF8609B-3B99-5621-36E9-3FD9111CF3D9}"/>
              </a:ext>
            </a:extLst>
          </p:cNvPr>
          <p:cNvSpPr txBox="1">
            <a:spLocks/>
          </p:cNvSpPr>
          <p:nvPr/>
        </p:nvSpPr>
        <p:spPr>
          <a:xfrm>
            <a:off x="596670" y="2044835"/>
            <a:ext cx="4592444" cy="3867673"/>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cs typeface="Calibri"/>
              </a:rPr>
              <a:t>After you click on "Pay and submit," </a:t>
            </a:r>
          </a:p>
          <a:p>
            <a:pPr marL="457200" indent="-457200"/>
            <a:r>
              <a:rPr lang="en-US" dirty="0">
                <a:cs typeface="Calibri"/>
              </a:rPr>
              <a:t>Choose the method you would like to use to pay for your I-765 application and follow the instructions.</a:t>
            </a:r>
          </a:p>
          <a:p>
            <a:pPr marL="457200" indent="-457200"/>
            <a:r>
              <a:rPr lang="en-US" dirty="0">
                <a:cs typeface="Calibri"/>
              </a:rPr>
              <a:t>Use the billing address as your personal address.</a:t>
            </a:r>
          </a:p>
          <a:p>
            <a:pPr marL="0" indent="0">
              <a:buNone/>
            </a:pPr>
            <a:endParaRPr lang="en-US" dirty="0">
              <a:cs typeface="Calibri"/>
            </a:endParaRPr>
          </a:p>
        </p:txBody>
      </p:sp>
      <p:pic>
        <p:nvPicPr>
          <p:cNvPr id="12" name="Picture 5" descr="Graphical user interface, text, application">
            <a:extLst>
              <a:ext uri="{FF2B5EF4-FFF2-40B4-BE49-F238E27FC236}">
                <a16:creationId xmlns:a16="http://schemas.microsoft.com/office/drawing/2014/main" id="{1EBEE40F-EC87-E3CC-85F8-BEE4EF80AB5A}"/>
              </a:ext>
            </a:extLst>
          </p:cNvPr>
          <p:cNvPicPr>
            <a:picLocks noChangeAspect="1"/>
          </p:cNvPicPr>
          <p:nvPr/>
        </p:nvPicPr>
        <p:blipFill>
          <a:blip r:embed="rId3"/>
          <a:srcRect t="-1180" b="-1"/>
          <a:stretch/>
        </p:blipFill>
        <p:spPr>
          <a:xfrm>
            <a:off x="7223760" y="214577"/>
            <a:ext cx="3744525" cy="5697932"/>
          </a:xfrm>
          <a:prstGeom prst="rect">
            <a:avLst/>
          </a:prstGeom>
        </p:spPr>
      </p:pic>
      <p:sp>
        <p:nvSpPr>
          <p:cNvPr id="13" name="TextBox 12">
            <a:extLst>
              <a:ext uri="{FF2B5EF4-FFF2-40B4-BE49-F238E27FC236}">
                <a16:creationId xmlns:a16="http://schemas.microsoft.com/office/drawing/2014/main" id="{5CA8F217-8EE9-CBA9-4624-439F1D15D9AF}"/>
              </a:ext>
            </a:extLst>
          </p:cNvPr>
          <p:cNvSpPr txBox="1"/>
          <p:nvPr/>
        </p:nvSpPr>
        <p:spPr>
          <a:xfrm>
            <a:off x="8979408" y="3063543"/>
            <a:ext cx="585216" cy="276999"/>
          </a:xfrm>
          <a:prstGeom prst="rect">
            <a:avLst/>
          </a:prstGeom>
          <a:solidFill>
            <a:schemeClr val="bg1"/>
          </a:solidFill>
          <a:ln>
            <a:noFill/>
          </a:ln>
        </p:spPr>
        <p:txBody>
          <a:bodyPr wrap="square" rtlCol="0">
            <a:spAutoFit/>
          </a:bodyPr>
          <a:lstStyle/>
          <a:p>
            <a:r>
              <a:rPr lang="en-US" sz="1200" dirty="0"/>
              <a:t>$470</a:t>
            </a:r>
          </a:p>
        </p:txBody>
      </p:sp>
    </p:spTree>
    <p:extLst>
      <p:ext uri="{BB962C8B-B14F-4D97-AF65-F5344CB8AC3E}">
        <p14:creationId xmlns:p14="http://schemas.microsoft.com/office/powerpoint/2010/main" val="384065857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670026-F761-82FF-BDCF-6D1F92AB3A9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87C8460-7862-3683-147C-82F72CC05300}"/>
              </a:ext>
            </a:extLst>
          </p:cNvPr>
          <p:cNvSpPr/>
          <p:nvPr/>
        </p:nvSpPr>
        <p:spPr>
          <a:xfrm>
            <a:off x="5798634" y="0"/>
            <a:ext cx="6393366" cy="6858000"/>
          </a:xfrm>
          <a:prstGeom prst="rect">
            <a:avLst/>
          </a:prstGeom>
          <a:solidFill>
            <a:srgbClr val="78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itle 1">
            <a:extLst>
              <a:ext uri="{FF2B5EF4-FFF2-40B4-BE49-F238E27FC236}">
                <a16:creationId xmlns:a16="http://schemas.microsoft.com/office/drawing/2014/main" id="{8827095D-2DFC-3A6F-61FE-25D7794CBB05}"/>
              </a:ext>
            </a:extLst>
          </p:cNvPr>
          <p:cNvSpPr txBox="1">
            <a:spLocks/>
          </p:cNvSpPr>
          <p:nvPr/>
        </p:nvSpPr>
        <p:spPr>
          <a:xfrm>
            <a:off x="596670" y="214576"/>
            <a:ext cx="4592444" cy="19456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a:t>Congratulations!</a:t>
            </a:r>
            <a:endParaRPr lang="en-US"/>
          </a:p>
        </p:txBody>
      </p:sp>
      <p:sp>
        <p:nvSpPr>
          <p:cNvPr id="11" name="Content Placeholder 2">
            <a:extLst>
              <a:ext uri="{FF2B5EF4-FFF2-40B4-BE49-F238E27FC236}">
                <a16:creationId xmlns:a16="http://schemas.microsoft.com/office/drawing/2014/main" id="{2E7F0B2E-8DD0-4CE0-F641-BD5ECD5CD66F}"/>
              </a:ext>
            </a:extLst>
          </p:cNvPr>
          <p:cNvSpPr txBox="1">
            <a:spLocks/>
          </p:cNvSpPr>
          <p:nvPr/>
        </p:nvSpPr>
        <p:spPr>
          <a:xfrm>
            <a:off x="596670" y="2044835"/>
            <a:ext cx="4592444" cy="3867673"/>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Once you have paid, you will be shown a notice of your successful submission.</a:t>
            </a:r>
          </a:p>
          <a:p>
            <a:pPr marL="0" indent="0">
              <a:buNone/>
            </a:pPr>
            <a:endParaRPr lang="en-US" dirty="0"/>
          </a:p>
        </p:txBody>
      </p:sp>
      <p:pic>
        <p:nvPicPr>
          <p:cNvPr id="12" name="Picture 2" descr="Graphical user interface, text, application&#10;&#10;Description automatically generated">
            <a:extLst>
              <a:ext uri="{FF2B5EF4-FFF2-40B4-BE49-F238E27FC236}">
                <a16:creationId xmlns:a16="http://schemas.microsoft.com/office/drawing/2014/main" id="{116CAAA6-07C7-1D14-E6D8-51F36AE163BF}"/>
              </a:ext>
            </a:extLst>
          </p:cNvPr>
          <p:cNvPicPr>
            <a:picLocks noChangeAspect="1"/>
          </p:cNvPicPr>
          <p:nvPr/>
        </p:nvPicPr>
        <p:blipFill>
          <a:blip r:embed="rId3"/>
          <a:srcRect l="12816" r="9960"/>
          <a:stretch/>
        </p:blipFill>
        <p:spPr>
          <a:xfrm>
            <a:off x="6244739" y="1170431"/>
            <a:ext cx="5578453" cy="2635081"/>
          </a:xfrm>
          <a:prstGeom prst="rect">
            <a:avLst/>
          </a:prstGeom>
        </p:spPr>
      </p:pic>
    </p:spTree>
    <p:extLst>
      <p:ext uri="{BB962C8B-B14F-4D97-AF65-F5344CB8AC3E}">
        <p14:creationId xmlns:p14="http://schemas.microsoft.com/office/powerpoint/2010/main" val="37128706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BAD583E-2BA2-CCBD-F5EE-23CC32E88864}"/>
              </a:ext>
            </a:extLst>
          </p:cNvPr>
          <p:cNvPicPr>
            <a:picLocks noChangeAspect="1"/>
          </p:cNvPicPr>
          <p:nvPr/>
        </p:nvPicPr>
        <p:blipFill>
          <a:blip r:embed="rId2"/>
          <a:srcRect l="22409" t="15593" r="35335" b="10616"/>
          <a:stretch/>
        </p:blipFill>
        <p:spPr>
          <a:xfrm>
            <a:off x="5297865" y="0"/>
            <a:ext cx="6894135" cy="6858000"/>
          </a:xfrm>
          <a:prstGeom prst="rect">
            <a:avLst/>
          </a:prstGeom>
        </p:spPr>
      </p:pic>
      <p:sp>
        <p:nvSpPr>
          <p:cNvPr id="4" name="Content Placeholder 2">
            <a:extLst>
              <a:ext uri="{FF2B5EF4-FFF2-40B4-BE49-F238E27FC236}">
                <a16:creationId xmlns:a16="http://schemas.microsoft.com/office/drawing/2014/main" id="{3E6751B6-565C-27A4-78B7-2C1792A4E41B}"/>
              </a:ext>
            </a:extLst>
          </p:cNvPr>
          <p:cNvSpPr>
            <a:spLocks noGrp="1"/>
          </p:cNvSpPr>
          <p:nvPr>
            <p:ph idx="1"/>
          </p:nvPr>
        </p:nvSpPr>
        <p:spPr>
          <a:xfrm>
            <a:off x="203764" y="-9427"/>
            <a:ext cx="5094101" cy="6858000"/>
          </a:xfrm>
        </p:spPr>
        <p:txBody>
          <a:bodyPr anchor="ctr">
            <a:noAutofit/>
          </a:bodyPr>
          <a:lstStyle/>
          <a:p>
            <a:pPr marL="0" indent="0">
              <a:buNone/>
            </a:pPr>
            <a:r>
              <a:rPr lang="en-US" sz="3000" b="1" dirty="0"/>
              <a:t>HOW TO</a:t>
            </a:r>
          </a:p>
          <a:p>
            <a:pPr marL="0" indent="0">
              <a:buNone/>
            </a:pPr>
            <a:r>
              <a:rPr lang="en-US" sz="3000" b="1" dirty="0"/>
              <a:t>Begin your USCIS application</a:t>
            </a:r>
          </a:p>
          <a:p>
            <a:pPr marL="0" indent="0">
              <a:buNone/>
            </a:pPr>
            <a:endParaRPr lang="en-US" sz="3000" b="1" dirty="0"/>
          </a:p>
          <a:p>
            <a:pPr marL="0" indent="0">
              <a:buNone/>
            </a:pPr>
            <a:r>
              <a:rPr lang="en-US" sz="3600" b="1" dirty="0">
                <a:solidFill>
                  <a:srgbClr val="FF0000"/>
                </a:solidFill>
              </a:rPr>
              <a:t>DO NOT </a:t>
            </a:r>
            <a:r>
              <a:rPr lang="en-US" sz="2400" b="1" dirty="0">
                <a:solidFill>
                  <a:srgbClr val="FF0000"/>
                </a:solidFill>
              </a:rPr>
              <a:t>have an account? </a:t>
            </a:r>
          </a:p>
          <a:p>
            <a:pPr marL="457200" indent="-457200">
              <a:buFont typeface="+mj-lt"/>
              <a:buAutoNum type="arabicPeriod"/>
            </a:pPr>
            <a:r>
              <a:rPr lang="en-US" sz="2000" b="1" dirty="0">
                <a:hlinkClick r:id="rId3"/>
              </a:rPr>
              <a:t>Create your account</a:t>
            </a:r>
            <a:endParaRPr lang="en-US" sz="2000" b="1" dirty="0"/>
          </a:p>
          <a:p>
            <a:pPr marL="457200" indent="-457200">
              <a:buFont typeface="+mj-lt"/>
              <a:buAutoNum type="arabicPeriod"/>
            </a:pPr>
            <a:r>
              <a:rPr lang="en-US" sz="2000" dirty="0"/>
              <a:t>Go to USCIS.gov</a:t>
            </a:r>
          </a:p>
          <a:p>
            <a:pPr marL="457200" indent="-457200">
              <a:buFont typeface="+mj-lt"/>
              <a:buAutoNum type="arabicPeriod"/>
            </a:pPr>
            <a:r>
              <a:rPr lang="en-US" sz="2000" dirty="0"/>
              <a:t>Click on “Sign In” </a:t>
            </a:r>
          </a:p>
          <a:p>
            <a:pPr marL="457200" indent="-457200">
              <a:buFont typeface="+mj-lt"/>
              <a:buAutoNum type="arabicPeriod"/>
            </a:pPr>
            <a:r>
              <a:rPr lang="en-US" sz="2000" dirty="0"/>
              <a:t>Click on “Create Account”</a:t>
            </a:r>
          </a:p>
          <a:p>
            <a:pPr marL="457200" indent="-457200">
              <a:buFont typeface="+mj-lt"/>
              <a:buAutoNum type="arabicPeriod"/>
            </a:pPr>
            <a:r>
              <a:rPr lang="en-US" sz="2000" dirty="0"/>
              <a:t>Then, select</a:t>
            </a:r>
          </a:p>
          <a:p>
            <a:pPr marL="457200" indent="-457200">
              <a:buFont typeface="+mj-lt"/>
              <a:buAutoNum type="arabicPeriod"/>
            </a:pPr>
            <a:r>
              <a:rPr lang="en-US" sz="2000" dirty="0"/>
              <a:t>Click on “File a form online”</a:t>
            </a:r>
          </a:p>
          <a:p>
            <a:pPr marL="457200" indent="-457200">
              <a:buFont typeface="+mj-lt"/>
              <a:buAutoNum type="arabicPeriod"/>
            </a:pPr>
            <a:endParaRPr lang="en-US" sz="2000" dirty="0"/>
          </a:p>
          <a:p>
            <a:pPr marL="0" indent="0">
              <a:buNone/>
            </a:pPr>
            <a:endParaRPr lang="en-US" sz="2000" dirty="0"/>
          </a:p>
          <a:p>
            <a:pPr marL="0" indent="0">
              <a:buNone/>
            </a:pPr>
            <a:r>
              <a:rPr lang="en-US" sz="2000" dirty="0"/>
              <a:t>SKIP NEXT SEE NEXT SLIDE</a:t>
            </a:r>
          </a:p>
        </p:txBody>
      </p:sp>
      <p:pic>
        <p:nvPicPr>
          <p:cNvPr id="3" name="Picture 2">
            <a:extLst>
              <a:ext uri="{FF2B5EF4-FFF2-40B4-BE49-F238E27FC236}">
                <a16:creationId xmlns:a16="http://schemas.microsoft.com/office/drawing/2014/main" id="{8BC6A24B-1D19-48B2-4C5B-15BE4626783C}"/>
              </a:ext>
            </a:extLst>
          </p:cNvPr>
          <p:cNvPicPr>
            <a:picLocks noChangeAspect="1"/>
          </p:cNvPicPr>
          <p:nvPr/>
        </p:nvPicPr>
        <p:blipFill>
          <a:blip r:embed="rId4"/>
          <a:stretch>
            <a:fillRect/>
          </a:stretch>
        </p:blipFill>
        <p:spPr>
          <a:xfrm>
            <a:off x="4936205" y="9427"/>
            <a:ext cx="7255795" cy="6858000"/>
          </a:xfrm>
          <a:prstGeom prst="rect">
            <a:avLst/>
          </a:prstGeom>
        </p:spPr>
      </p:pic>
      <p:sp>
        <p:nvSpPr>
          <p:cNvPr id="6" name="Rectangle 5">
            <a:extLst>
              <a:ext uri="{FF2B5EF4-FFF2-40B4-BE49-F238E27FC236}">
                <a16:creationId xmlns:a16="http://schemas.microsoft.com/office/drawing/2014/main" id="{1883E693-C33D-3E6B-216D-D3D04E696D6F}"/>
              </a:ext>
            </a:extLst>
          </p:cNvPr>
          <p:cNvSpPr/>
          <p:nvPr/>
        </p:nvSpPr>
        <p:spPr>
          <a:xfrm>
            <a:off x="8595360" y="806597"/>
            <a:ext cx="3522846" cy="2002055"/>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Arrow Connector 7">
            <a:extLst>
              <a:ext uri="{FF2B5EF4-FFF2-40B4-BE49-F238E27FC236}">
                <a16:creationId xmlns:a16="http://schemas.microsoft.com/office/drawing/2014/main" id="{716C6A0B-C9D9-33B3-A5D3-079D8757DE5F}"/>
              </a:ext>
            </a:extLst>
          </p:cNvPr>
          <p:cNvCxnSpPr>
            <a:cxnSpLocks/>
          </p:cNvCxnSpPr>
          <p:nvPr/>
        </p:nvCxnSpPr>
        <p:spPr>
          <a:xfrm flipV="1">
            <a:off x="2039112" y="2487026"/>
            <a:ext cx="8174736" cy="207583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4634772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CA94EF-B17B-6B8C-317B-A8C1AE41FBC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71CBA7E-5BB6-97EE-BFD9-5818CD12C513}"/>
              </a:ext>
            </a:extLst>
          </p:cNvPr>
          <p:cNvSpPr/>
          <p:nvPr/>
        </p:nvSpPr>
        <p:spPr>
          <a:xfrm>
            <a:off x="5798634" y="0"/>
            <a:ext cx="6393366" cy="6858000"/>
          </a:xfrm>
          <a:prstGeom prst="rect">
            <a:avLst/>
          </a:prstGeom>
          <a:solidFill>
            <a:srgbClr val="78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1">
            <a:extLst>
              <a:ext uri="{FF2B5EF4-FFF2-40B4-BE49-F238E27FC236}">
                <a16:creationId xmlns:a16="http://schemas.microsoft.com/office/drawing/2014/main" id="{95F89324-72F8-D3C5-CFF4-7A0CA6AB8CEF}"/>
              </a:ext>
            </a:extLst>
          </p:cNvPr>
          <p:cNvSpPr txBox="1">
            <a:spLocks/>
          </p:cNvSpPr>
          <p:nvPr/>
        </p:nvSpPr>
        <p:spPr>
          <a:xfrm>
            <a:off x="596670" y="214576"/>
            <a:ext cx="4592444" cy="19456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a:t>Your cases</a:t>
            </a:r>
            <a:endParaRPr lang="en-US"/>
          </a:p>
        </p:txBody>
      </p:sp>
      <p:sp>
        <p:nvSpPr>
          <p:cNvPr id="4" name="Content Placeholder 2">
            <a:extLst>
              <a:ext uri="{FF2B5EF4-FFF2-40B4-BE49-F238E27FC236}">
                <a16:creationId xmlns:a16="http://schemas.microsoft.com/office/drawing/2014/main" id="{AEBC297D-F2AF-AB79-580E-E5BBF2344A56}"/>
              </a:ext>
            </a:extLst>
          </p:cNvPr>
          <p:cNvSpPr txBox="1">
            <a:spLocks/>
          </p:cNvSpPr>
          <p:nvPr/>
        </p:nvSpPr>
        <p:spPr>
          <a:xfrm>
            <a:off x="596670" y="2044835"/>
            <a:ext cx="4592444" cy="3867673"/>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dirty="0">
              <a:cs typeface="Calibri"/>
            </a:endParaRPr>
          </a:p>
          <a:p>
            <a:pPr marL="0" indent="0">
              <a:buNone/>
            </a:pPr>
            <a:endParaRPr lang="en-US" dirty="0"/>
          </a:p>
        </p:txBody>
      </p:sp>
      <p:pic>
        <p:nvPicPr>
          <p:cNvPr id="5" name="Picture 3" descr="Graphical user interface, text, application, email&#10;&#10;Description automatically generated">
            <a:extLst>
              <a:ext uri="{FF2B5EF4-FFF2-40B4-BE49-F238E27FC236}">
                <a16:creationId xmlns:a16="http://schemas.microsoft.com/office/drawing/2014/main" id="{DB8B6291-34AD-A955-5C1C-E7650A47E496}"/>
              </a:ext>
            </a:extLst>
          </p:cNvPr>
          <p:cNvPicPr>
            <a:picLocks noChangeAspect="1"/>
          </p:cNvPicPr>
          <p:nvPr/>
        </p:nvPicPr>
        <p:blipFill>
          <a:blip r:embed="rId3"/>
          <a:srcRect l="6368" r="21982" b="51351"/>
          <a:stretch/>
        </p:blipFill>
        <p:spPr>
          <a:xfrm>
            <a:off x="6297043" y="771009"/>
            <a:ext cx="5496909" cy="1936331"/>
          </a:xfrm>
          <a:prstGeom prst="rect">
            <a:avLst/>
          </a:prstGeom>
        </p:spPr>
      </p:pic>
      <p:sp>
        <p:nvSpPr>
          <p:cNvPr id="6" name="Content Placeholder 2">
            <a:extLst>
              <a:ext uri="{FF2B5EF4-FFF2-40B4-BE49-F238E27FC236}">
                <a16:creationId xmlns:a16="http://schemas.microsoft.com/office/drawing/2014/main" id="{7B046300-A055-7E2F-1242-4370A278F019}"/>
              </a:ext>
            </a:extLst>
          </p:cNvPr>
          <p:cNvSpPr txBox="1">
            <a:spLocks/>
          </p:cNvSpPr>
          <p:nvPr/>
        </p:nvSpPr>
        <p:spPr>
          <a:xfrm>
            <a:off x="749070" y="2197235"/>
            <a:ext cx="4592444" cy="3867673"/>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cs typeface="Calibri"/>
              </a:rPr>
              <a:t>You can view the status of </a:t>
            </a:r>
            <a:r>
              <a:rPr lang="en-US">
                <a:cs typeface="Calibri"/>
              </a:rPr>
              <a:t>your case on the homepage of your USCIS account.</a:t>
            </a:r>
            <a:endParaRPr lang="en-US" dirty="0">
              <a:cs typeface="Calibri"/>
            </a:endParaRPr>
          </a:p>
          <a:p>
            <a:pPr marL="0" indent="0">
              <a:buNone/>
            </a:pPr>
            <a:endParaRPr lang="en-US" dirty="0">
              <a:cs typeface="Calibri"/>
            </a:endParaRPr>
          </a:p>
        </p:txBody>
      </p:sp>
    </p:spTree>
    <p:extLst>
      <p:ext uri="{BB962C8B-B14F-4D97-AF65-F5344CB8AC3E}">
        <p14:creationId xmlns:p14="http://schemas.microsoft.com/office/powerpoint/2010/main" val="41820371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819A8A-94C1-2240-9106-0F448F29C054}"/>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F4E994BE-72FC-5D86-90BC-B9834FE649D1}"/>
              </a:ext>
            </a:extLst>
          </p:cNvPr>
          <p:cNvPicPr>
            <a:picLocks noChangeAspect="1"/>
          </p:cNvPicPr>
          <p:nvPr/>
        </p:nvPicPr>
        <p:blipFill>
          <a:blip r:embed="rId2"/>
          <a:srcRect l="22409" t="15593" r="35335" b="10616"/>
          <a:stretch/>
        </p:blipFill>
        <p:spPr>
          <a:xfrm>
            <a:off x="5548763" y="0"/>
            <a:ext cx="3736407" cy="3716823"/>
          </a:xfrm>
          <a:prstGeom prst="rect">
            <a:avLst/>
          </a:prstGeom>
        </p:spPr>
      </p:pic>
      <p:pic>
        <p:nvPicPr>
          <p:cNvPr id="9" name="Picture 8">
            <a:extLst>
              <a:ext uri="{FF2B5EF4-FFF2-40B4-BE49-F238E27FC236}">
                <a16:creationId xmlns:a16="http://schemas.microsoft.com/office/drawing/2014/main" id="{6BB2C87B-66DB-F3F2-B067-206B04A347B5}"/>
              </a:ext>
            </a:extLst>
          </p:cNvPr>
          <p:cNvPicPr>
            <a:picLocks noChangeAspect="1"/>
          </p:cNvPicPr>
          <p:nvPr/>
        </p:nvPicPr>
        <p:blipFill>
          <a:blip r:embed="rId3"/>
          <a:stretch>
            <a:fillRect/>
          </a:stretch>
        </p:blipFill>
        <p:spPr>
          <a:xfrm>
            <a:off x="5491999" y="3274306"/>
            <a:ext cx="3883007" cy="3670123"/>
          </a:xfrm>
          <a:prstGeom prst="rect">
            <a:avLst/>
          </a:prstGeom>
        </p:spPr>
      </p:pic>
      <p:sp>
        <p:nvSpPr>
          <p:cNvPr id="10" name="Rectangle 9">
            <a:extLst>
              <a:ext uri="{FF2B5EF4-FFF2-40B4-BE49-F238E27FC236}">
                <a16:creationId xmlns:a16="http://schemas.microsoft.com/office/drawing/2014/main" id="{40AB61C0-41FE-B609-E45C-AF056853BC4D}"/>
              </a:ext>
            </a:extLst>
          </p:cNvPr>
          <p:cNvSpPr/>
          <p:nvPr/>
        </p:nvSpPr>
        <p:spPr>
          <a:xfrm>
            <a:off x="7379208" y="3661959"/>
            <a:ext cx="2043418" cy="1175517"/>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Arrow Connector 10">
            <a:extLst>
              <a:ext uri="{FF2B5EF4-FFF2-40B4-BE49-F238E27FC236}">
                <a16:creationId xmlns:a16="http://schemas.microsoft.com/office/drawing/2014/main" id="{0D187F92-2DC5-A5BE-9E16-43EF8E7C0FF0}"/>
              </a:ext>
            </a:extLst>
          </p:cNvPr>
          <p:cNvCxnSpPr>
            <a:cxnSpLocks/>
          </p:cNvCxnSpPr>
          <p:nvPr/>
        </p:nvCxnSpPr>
        <p:spPr>
          <a:xfrm>
            <a:off x="2039112" y="3661959"/>
            <a:ext cx="6236208" cy="900897"/>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916418FC-385F-AA94-3547-491453529642}"/>
              </a:ext>
            </a:extLst>
          </p:cNvPr>
          <p:cNvCxnSpPr>
            <a:cxnSpLocks/>
          </p:cNvCxnSpPr>
          <p:nvPr/>
        </p:nvCxnSpPr>
        <p:spPr>
          <a:xfrm flipV="1">
            <a:off x="4489704" y="996696"/>
            <a:ext cx="2148840" cy="210312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 name="Content Placeholder 2">
            <a:extLst>
              <a:ext uri="{FF2B5EF4-FFF2-40B4-BE49-F238E27FC236}">
                <a16:creationId xmlns:a16="http://schemas.microsoft.com/office/drawing/2014/main" id="{8B0DD97A-B2E7-6492-D4BA-9E54819B369A}"/>
              </a:ext>
            </a:extLst>
          </p:cNvPr>
          <p:cNvSpPr>
            <a:spLocks noGrp="1"/>
          </p:cNvSpPr>
          <p:nvPr>
            <p:ph idx="1"/>
          </p:nvPr>
        </p:nvSpPr>
        <p:spPr>
          <a:xfrm>
            <a:off x="203764" y="548357"/>
            <a:ext cx="5094101" cy="4572283"/>
          </a:xfrm>
        </p:spPr>
        <p:txBody>
          <a:bodyPr anchor="ctr">
            <a:noAutofit/>
          </a:bodyPr>
          <a:lstStyle/>
          <a:p>
            <a:pPr marL="0" indent="0">
              <a:buNone/>
            </a:pPr>
            <a:r>
              <a:rPr lang="en-US" sz="3000" b="1" dirty="0"/>
              <a:t>HOW TO</a:t>
            </a:r>
          </a:p>
          <a:p>
            <a:pPr marL="0" indent="0">
              <a:buNone/>
            </a:pPr>
            <a:r>
              <a:rPr lang="en-US" sz="3000" b="1" dirty="0"/>
              <a:t>Begin your USCIS application</a:t>
            </a:r>
          </a:p>
          <a:p>
            <a:pPr marL="0" indent="0">
              <a:buNone/>
            </a:pPr>
            <a:endParaRPr lang="en-US" sz="2000" dirty="0"/>
          </a:p>
          <a:p>
            <a:pPr marL="0" indent="0">
              <a:buNone/>
            </a:pPr>
            <a:r>
              <a:rPr lang="en-US" sz="3600" b="1" dirty="0">
                <a:solidFill>
                  <a:srgbClr val="FF0000"/>
                </a:solidFill>
              </a:rPr>
              <a:t>DO</a:t>
            </a:r>
            <a:r>
              <a:rPr lang="en-US" sz="2400" b="1" dirty="0">
                <a:solidFill>
                  <a:srgbClr val="FF0000"/>
                </a:solidFill>
              </a:rPr>
              <a:t> have an account?</a:t>
            </a:r>
          </a:p>
          <a:p>
            <a:pPr marL="457200" indent="-457200">
              <a:buFont typeface="+mj-lt"/>
              <a:buAutoNum type="arabicPeriod"/>
            </a:pPr>
            <a:r>
              <a:rPr lang="en-US" sz="2000" b="1" dirty="0"/>
              <a:t>Login at</a:t>
            </a:r>
            <a:r>
              <a:rPr lang="en-US" sz="2000" dirty="0"/>
              <a:t>   </a:t>
            </a:r>
            <a:r>
              <a:rPr lang="en-US" sz="2000" dirty="0">
                <a:hlinkClick r:id="rId4"/>
              </a:rPr>
              <a:t>https://myaccount.uscis.gov/sign-in</a:t>
            </a:r>
            <a:endParaRPr lang="en-US" sz="2000" dirty="0"/>
          </a:p>
          <a:p>
            <a:pPr marL="457200" indent="-457200">
              <a:buFont typeface="+mj-lt"/>
              <a:buAutoNum type="arabicPeriod"/>
            </a:pPr>
            <a:r>
              <a:rPr lang="en-US" sz="2000" dirty="0"/>
              <a:t>Then select </a:t>
            </a:r>
          </a:p>
          <a:p>
            <a:pPr marL="457200" indent="-457200">
              <a:buFont typeface="+mj-lt"/>
              <a:buAutoNum type="arabicPeriod"/>
            </a:pPr>
            <a:r>
              <a:rPr lang="en-US" sz="2000" dirty="0"/>
              <a:t>Click on “File a form online”</a:t>
            </a:r>
          </a:p>
          <a:p>
            <a:pPr marL="457200" indent="-457200">
              <a:buFont typeface="+mj-lt"/>
              <a:buAutoNum type="arabicPeriod"/>
            </a:pPr>
            <a:endParaRPr lang="en-US" sz="2000" dirty="0"/>
          </a:p>
          <a:p>
            <a:pPr marL="0" indent="0">
              <a:buNone/>
            </a:pPr>
            <a:r>
              <a:rPr lang="en-US" sz="2000" dirty="0"/>
              <a:t>SEE NEXT SLIDE</a:t>
            </a:r>
          </a:p>
        </p:txBody>
      </p:sp>
    </p:spTree>
    <p:extLst>
      <p:ext uri="{BB962C8B-B14F-4D97-AF65-F5344CB8AC3E}">
        <p14:creationId xmlns:p14="http://schemas.microsoft.com/office/powerpoint/2010/main" val="25906395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6274155-B331-7893-2782-7A1BB53EE88C}"/>
              </a:ext>
            </a:extLst>
          </p:cNvPr>
          <p:cNvPicPr>
            <a:picLocks noChangeAspect="1"/>
          </p:cNvPicPr>
          <p:nvPr/>
        </p:nvPicPr>
        <p:blipFill>
          <a:blip r:embed="rId2"/>
          <a:srcRect l="2842" r="2842"/>
          <a:stretch/>
        </p:blipFill>
        <p:spPr>
          <a:xfrm>
            <a:off x="0" y="9144"/>
            <a:ext cx="12192001" cy="7123176"/>
          </a:xfrm>
          <a:prstGeom prst="rect">
            <a:avLst/>
          </a:prstGeom>
        </p:spPr>
      </p:pic>
      <p:sp>
        <p:nvSpPr>
          <p:cNvPr id="7" name="Rectangle 6">
            <a:extLst>
              <a:ext uri="{FF2B5EF4-FFF2-40B4-BE49-F238E27FC236}">
                <a16:creationId xmlns:a16="http://schemas.microsoft.com/office/drawing/2014/main" id="{B4199BB0-249C-D1BF-D77D-C8C55A1F07E0}"/>
              </a:ext>
            </a:extLst>
          </p:cNvPr>
          <p:cNvSpPr/>
          <p:nvPr/>
        </p:nvSpPr>
        <p:spPr>
          <a:xfrm>
            <a:off x="4471416" y="1261872"/>
            <a:ext cx="3310128" cy="288036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539804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9DE6C1F-BEE7-AB76-1296-709D04463F3D}"/>
              </a:ext>
            </a:extLst>
          </p:cNvPr>
          <p:cNvSpPr/>
          <p:nvPr/>
        </p:nvSpPr>
        <p:spPr>
          <a:xfrm>
            <a:off x="4908885" y="0"/>
            <a:ext cx="7283115" cy="6857999"/>
          </a:xfrm>
          <a:prstGeom prst="rect">
            <a:avLst/>
          </a:prstGeom>
          <a:solidFill>
            <a:srgbClr val="78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Picture 14">
            <a:extLst>
              <a:ext uri="{FF2B5EF4-FFF2-40B4-BE49-F238E27FC236}">
                <a16:creationId xmlns:a16="http://schemas.microsoft.com/office/drawing/2014/main" id="{75A7A3BA-B5BE-CF5B-C108-2C576A9182C3}"/>
              </a:ext>
            </a:extLst>
          </p:cNvPr>
          <p:cNvPicPr>
            <a:picLocks noChangeAspect="1"/>
          </p:cNvPicPr>
          <p:nvPr/>
        </p:nvPicPr>
        <p:blipFill>
          <a:blip r:embed="rId2"/>
          <a:stretch>
            <a:fillRect/>
          </a:stretch>
        </p:blipFill>
        <p:spPr>
          <a:xfrm>
            <a:off x="5173358" y="311214"/>
            <a:ext cx="6754168" cy="6363588"/>
          </a:xfrm>
          <a:prstGeom prst="rect">
            <a:avLst/>
          </a:prstGeom>
        </p:spPr>
      </p:pic>
      <p:sp>
        <p:nvSpPr>
          <p:cNvPr id="12" name="Rectangle 11">
            <a:extLst>
              <a:ext uri="{FF2B5EF4-FFF2-40B4-BE49-F238E27FC236}">
                <a16:creationId xmlns:a16="http://schemas.microsoft.com/office/drawing/2014/main" id="{6043D5BA-9749-7636-9686-026D8266E1FB}"/>
              </a:ext>
            </a:extLst>
          </p:cNvPr>
          <p:cNvSpPr/>
          <p:nvPr/>
        </p:nvSpPr>
        <p:spPr>
          <a:xfrm>
            <a:off x="5286643" y="3703320"/>
            <a:ext cx="4213973" cy="54718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745AC53-3968-102A-F136-4B67E99BBB4B}"/>
              </a:ext>
            </a:extLst>
          </p:cNvPr>
          <p:cNvSpPr/>
          <p:nvPr/>
        </p:nvSpPr>
        <p:spPr>
          <a:xfrm>
            <a:off x="5286642" y="5483486"/>
            <a:ext cx="2504045" cy="54718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Content Placeholder 2">
            <a:extLst>
              <a:ext uri="{FF2B5EF4-FFF2-40B4-BE49-F238E27FC236}">
                <a16:creationId xmlns:a16="http://schemas.microsoft.com/office/drawing/2014/main" id="{F83EA8A2-C35F-885B-D8F0-1E27E1DB625C}"/>
              </a:ext>
            </a:extLst>
          </p:cNvPr>
          <p:cNvSpPr>
            <a:spLocks noGrp="1"/>
          </p:cNvSpPr>
          <p:nvPr>
            <p:ph idx="1"/>
          </p:nvPr>
        </p:nvSpPr>
        <p:spPr>
          <a:xfrm>
            <a:off x="374263" y="1545336"/>
            <a:ext cx="4509728" cy="4178808"/>
          </a:xfrm>
        </p:spPr>
        <p:txBody>
          <a:bodyPr anchor="ctr">
            <a:normAutofit lnSpcReduction="10000"/>
          </a:bodyPr>
          <a:lstStyle/>
          <a:p>
            <a:pPr marL="0" indent="0">
              <a:buNone/>
            </a:pPr>
            <a:r>
              <a:rPr lang="en-US" sz="4800" b="1" dirty="0"/>
              <a:t>File a Form</a:t>
            </a:r>
          </a:p>
          <a:p>
            <a:pPr marL="0" indent="0">
              <a:buNone/>
            </a:pPr>
            <a:endParaRPr lang="en-US" b="1" dirty="0"/>
          </a:p>
          <a:p>
            <a:pPr marL="0" indent="0">
              <a:buNone/>
            </a:pPr>
            <a:r>
              <a:rPr lang="en-US" b="1" dirty="0"/>
              <a:t>Select: </a:t>
            </a:r>
          </a:p>
          <a:p>
            <a:pPr marL="457200" lvl="1" indent="0">
              <a:buNone/>
            </a:pPr>
            <a:r>
              <a:rPr lang="en-US" b="1" dirty="0">
                <a:solidFill>
                  <a:srgbClr val="FF0000"/>
                </a:solidFill>
              </a:rPr>
              <a:t>I-765, Application for Employment Authorization</a:t>
            </a:r>
          </a:p>
          <a:p>
            <a:pPr marL="457200" lvl="1" indent="0">
              <a:buNone/>
            </a:pPr>
            <a:r>
              <a:rPr lang="en-US" dirty="0"/>
              <a:t>And</a:t>
            </a:r>
          </a:p>
          <a:p>
            <a:pPr marL="457200" lvl="1" indent="0">
              <a:buNone/>
            </a:pPr>
            <a:r>
              <a:rPr lang="en-US" b="1" dirty="0">
                <a:solidFill>
                  <a:srgbClr val="FF0000"/>
                </a:solidFill>
              </a:rPr>
              <a:t>(c)(3)(C) STEM Extension</a:t>
            </a:r>
          </a:p>
          <a:p>
            <a:pPr marL="457200" lvl="1" indent="0">
              <a:buNone/>
            </a:pPr>
            <a:endParaRPr lang="en-US" b="1" dirty="0">
              <a:solidFill>
                <a:srgbClr val="FF0000"/>
              </a:solidFill>
            </a:endParaRPr>
          </a:p>
          <a:p>
            <a:pPr marL="0" indent="0">
              <a:buNone/>
            </a:pPr>
            <a:r>
              <a:rPr lang="en-US" b="1" dirty="0"/>
              <a:t>Then click on Start Form</a:t>
            </a:r>
          </a:p>
          <a:p>
            <a:pPr marL="457200" lvl="1" indent="0">
              <a:buNone/>
            </a:pPr>
            <a:endParaRPr lang="en-US" b="1" dirty="0">
              <a:solidFill>
                <a:srgbClr val="FF0000"/>
              </a:solidFill>
            </a:endParaRPr>
          </a:p>
          <a:p>
            <a:pPr marL="0" indent="0">
              <a:buNone/>
            </a:pPr>
            <a:endParaRPr lang="en-US" dirty="0"/>
          </a:p>
          <a:p>
            <a:endParaRPr lang="en-US" dirty="0"/>
          </a:p>
        </p:txBody>
      </p:sp>
    </p:spTree>
    <p:extLst>
      <p:ext uri="{BB962C8B-B14F-4D97-AF65-F5344CB8AC3E}">
        <p14:creationId xmlns:p14="http://schemas.microsoft.com/office/powerpoint/2010/main" val="14118349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045FCDB-7C18-A820-3BFA-23D3D605F19A}"/>
              </a:ext>
            </a:extLst>
          </p:cNvPr>
          <p:cNvSpPr/>
          <p:nvPr/>
        </p:nvSpPr>
        <p:spPr>
          <a:xfrm>
            <a:off x="5798634" y="0"/>
            <a:ext cx="6393366" cy="6858000"/>
          </a:xfrm>
          <a:prstGeom prst="rect">
            <a:avLst/>
          </a:prstGeom>
          <a:solidFill>
            <a:srgbClr val="78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itle 1">
            <a:extLst>
              <a:ext uri="{FF2B5EF4-FFF2-40B4-BE49-F238E27FC236}">
                <a16:creationId xmlns:a16="http://schemas.microsoft.com/office/drawing/2014/main" id="{F857DBDC-B056-041B-F460-E05B0E6C4160}"/>
              </a:ext>
            </a:extLst>
          </p:cNvPr>
          <p:cNvSpPr>
            <a:spLocks noGrp="1"/>
          </p:cNvSpPr>
          <p:nvPr>
            <p:ph type="title"/>
          </p:nvPr>
        </p:nvSpPr>
        <p:spPr>
          <a:xfrm>
            <a:off x="604024" y="362700"/>
            <a:ext cx="10515600" cy="1325563"/>
          </a:xfrm>
        </p:spPr>
        <p:txBody>
          <a:bodyPr/>
          <a:lstStyle/>
          <a:p>
            <a:r>
              <a:rPr lang="en-US" b="1" dirty="0"/>
              <a:t>IMPORTANT!</a:t>
            </a:r>
          </a:p>
        </p:txBody>
      </p:sp>
      <p:sp>
        <p:nvSpPr>
          <p:cNvPr id="12" name="Content Placeholder 2">
            <a:extLst>
              <a:ext uri="{FF2B5EF4-FFF2-40B4-BE49-F238E27FC236}">
                <a16:creationId xmlns:a16="http://schemas.microsoft.com/office/drawing/2014/main" id="{00EC2782-32C8-2202-EEB8-C089FE062386}"/>
              </a:ext>
            </a:extLst>
          </p:cNvPr>
          <p:cNvSpPr>
            <a:spLocks noGrp="1"/>
          </p:cNvSpPr>
          <p:nvPr>
            <p:ph idx="1"/>
          </p:nvPr>
        </p:nvSpPr>
        <p:spPr>
          <a:xfrm>
            <a:off x="604024" y="1825625"/>
            <a:ext cx="5083098" cy="4586326"/>
          </a:xfrm>
        </p:spPr>
        <p:txBody>
          <a:bodyPr/>
          <a:lstStyle/>
          <a:p>
            <a:pPr marL="0" indent="0">
              <a:buNone/>
            </a:pPr>
            <a:r>
              <a:rPr lang="en-US" dirty="0"/>
              <a:t>Please read information carefully. </a:t>
            </a:r>
          </a:p>
          <a:p>
            <a:pPr marL="0" indent="0">
              <a:buNone/>
            </a:pPr>
            <a:endParaRPr lang="en-US" dirty="0"/>
          </a:p>
          <a:p>
            <a:pPr marL="0" indent="0">
              <a:buNone/>
            </a:pPr>
            <a:r>
              <a:rPr lang="en-US" dirty="0"/>
              <a:t>AFTER you have read through this information, click the “</a:t>
            </a:r>
            <a:r>
              <a:rPr lang="en-US" b="1" dirty="0"/>
              <a:t>Next</a:t>
            </a:r>
            <a:r>
              <a:rPr lang="en-US" dirty="0"/>
              <a:t>” button at the bottom of the page.</a:t>
            </a:r>
          </a:p>
        </p:txBody>
      </p:sp>
      <p:pic>
        <p:nvPicPr>
          <p:cNvPr id="13" name="Picture 12">
            <a:extLst>
              <a:ext uri="{FF2B5EF4-FFF2-40B4-BE49-F238E27FC236}">
                <a16:creationId xmlns:a16="http://schemas.microsoft.com/office/drawing/2014/main" id="{C3EC2D9E-EC04-F3FC-AA50-2435C80341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98319" y="914024"/>
            <a:ext cx="5593996" cy="5029951"/>
          </a:xfrm>
          <a:prstGeom prst="rect">
            <a:avLst/>
          </a:prstGeom>
        </p:spPr>
      </p:pic>
    </p:spTree>
    <p:extLst>
      <p:ext uri="{BB962C8B-B14F-4D97-AF65-F5344CB8AC3E}">
        <p14:creationId xmlns:p14="http://schemas.microsoft.com/office/powerpoint/2010/main" val="1047900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DA74D7C-1B62-A633-5B9D-D1A781EB6DCC}"/>
              </a:ext>
            </a:extLst>
          </p:cNvPr>
          <p:cNvSpPr/>
          <p:nvPr/>
        </p:nvSpPr>
        <p:spPr>
          <a:xfrm>
            <a:off x="5798634" y="0"/>
            <a:ext cx="6393366" cy="6858000"/>
          </a:xfrm>
          <a:prstGeom prst="rect">
            <a:avLst/>
          </a:prstGeom>
          <a:solidFill>
            <a:srgbClr val="78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Content Placeholder 6">
            <a:extLst>
              <a:ext uri="{FF2B5EF4-FFF2-40B4-BE49-F238E27FC236}">
                <a16:creationId xmlns:a16="http://schemas.microsoft.com/office/drawing/2014/main" id="{6350CB2B-ACBE-DA9C-E515-857ABA8366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98319" y="698848"/>
            <a:ext cx="5593995" cy="5460303"/>
          </a:xfrm>
          <a:prstGeom prst="rect">
            <a:avLst/>
          </a:prstGeom>
        </p:spPr>
      </p:pic>
      <p:sp>
        <p:nvSpPr>
          <p:cNvPr id="12" name="Content Placeholder 2">
            <a:extLst>
              <a:ext uri="{FF2B5EF4-FFF2-40B4-BE49-F238E27FC236}">
                <a16:creationId xmlns:a16="http://schemas.microsoft.com/office/drawing/2014/main" id="{B461F639-DFA4-C0B9-290F-593A8AFFD823}"/>
              </a:ext>
            </a:extLst>
          </p:cNvPr>
          <p:cNvSpPr>
            <a:spLocks noGrp="1"/>
          </p:cNvSpPr>
          <p:nvPr>
            <p:ph idx="1"/>
          </p:nvPr>
        </p:nvSpPr>
        <p:spPr>
          <a:xfrm>
            <a:off x="604024" y="0"/>
            <a:ext cx="5083098" cy="6858000"/>
          </a:xfrm>
        </p:spPr>
        <p:txBody>
          <a:bodyPr anchor="ctr"/>
          <a:lstStyle/>
          <a:p>
            <a:pPr marL="0" indent="0">
              <a:buNone/>
            </a:pPr>
            <a:r>
              <a:rPr lang="en-US" dirty="0"/>
              <a:t>Please read the information on this page so you will understand how to proceed. </a:t>
            </a:r>
          </a:p>
          <a:p>
            <a:pPr marL="0" indent="0">
              <a:buNone/>
            </a:pPr>
            <a:r>
              <a:rPr lang="en-US" dirty="0"/>
              <a:t>Then, click the </a:t>
            </a:r>
            <a:r>
              <a:rPr lang="en-US" b="1" dirty="0"/>
              <a:t>Start</a:t>
            </a:r>
            <a:r>
              <a:rPr lang="en-US" dirty="0"/>
              <a:t> button at the bottom of the page.</a:t>
            </a:r>
          </a:p>
          <a:p>
            <a:pPr marL="0" indent="0">
              <a:buNone/>
            </a:pPr>
            <a:endParaRPr lang="en-US" dirty="0"/>
          </a:p>
          <a:p>
            <a:pPr marL="0" indent="0">
              <a:buNone/>
            </a:pPr>
            <a:r>
              <a:rPr lang="en-US" sz="2800" b="1" dirty="0"/>
              <a:t>Note: </a:t>
            </a:r>
            <a:r>
              <a:rPr lang="en-US" sz="2800" dirty="0"/>
              <a:t>You may save your application as a draft if needed.</a:t>
            </a:r>
          </a:p>
          <a:p>
            <a:pPr marL="0" indent="0">
              <a:buNone/>
            </a:pPr>
            <a:r>
              <a:rPr lang="en-US" sz="2800" dirty="0"/>
              <a:t>You may then reopen it to edit and make additions as needed before submission</a:t>
            </a:r>
            <a:r>
              <a:rPr lang="en-US" dirty="0"/>
              <a:t>.</a:t>
            </a:r>
          </a:p>
          <a:p>
            <a:pPr marL="0" indent="0">
              <a:buNone/>
            </a:pPr>
            <a:endParaRPr lang="en-US" dirty="0"/>
          </a:p>
        </p:txBody>
      </p:sp>
      <p:sp>
        <p:nvSpPr>
          <p:cNvPr id="13" name="Rectangle 12">
            <a:extLst>
              <a:ext uri="{FF2B5EF4-FFF2-40B4-BE49-F238E27FC236}">
                <a16:creationId xmlns:a16="http://schemas.microsoft.com/office/drawing/2014/main" id="{9024D855-A260-55E1-15E8-62AAA3C1D0DB}"/>
              </a:ext>
            </a:extLst>
          </p:cNvPr>
          <p:cNvSpPr/>
          <p:nvPr/>
        </p:nvSpPr>
        <p:spPr>
          <a:xfrm>
            <a:off x="6894576" y="5303520"/>
            <a:ext cx="4489704" cy="777240"/>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p14="http://schemas.microsoft.com/office/powerpoint/2010/main">
        <mc:Choice Requires="p14">
          <p:contentPart p14:bwMode="auto" r:id="rId3">
            <p14:nvContentPartPr>
              <p14:cNvPr id="14" name="Ink 13">
                <a:extLst>
                  <a:ext uri="{FF2B5EF4-FFF2-40B4-BE49-F238E27FC236}">
                    <a16:creationId xmlns:a16="http://schemas.microsoft.com/office/drawing/2014/main" id="{4FE6CEEC-12F9-4F20-5672-D31712B0ACE3}"/>
                  </a:ext>
                </a:extLst>
              </p14:cNvPr>
              <p14:cNvContentPartPr/>
              <p14:nvPr/>
            </p14:nvContentPartPr>
            <p14:xfrm>
              <a:off x="3666744" y="5458896"/>
              <a:ext cx="3191760" cy="720"/>
            </p14:xfrm>
          </p:contentPart>
        </mc:Choice>
        <mc:Fallback xmlns="">
          <p:pic>
            <p:nvPicPr>
              <p:cNvPr id="14" name="Ink 13">
                <a:extLst>
                  <a:ext uri="{FF2B5EF4-FFF2-40B4-BE49-F238E27FC236}">
                    <a16:creationId xmlns:a16="http://schemas.microsoft.com/office/drawing/2014/main" id="{4FE6CEEC-12F9-4F20-5672-D31712B0ACE3}"/>
                  </a:ext>
                </a:extLst>
              </p:cNvPr>
              <p:cNvPicPr/>
              <p:nvPr/>
            </p:nvPicPr>
            <p:blipFill>
              <a:blip r:embed="rId4"/>
              <a:stretch>
                <a:fillRect/>
              </a:stretch>
            </p:blipFill>
            <p:spPr>
              <a:xfrm>
                <a:off x="3648744" y="5422896"/>
                <a:ext cx="3227400" cy="72000"/>
              </a:xfrm>
              <a:prstGeom prst="rect">
                <a:avLst/>
              </a:prstGeom>
            </p:spPr>
          </p:pic>
        </mc:Fallback>
      </mc:AlternateContent>
    </p:spTree>
    <p:extLst>
      <p:ext uri="{BB962C8B-B14F-4D97-AF65-F5344CB8AC3E}">
        <p14:creationId xmlns:p14="http://schemas.microsoft.com/office/powerpoint/2010/main" val="48090798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2586</TotalTime>
  <Words>1575</Words>
  <Application>Microsoft Office PowerPoint</Application>
  <PresentationFormat>Widescreen</PresentationFormat>
  <Paragraphs>211</Paragraphs>
  <Slides>40</Slides>
  <Notes>31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40</vt:i4>
      </vt:variant>
    </vt:vector>
  </HeadingPairs>
  <TitlesOfParts>
    <vt:vector size="44" baseType="lpstr">
      <vt:lpstr>Arial</vt:lpstr>
      <vt:lpstr>Calibri</vt:lpstr>
      <vt:lpstr>Calibri Light</vt:lpstr>
      <vt:lpstr>Office Theme</vt:lpstr>
      <vt:lpstr>STEM OPT Extension Online Application Template</vt:lpstr>
      <vt:lpstr>PowerPoint Presentation</vt:lpstr>
      <vt:lpstr>PowerPoint Presentation</vt:lpstr>
      <vt:lpstr>PowerPoint Presentation</vt:lpstr>
      <vt:lpstr>PowerPoint Presentation</vt:lpstr>
      <vt:lpstr>PowerPoint Presentation</vt:lpstr>
      <vt:lpstr>PowerPoint Presentation</vt:lpstr>
      <vt:lpstr>IMPORTANT!</vt:lpstr>
      <vt:lpstr>PowerPoint Presentation</vt:lpstr>
      <vt:lpstr>PowerPoint Presentation</vt:lpstr>
      <vt:lpstr>Quicker Processing Time Option</vt:lpstr>
      <vt:lpstr>Reason for applying</vt:lpstr>
      <vt:lpstr>Preparer and interpreter information</vt:lpstr>
      <vt:lpstr>Current Legal Name</vt:lpstr>
      <vt:lpstr>Contact information     List your non-byu email address</vt:lpstr>
      <vt:lpstr>PowerPoint Presentation</vt:lpstr>
      <vt:lpstr>PowerPoint Presentation</vt:lpstr>
      <vt:lpstr>Enter your personal information</vt:lpstr>
      <vt:lpstr>Enter where and when you were born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Online OPT Template</dc:title>
  <dc:creator>Kirstyn Tureman</dc:creator>
  <cp:lastModifiedBy>Cristi Johnson</cp:lastModifiedBy>
  <cp:revision>225</cp:revision>
  <dcterms:created xsi:type="dcterms:W3CDTF">2021-06-07T16:07:00Z</dcterms:created>
  <dcterms:modified xsi:type="dcterms:W3CDTF">2026-09-01T21:57:19Z</dcterms:modified>
</cp:coreProperties>
</file>